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4" r:id="rId1"/>
  </p:sldMasterIdLst>
  <p:notesMasterIdLst>
    <p:notesMasterId r:id="rId42"/>
  </p:notesMasterIdLst>
  <p:handoutMasterIdLst>
    <p:handoutMasterId r:id="rId43"/>
  </p:handoutMasterIdLst>
  <p:sldIdLst>
    <p:sldId id="395" r:id="rId2"/>
    <p:sldId id="396" r:id="rId3"/>
    <p:sldId id="350" r:id="rId4"/>
    <p:sldId id="297" r:id="rId5"/>
    <p:sldId id="334" r:id="rId6"/>
    <p:sldId id="263" r:id="rId7"/>
    <p:sldId id="306" r:id="rId8"/>
    <p:sldId id="369" r:id="rId9"/>
    <p:sldId id="370" r:id="rId10"/>
    <p:sldId id="326" r:id="rId11"/>
    <p:sldId id="281" r:id="rId12"/>
    <p:sldId id="371" r:id="rId13"/>
    <p:sldId id="372" r:id="rId14"/>
    <p:sldId id="382" r:id="rId15"/>
    <p:sldId id="374" r:id="rId16"/>
    <p:sldId id="375" r:id="rId17"/>
    <p:sldId id="376" r:id="rId18"/>
    <p:sldId id="377" r:id="rId19"/>
    <p:sldId id="378" r:id="rId20"/>
    <p:sldId id="379" r:id="rId21"/>
    <p:sldId id="380" r:id="rId22"/>
    <p:sldId id="381" r:id="rId23"/>
    <p:sldId id="275" r:id="rId24"/>
    <p:sldId id="353" r:id="rId25"/>
    <p:sldId id="383" r:id="rId26"/>
    <p:sldId id="386" r:id="rId27"/>
    <p:sldId id="387" r:id="rId28"/>
    <p:sldId id="388" r:id="rId29"/>
    <p:sldId id="389" r:id="rId30"/>
    <p:sldId id="390" r:id="rId31"/>
    <p:sldId id="364" r:id="rId32"/>
    <p:sldId id="385" r:id="rId33"/>
    <p:sldId id="391" r:id="rId34"/>
    <p:sldId id="392" r:id="rId35"/>
    <p:sldId id="295" r:id="rId36"/>
    <p:sldId id="366" r:id="rId37"/>
    <p:sldId id="394" r:id="rId38"/>
    <p:sldId id="393" r:id="rId39"/>
    <p:sldId id="397" r:id="rId40"/>
    <p:sldId id="39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 id="2" name="Goldstein, Clifford" initials="GC [2]" lastIdx="1" clrIdx="1">
    <p:extLst/>
  </p:cmAuthor>
  <p:cmAuthor id="3" name="Goldstein, Clifford" initials="GC [3]" lastIdx="1" clrIdx="2">
    <p:extLst/>
  </p:cmAuthor>
  <p:cmAuthor id="4" name="Goldstein, Clifford" initials="GC [4]" lastIdx="1" clrIdx="3">
    <p:extLst/>
  </p:cmAuthor>
  <p:cmAuthor id="5" name="Ruben Ferreira"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6" autoAdjust="0"/>
    <p:restoredTop sz="94613"/>
  </p:normalViewPr>
  <p:slideViewPr>
    <p:cSldViewPr snapToGrid="0" snapToObjects="1">
      <p:cViewPr varScale="1">
        <p:scale>
          <a:sx n="119" d="100"/>
          <a:sy n="119" d="100"/>
        </p:scale>
        <p:origin x="105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commentAuthors" Target="commentAuthors.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22/1/18</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22/1/18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3</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4</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F0B3-A32B-2840-BE6A-B26C9CDC4EB2}" type="slidenum">
              <a:rPr lang="es-ES" smtClean="0"/>
              <a:t>18</a:t>
            </a:fld>
            <a:endParaRPr lang="es-ES"/>
          </a:p>
        </p:txBody>
      </p:sp>
    </p:spTree>
    <p:extLst>
      <p:ext uri="{BB962C8B-B14F-4D97-AF65-F5344CB8AC3E}">
        <p14:creationId xmlns:p14="http://schemas.microsoft.com/office/powerpoint/2010/main" val="112978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F0B3-A32B-2840-BE6A-B26C9CDC4EB2}" type="slidenum">
              <a:rPr lang="es-ES" smtClean="0"/>
              <a:t>19</a:t>
            </a:fld>
            <a:endParaRPr lang="es-ES"/>
          </a:p>
        </p:txBody>
      </p:sp>
    </p:spTree>
    <p:extLst>
      <p:ext uri="{BB962C8B-B14F-4D97-AF65-F5344CB8AC3E}">
        <p14:creationId xmlns:p14="http://schemas.microsoft.com/office/powerpoint/2010/main" val="28471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322193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14864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97733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685800" y="1981200"/>
            <a:ext cx="38100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981200"/>
            <a:ext cx="38100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C28D7A77-A8E8-6846-8541-C7FDA3A510CC}" type="slidenum">
              <a:rPr lang="es-ES_tradnl"/>
              <a:pPr>
                <a:defRPr/>
              </a:pPr>
              <a:t>‹#›</a:t>
            </a:fld>
            <a:endParaRPr lang="es-ES_tradnl"/>
          </a:p>
        </p:txBody>
      </p:sp>
    </p:spTree>
    <p:extLst>
      <p:ext uri="{BB962C8B-B14F-4D97-AF65-F5344CB8AC3E}">
        <p14:creationId xmlns:p14="http://schemas.microsoft.com/office/powerpoint/2010/main" val="35904596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288894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1750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lunes, 22 de enero de 2018</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25502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lunes, 22 de enero de 2018</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1738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lunes, 22 de enero de 2018</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0618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lunes, 22 de enero de 2018</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8472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lunes, 22 de enero de 2018</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7280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lunes, 22 de enero de 2018</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7177855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lunes, 22 de enero de 2018</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994013394"/>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0173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A More Feasible Reality</a:t>
            </a:r>
            <a:endParaRPr lang="en-US" dirty="0">
              <a:solidFill>
                <a:srgbClr val="FFFFFF"/>
              </a:solidFill>
            </a:endParaRPr>
          </a:p>
        </p:txBody>
      </p:sp>
      <p:sp>
        <p:nvSpPr>
          <p:cNvPr id="4" name="Marcador de contenido 3"/>
          <p:cNvSpPr>
            <a:spLocks noGrp="1"/>
          </p:cNvSpPr>
          <p:nvPr>
            <p:ph idx="1"/>
          </p:nvPr>
        </p:nvSpPr>
        <p:spPr>
          <a:xfrm>
            <a:off x="457200" y="1532651"/>
            <a:ext cx="8041619" cy="3506570"/>
          </a:xfrm>
        </p:spPr>
        <p:txBody>
          <a:bodyPr>
            <a:normAutofit/>
          </a:bodyPr>
          <a:lstStyle/>
          <a:p>
            <a:pPr algn="just"/>
            <a:r>
              <a:rPr lang="en-US" sz="2400" dirty="0" smtClean="0">
                <a:solidFill>
                  <a:srgbClr val="FFFFFF"/>
                </a:solidFill>
                <a:latin typeface="Calibri"/>
                <a:ea typeface="Arial" charset="0"/>
                <a:cs typeface="Calibri"/>
              </a:rPr>
              <a:t>In recent years, with the development of technology and social networks, the dream of a new world order seems more feasible.</a:t>
            </a:r>
          </a:p>
          <a:p>
            <a:pPr algn="just"/>
            <a:r>
              <a:rPr lang="en-US" sz="2400" dirty="0" smtClean="0">
                <a:solidFill>
                  <a:srgbClr val="FFFFFF"/>
                </a:solidFill>
                <a:latin typeface="Calibri"/>
                <a:ea typeface="Arial" charset="0"/>
                <a:cs typeface="Calibri"/>
              </a:rPr>
              <a:t>The globalized world we live in has become even smaller. In the global village, news travels from one ocean to another in only a few seconds. Distances have been shortened.</a:t>
            </a:r>
          </a:p>
          <a:p>
            <a:pPr algn="just"/>
            <a:r>
              <a:rPr lang="en-US" sz="2400" dirty="0" smtClean="0">
                <a:solidFill>
                  <a:srgbClr val="FFFFFF"/>
                </a:solidFill>
                <a:latin typeface="Calibri"/>
                <a:ea typeface="Arial" charset="0"/>
                <a:cs typeface="Calibri"/>
              </a:rPr>
              <a:t>Spaces have been reduced. Voids have been filled. Hope for new world order is perceived as less utopian.</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79103" y="1691395"/>
            <a:ext cx="8006204" cy="1510468"/>
          </a:xfrm>
        </p:spPr>
        <p:txBody>
          <a:bodyPr>
            <a:noAutofit/>
          </a:bodyPr>
          <a:lstStyle/>
          <a:p>
            <a:r>
              <a:rPr lang="en-US" sz="4200" dirty="0" smtClean="0">
                <a:solidFill>
                  <a:srgbClr val="FFFFFF"/>
                </a:solidFill>
              </a:rPr>
              <a:t>Human History</a:t>
            </a:r>
            <a:br>
              <a:rPr lang="en-US" sz="4200" dirty="0" smtClean="0">
                <a:solidFill>
                  <a:srgbClr val="FFFFFF"/>
                </a:solidFill>
              </a:rPr>
            </a:br>
            <a:r>
              <a:rPr lang="en-US" sz="4200" dirty="0" smtClean="0">
                <a:solidFill>
                  <a:srgbClr val="FFFFFF"/>
                </a:solidFill>
              </a:rPr>
              <a:t>SUMMARIZED in a dream</a:t>
            </a:r>
            <a:endParaRPr lang="en-US" sz="4200"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a:defRPr/>
            </a:pPr>
            <a:r>
              <a:rPr lang="en-US" dirty="0" smtClean="0">
                <a:solidFill>
                  <a:srgbClr val="FFFFFF"/>
                </a:solidFill>
              </a:rPr>
              <a:t>Nebuchadnezzar’s Dream</a:t>
            </a:r>
            <a:endParaRPr lang="en-US" dirty="0">
              <a:solidFill>
                <a:srgbClr val="FFFFFF"/>
              </a:solidFill>
              <a:latin typeface="Calisto MT" charset="0"/>
            </a:endParaRPr>
          </a:p>
        </p:txBody>
      </p:sp>
      <p:sp>
        <p:nvSpPr>
          <p:cNvPr id="6150" name="Rectangle 6"/>
          <p:cNvSpPr>
            <a:spLocks noGrp="1" noChangeArrowheads="1"/>
          </p:cNvSpPr>
          <p:nvPr>
            <p:ph sz="half" idx="2"/>
          </p:nvPr>
        </p:nvSpPr>
        <p:spPr>
          <a:xfrm>
            <a:off x="173450" y="1551274"/>
            <a:ext cx="8808406" cy="4525963"/>
          </a:xfrm>
          <a:prstGeom prst="rect">
            <a:avLst/>
          </a:prstGeom>
        </p:spPr>
        <p:txBody>
          <a:bodyPr>
            <a:normAutofit/>
          </a:bodyPr>
          <a:lstStyle/>
          <a:p>
            <a:pPr eaLnBrk="1" hangingPunct="1"/>
            <a:r>
              <a:rPr lang="en-US" sz="2400" dirty="0" smtClean="0">
                <a:solidFill>
                  <a:srgbClr val="FFFFFF"/>
                </a:solidFill>
                <a:latin typeface="Calibri"/>
                <a:ea typeface="Arial" charset="0"/>
                <a:cs typeface="Calibri"/>
              </a:rPr>
              <a:t>The Bible says that king Nebuchadnezzar had a dream inspired by God (Dan. 2:1-6).</a:t>
            </a:r>
          </a:p>
          <a:p>
            <a:pPr eaLnBrk="1" hangingPunct="1"/>
            <a:r>
              <a:rPr lang="en-US" sz="2400" dirty="0" smtClean="0">
                <a:solidFill>
                  <a:srgbClr val="FFFFFF"/>
                </a:solidFill>
                <a:latin typeface="Calibri"/>
                <a:ea typeface="Arial" charset="0"/>
                <a:cs typeface="Calibri"/>
              </a:rPr>
              <a:t>Ancient Babylonians believed that dreams where divine messages.</a:t>
            </a:r>
          </a:p>
          <a:p>
            <a:r>
              <a:rPr lang="en-US" sz="2400" dirty="0" smtClean="0">
                <a:solidFill>
                  <a:srgbClr val="FFFFFF"/>
                </a:solidFill>
                <a:latin typeface="Calibri"/>
                <a:ea typeface="Arial" charset="0"/>
                <a:cs typeface="Calibri"/>
              </a:rPr>
              <a:t>The Lord is </a:t>
            </a:r>
            <a:r>
              <a:rPr lang="en-US" sz="2400" dirty="0">
                <a:solidFill>
                  <a:srgbClr val="FFFFFF"/>
                </a:solidFill>
                <a:latin typeface="Calibri"/>
                <a:ea typeface="Arial" charset="0"/>
                <a:cs typeface="Calibri"/>
              </a:rPr>
              <a:t>also interested in </a:t>
            </a:r>
            <a:r>
              <a:rPr lang="en-US" sz="2400" dirty="0" smtClean="0">
                <a:solidFill>
                  <a:srgbClr val="FFFFFF"/>
                </a:solidFill>
                <a:latin typeface="Calibri"/>
                <a:ea typeface="Arial" charset="0"/>
                <a:cs typeface="Calibri"/>
              </a:rPr>
              <a:t>those who do not believe in Him.</a:t>
            </a:r>
            <a:endParaRPr lang="en-US" sz="2400" dirty="0">
              <a:solidFill>
                <a:srgbClr val="FFFFFF"/>
              </a:solidFill>
              <a:latin typeface="Calibri"/>
              <a:ea typeface="Arial" charset="0"/>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2" name="Imagen 1" descr="ThinkstockPhotos-4718649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999" y="3593653"/>
            <a:ext cx="4348213" cy="3264348"/>
          </a:xfrm>
          <a:prstGeom prst="rect">
            <a:avLst/>
          </a:prstGeom>
          <a:ln>
            <a:solidFill>
              <a:schemeClr val="bg1">
                <a:lumMod val="95000"/>
              </a:schemeClr>
            </a:solidFill>
          </a:ln>
        </p:spPr>
      </p:pic>
    </p:spTree>
    <p:extLst>
      <p:ext uri="{BB962C8B-B14F-4D97-AF65-F5344CB8AC3E}">
        <p14:creationId xmlns:p14="http://schemas.microsoft.com/office/powerpoint/2010/main" val="230041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solidFill>
                  <a:srgbClr val="FFFFFF"/>
                </a:solidFill>
                <a:latin typeface="Calibri"/>
                <a:ea typeface="Arial" charset="0"/>
                <a:cs typeface="Calibri"/>
              </a:rPr>
              <a:t>The King Does Not Remember </a:t>
            </a:r>
            <a:br>
              <a:rPr lang="en-US" dirty="0" smtClean="0">
                <a:solidFill>
                  <a:srgbClr val="FFFFFF"/>
                </a:solidFill>
                <a:latin typeface="Calibri"/>
                <a:ea typeface="Arial" charset="0"/>
                <a:cs typeface="Calibri"/>
              </a:rPr>
            </a:br>
            <a:r>
              <a:rPr lang="en-US" dirty="0" smtClean="0">
                <a:solidFill>
                  <a:srgbClr val="FFFFFF"/>
                </a:solidFill>
                <a:latin typeface="Calibri"/>
                <a:ea typeface="Arial" charset="0"/>
                <a:cs typeface="Calibri"/>
              </a:rPr>
              <a:t>the Dream</a:t>
            </a:r>
            <a:endParaRPr lang="en-US" dirty="0">
              <a:solidFill>
                <a:srgbClr val="FFFFFF"/>
              </a:solidFill>
              <a:latin typeface="Calibri"/>
              <a:ea typeface="Arial" charset="0"/>
              <a:cs typeface="Calibri"/>
            </a:endParaRPr>
          </a:p>
        </p:txBody>
      </p:sp>
      <p:sp>
        <p:nvSpPr>
          <p:cNvPr id="9219" name="Rectangle 3"/>
          <p:cNvSpPr>
            <a:spLocks noGrp="1" noChangeArrowheads="1"/>
          </p:cNvSpPr>
          <p:nvPr>
            <p:ph sz="half" idx="1"/>
          </p:nvPr>
        </p:nvSpPr>
        <p:spPr>
          <a:xfrm>
            <a:off x="457200" y="1654240"/>
            <a:ext cx="4393478" cy="4525963"/>
          </a:xfrm>
        </p:spPr>
        <p:txBody>
          <a:bodyPr>
            <a:noAutofit/>
          </a:bodyPr>
          <a:lstStyle/>
          <a:p>
            <a:pPr eaLnBrk="1" hangingPunct="1"/>
            <a:r>
              <a:rPr lang="en-US" sz="2400" dirty="0" smtClean="0">
                <a:solidFill>
                  <a:srgbClr val="FFFFFF"/>
                </a:solidFill>
                <a:latin typeface="Calibri"/>
                <a:ea typeface="Arial" charset="0"/>
                <a:cs typeface="Calibri"/>
              </a:rPr>
              <a:t>The inability to remember a dream was an evidence that it was a divine message.</a:t>
            </a:r>
          </a:p>
          <a:p>
            <a:pPr eaLnBrk="1" hangingPunct="1"/>
            <a:r>
              <a:rPr lang="en-US" sz="2400" dirty="0" smtClean="0">
                <a:solidFill>
                  <a:srgbClr val="FFFFFF"/>
                </a:solidFill>
                <a:latin typeface="Calibri"/>
                <a:ea typeface="Arial" charset="0"/>
                <a:cs typeface="Calibri"/>
              </a:rPr>
              <a:t>The king called his counselors, astrologers, and magicians. </a:t>
            </a:r>
          </a:p>
          <a:p>
            <a:pPr eaLnBrk="1" hangingPunct="1"/>
            <a:r>
              <a:rPr lang="en-US" sz="2400" dirty="0" smtClean="0">
                <a:solidFill>
                  <a:srgbClr val="FFFFFF"/>
                </a:solidFill>
                <a:latin typeface="Calibri"/>
                <a:ea typeface="Arial" charset="0"/>
                <a:cs typeface="Calibri"/>
              </a:rPr>
              <a:t>But they could not reveal the dream.</a:t>
            </a:r>
          </a:p>
          <a:p>
            <a:r>
              <a:rPr lang="en-US" sz="2400" dirty="0" smtClean="0">
                <a:solidFill>
                  <a:srgbClr val="FFFFFF"/>
                </a:solidFill>
                <a:latin typeface="Calibri"/>
                <a:ea typeface="Arial" charset="0"/>
                <a:cs typeface="Calibri"/>
              </a:rPr>
              <a:t>Then </a:t>
            </a:r>
            <a:r>
              <a:rPr lang="en-US" sz="2400" dirty="0">
                <a:solidFill>
                  <a:srgbClr val="FFFFFF"/>
                </a:solidFill>
                <a:latin typeface="Calibri"/>
                <a:ea typeface="Arial" charset="0"/>
                <a:cs typeface="Calibri"/>
              </a:rPr>
              <a:t>Nebuchadnezzar </a:t>
            </a:r>
            <a:r>
              <a:rPr lang="en-US" sz="2400" dirty="0" smtClean="0">
                <a:solidFill>
                  <a:srgbClr val="FFFFFF"/>
                </a:solidFill>
                <a:latin typeface="Calibri"/>
                <a:ea typeface="Arial" charset="0"/>
                <a:cs typeface="Calibri"/>
              </a:rPr>
              <a:t>threatened to kill all the wise people of the kingdom. </a:t>
            </a:r>
            <a:endParaRPr lang="en-US" sz="2400" dirty="0">
              <a:solidFill>
                <a:srgbClr val="FFFFFF"/>
              </a:solidFill>
              <a:latin typeface="Calibri"/>
              <a:ea typeface="Arial" charset="0"/>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3" name="Imagen 2" descr="ThinkstockPhotos-471865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05" y="2040006"/>
            <a:ext cx="4307401" cy="3255888"/>
          </a:xfrm>
          <a:prstGeom prst="rect">
            <a:avLst/>
          </a:prstGeom>
          <a:ln>
            <a:solidFill>
              <a:schemeClr val="bg1">
                <a:lumMod val="95000"/>
              </a:schemeClr>
            </a:solidFill>
          </a:ln>
        </p:spPr>
      </p:pic>
    </p:spTree>
    <p:extLst>
      <p:ext uri="{BB962C8B-B14F-4D97-AF65-F5344CB8AC3E}">
        <p14:creationId xmlns:p14="http://schemas.microsoft.com/office/powerpoint/2010/main" val="2402201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US" dirty="0" smtClean="0">
                <a:solidFill>
                  <a:srgbClr val="FFFFFF"/>
                </a:solidFill>
                <a:latin typeface="Calibri"/>
                <a:ea typeface="Arial" charset="0"/>
                <a:cs typeface="Calibri"/>
              </a:rPr>
              <a:t>Daniel Asks for Time</a:t>
            </a:r>
            <a:endParaRPr lang="en-US" dirty="0">
              <a:solidFill>
                <a:srgbClr val="FFFFFF"/>
              </a:solidFill>
              <a:latin typeface="Calibri"/>
              <a:ea typeface="Arial" charset="0"/>
              <a:cs typeface="Calibri"/>
            </a:endParaRPr>
          </a:p>
        </p:txBody>
      </p:sp>
      <p:sp>
        <p:nvSpPr>
          <p:cNvPr id="10243" name="Rectangle 3"/>
          <p:cNvSpPr>
            <a:spLocks noGrp="1" noChangeArrowheads="1"/>
          </p:cNvSpPr>
          <p:nvPr>
            <p:ph sz="half" idx="2"/>
          </p:nvPr>
        </p:nvSpPr>
        <p:spPr>
          <a:xfrm>
            <a:off x="365125" y="1775830"/>
            <a:ext cx="4215320" cy="3709219"/>
          </a:xfrm>
          <a:prstGeom prst="rect">
            <a:avLst/>
          </a:prstGeom>
        </p:spPr>
        <p:txBody>
          <a:bodyPr>
            <a:normAutofit/>
          </a:bodyPr>
          <a:lstStyle/>
          <a:p>
            <a:pPr eaLnBrk="1" hangingPunct="1"/>
            <a:r>
              <a:rPr lang="en-US" sz="2400" dirty="0" smtClean="0">
                <a:solidFill>
                  <a:srgbClr val="FFFFFF"/>
                </a:solidFill>
                <a:latin typeface="Calibri"/>
                <a:ea typeface="Arial" charset="0"/>
                <a:cs typeface="Calibri"/>
              </a:rPr>
              <a:t>He knows that God is the only one who can disclose him this mystery.</a:t>
            </a:r>
          </a:p>
          <a:p>
            <a:pPr eaLnBrk="1" hangingPunct="1"/>
            <a:r>
              <a:rPr lang="en-US" sz="2400" dirty="0" smtClean="0">
                <a:solidFill>
                  <a:srgbClr val="FFFFFF"/>
                </a:solidFill>
                <a:latin typeface="Calibri"/>
                <a:ea typeface="Arial" charset="0"/>
                <a:cs typeface="Calibri"/>
              </a:rPr>
              <a:t>So he prays with his friends and asks the Lord for help.</a:t>
            </a:r>
          </a:p>
          <a:p>
            <a:pPr eaLnBrk="1" hangingPunct="1"/>
            <a:r>
              <a:rPr lang="en-US" sz="2400" dirty="0" smtClean="0">
                <a:solidFill>
                  <a:srgbClr val="FFFFFF"/>
                </a:solidFill>
                <a:latin typeface="Calibri"/>
                <a:ea typeface="Arial" charset="0"/>
                <a:cs typeface="Calibri"/>
              </a:rPr>
              <a:t>God reveals to him the dream and its meaning!</a:t>
            </a:r>
            <a:endParaRPr lang="en-US" sz="2400" dirty="0">
              <a:solidFill>
                <a:srgbClr val="FFFFFF"/>
              </a:solidFill>
              <a:latin typeface="Calibri"/>
              <a:ea typeface="Arial" charset="0"/>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4" name="Imagen 3" descr="ThinkstockPhotos-47186495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335" y="1775831"/>
            <a:ext cx="4431809" cy="3207482"/>
          </a:xfrm>
          <a:prstGeom prst="rect">
            <a:avLst/>
          </a:prstGeom>
          <a:ln>
            <a:solidFill>
              <a:schemeClr val="bg1">
                <a:lumMod val="95000"/>
              </a:schemeClr>
            </a:solidFill>
          </a:ln>
        </p:spPr>
      </p:pic>
    </p:spTree>
    <p:extLst>
      <p:ext uri="{BB962C8B-B14F-4D97-AF65-F5344CB8AC3E}">
        <p14:creationId xmlns:p14="http://schemas.microsoft.com/office/powerpoint/2010/main" val="294330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Rectangle 2"/>
          <p:cNvSpPr>
            <a:spLocks noGrp="1" noChangeArrowheads="1"/>
          </p:cNvSpPr>
          <p:nvPr>
            <p:ph type="title"/>
          </p:nvPr>
        </p:nvSpPr>
        <p:spPr>
          <a:xfrm>
            <a:off x="621534" y="274638"/>
            <a:ext cx="8065265" cy="1143000"/>
          </a:xfrm>
        </p:spPr>
        <p:txBody>
          <a:bodyPr/>
          <a:lstStyle/>
          <a:p>
            <a:pPr algn="l" eaLnBrk="1" fontAlgn="auto" hangingPunct="1">
              <a:spcAft>
                <a:spcPts val="0"/>
              </a:spcAft>
              <a:defRPr/>
            </a:pPr>
            <a:r>
              <a:rPr lang="en-US" dirty="0" smtClean="0">
                <a:solidFill>
                  <a:srgbClr val="FFFFFF"/>
                </a:solidFill>
                <a:latin typeface="Calibri"/>
                <a:ea typeface="Arial" charset="0"/>
                <a:cs typeface="Calibri"/>
              </a:rPr>
              <a:t>The Golden Head</a:t>
            </a:r>
            <a:endParaRPr lang="en-US" dirty="0">
              <a:solidFill>
                <a:srgbClr val="FFFFFF"/>
              </a:solidFill>
              <a:latin typeface="Calibri"/>
              <a:ea typeface="Arial" charset="0"/>
              <a:cs typeface="Calibri"/>
            </a:endParaRPr>
          </a:p>
        </p:txBody>
      </p:sp>
      <p:sp>
        <p:nvSpPr>
          <p:cNvPr id="14339" name="Rectangle 3"/>
          <p:cNvSpPr>
            <a:spLocks noGrp="1" noChangeArrowheads="1"/>
          </p:cNvSpPr>
          <p:nvPr>
            <p:ph sz="half" idx="1"/>
          </p:nvPr>
        </p:nvSpPr>
        <p:spPr>
          <a:xfrm>
            <a:off x="457198" y="1709576"/>
            <a:ext cx="6083451" cy="4281488"/>
          </a:xfrm>
        </p:spPr>
        <p:txBody>
          <a:bodyPr rtlCol="0">
            <a:normAutofit/>
          </a:bodyPr>
          <a:lstStyle/>
          <a:p>
            <a:pPr eaLnBrk="1" fontAlgn="auto" hangingPunct="1">
              <a:spcAft>
                <a:spcPts val="0"/>
              </a:spcAft>
              <a:buFont typeface="Arial"/>
              <a:buChar char="•"/>
              <a:defRPr/>
            </a:pPr>
            <a:r>
              <a:rPr lang="en-US" sz="2400" dirty="0" smtClean="0">
                <a:solidFill>
                  <a:srgbClr val="FFFFFF"/>
                </a:solidFill>
                <a:latin typeface="Calibri"/>
                <a:ea typeface="Arial" charset="0"/>
                <a:cs typeface="Calibri"/>
              </a:rPr>
              <a:t>“You are that head of gold” (Dan. 2:38).</a:t>
            </a:r>
          </a:p>
          <a:p>
            <a:pPr>
              <a:buFont typeface="Arial"/>
              <a:buChar char="•"/>
              <a:defRPr/>
            </a:pPr>
            <a:r>
              <a:rPr lang="en-US" sz="2400" dirty="0" smtClean="0">
                <a:solidFill>
                  <a:srgbClr val="FFFFFF"/>
                </a:solidFill>
                <a:latin typeface="Calibri"/>
                <a:ea typeface="Arial" charset="0"/>
                <a:cs typeface="Calibri"/>
              </a:rPr>
              <a:t>It represents the Neo-Babylonian Empire (605-539 BC).</a:t>
            </a:r>
          </a:p>
          <a:p>
            <a:pPr eaLnBrk="1" fontAlgn="auto" hangingPunct="1">
              <a:spcAft>
                <a:spcPts val="0"/>
              </a:spcAft>
              <a:buFont typeface="Arial"/>
              <a:buChar char="•"/>
              <a:defRPr/>
            </a:pPr>
            <a:r>
              <a:rPr lang="en-US" sz="2400" dirty="0" smtClean="0">
                <a:solidFill>
                  <a:srgbClr val="FFFFFF"/>
                </a:solidFill>
                <a:latin typeface="Calibri"/>
                <a:ea typeface="Arial" charset="0"/>
                <a:cs typeface="Calibri"/>
              </a:rPr>
              <a:t>Gold was highly utilized among Babylonians.</a:t>
            </a:r>
          </a:p>
          <a:p>
            <a:r>
              <a:rPr lang="en-US" sz="2400" dirty="0" smtClean="0">
                <a:solidFill>
                  <a:srgbClr val="FFFFFF"/>
                </a:solidFill>
                <a:latin typeface="Calibri"/>
                <a:ea typeface="Arial" charset="0"/>
                <a:cs typeface="Calibri"/>
              </a:rPr>
              <a:t>In the same way that gold is the best among metals, this reign will be magnificent.</a:t>
            </a:r>
            <a:endParaRPr lang="en-US" sz="2400" dirty="0">
              <a:solidFill>
                <a:srgbClr val="FFFFFF"/>
              </a:solidFill>
              <a:latin typeface="Calibri"/>
              <a:ea typeface="Arial" charset="0"/>
              <a:cs typeface="Calibri"/>
            </a:endParaRPr>
          </a:p>
        </p:txBody>
      </p:sp>
      <p:sp>
        <p:nvSpPr>
          <p:cNvPr id="5" name="Marcador de pie de página 3"/>
          <p:cNvSpPr>
            <a:spLocks noGrp="1"/>
          </p:cNvSpPr>
          <p:nvPr>
            <p:ph type="ftr" sz="quarter" idx="11"/>
          </p:nvPr>
        </p:nvSpPr>
        <p:spPr>
          <a:xfrm>
            <a:off x="1762212"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28768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descr="PPT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Rectangle 2"/>
          <p:cNvSpPr>
            <a:spLocks noGrp="1" noChangeArrowheads="1"/>
          </p:cNvSpPr>
          <p:nvPr>
            <p:ph type="title"/>
          </p:nvPr>
        </p:nvSpPr>
        <p:spPr/>
        <p:txBody>
          <a:bodyPr/>
          <a:lstStyle/>
          <a:p>
            <a:pPr algn="l" eaLnBrk="1" fontAlgn="auto" hangingPunct="1">
              <a:spcAft>
                <a:spcPts val="0"/>
              </a:spcAft>
              <a:defRPr/>
            </a:pPr>
            <a:r>
              <a:rPr lang="en-US" dirty="0" smtClean="0">
                <a:solidFill>
                  <a:srgbClr val="FFFFFF"/>
                </a:solidFill>
                <a:latin typeface="Calibri"/>
                <a:ea typeface="Arial" charset="0"/>
                <a:cs typeface="Calibri"/>
              </a:rPr>
              <a:t>The Silver Chest and Arms</a:t>
            </a:r>
            <a:endParaRPr lang="en-US" dirty="0">
              <a:solidFill>
                <a:srgbClr val="FFFFFF"/>
              </a:solidFill>
              <a:latin typeface="Calibri"/>
              <a:ea typeface="Arial" charset="0"/>
              <a:cs typeface="Calibri"/>
            </a:endParaRPr>
          </a:p>
        </p:txBody>
      </p:sp>
      <p:sp>
        <p:nvSpPr>
          <p:cNvPr id="15363" name="Rectangle 3"/>
          <p:cNvSpPr>
            <a:spLocks noGrp="1" noChangeArrowheads="1"/>
          </p:cNvSpPr>
          <p:nvPr>
            <p:ph sz="half" idx="2"/>
          </p:nvPr>
        </p:nvSpPr>
        <p:spPr>
          <a:xfrm>
            <a:off x="365125" y="1600200"/>
            <a:ext cx="5444879" cy="4525963"/>
          </a:xfrm>
          <a:prstGeom prst="rect">
            <a:avLst/>
          </a:prstGeom>
        </p:spPr>
        <p:txBody>
          <a:bodyPr>
            <a:noAutofit/>
          </a:bodyPr>
          <a:lstStyle/>
          <a:p>
            <a:r>
              <a:rPr lang="en-US" altLang="ja-JP" sz="2400" dirty="0" smtClean="0">
                <a:solidFill>
                  <a:srgbClr val="FFFFFF"/>
                </a:solidFill>
                <a:latin typeface="Calibri"/>
                <a:ea typeface="Arial" charset="0"/>
                <a:cs typeface="Calibri"/>
              </a:rPr>
              <a:t>“</a:t>
            </a:r>
            <a:r>
              <a:rPr lang="en-US" sz="2400" dirty="0" smtClean="0">
                <a:solidFill>
                  <a:srgbClr val="FFFFFF"/>
                </a:solidFill>
                <a:latin typeface="Calibri"/>
                <a:ea typeface="Arial" charset="0"/>
                <a:cs typeface="Calibri"/>
              </a:rPr>
              <a:t>After you, another kingdom will arise, inferior to yours</a:t>
            </a:r>
            <a:r>
              <a:rPr lang="en-US" altLang="ja-JP" sz="2400" dirty="0" smtClean="0">
                <a:solidFill>
                  <a:srgbClr val="FFFFFF"/>
                </a:solidFill>
                <a:latin typeface="Calibri"/>
                <a:ea typeface="Arial" charset="0"/>
                <a:cs typeface="Calibri"/>
              </a:rPr>
              <a:t>…” (Dan. 2:39).</a:t>
            </a:r>
          </a:p>
          <a:p>
            <a:r>
              <a:rPr lang="en-US" sz="2400" dirty="0" smtClean="0">
                <a:solidFill>
                  <a:srgbClr val="FFFFFF"/>
                </a:solidFill>
                <a:latin typeface="Calibri"/>
                <a:ea typeface="Arial" charset="0"/>
                <a:cs typeface="Calibri"/>
              </a:rPr>
              <a:t>It represents the </a:t>
            </a:r>
            <a:r>
              <a:rPr lang="en-US" sz="2400" dirty="0" err="1" smtClean="0">
                <a:solidFill>
                  <a:srgbClr val="FFFFFF"/>
                </a:solidFill>
                <a:latin typeface="Calibri"/>
                <a:ea typeface="Arial" charset="0"/>
                <a:cs typeface="Calibri"/>
              </a:rPr>
              <a:t>Medo</a:t>
            </a:r>
            <a:r>
              <a:rPr lang="en-US" sz="2400" dirty="0" smtClean="0">
                <a:solidFill>
                  <a:srgbClr val="FFFFFF"/>
                </a:solidFill>
                <a:latin typeface="Calibri"/>
                <a:ea typeface="Arial" charset="0"/>
                <a:cs typeface="Calibri"/>
              </a:rPr>
              <a:t>-Persian Empire (539-331 BC).</a:t>
            </a:r>
          </a:p>
          <a:p>
            <a:r>
              <a:rPr lang="en-US" sz="2400" dirty="0" smtClean="0">
                <a:solidFill>
                  <a:srgbClr val="FFFFFF"/>
                </a:solidFill>
                <a:latin typeface="Calibri"/>
                <a:ea typeface="Arial" charset="0"/>
                <a:cs typeface="Calibri"/>
              </a:rPr>
              <a:t>For them, silver was the principle metal for making financial transactions.</a:t>
            </a:r>
          </a:p>
        </p:txBody>
      </p:sp>
      <p:sp>
        <p:nvSpPr>
          <p:cNvPr id="6" name="Marcador de pie de página 3"/>
          <p:cNvSpPr>
            <a:spLocks noGrp="1"/>
          </p:cNvSpPr>
          <p:nvPr>
            <p:ph type="ftr" sz="quarter" idx="11"/>
          </p:nvPr>
        </p:nvSpPr>
        <p:spPr>
          <a:xfrm>
            <a:off x="1762212"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104784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Rectangle 2"/>
          <p:cNvSpPr>
            <a:spLocks noGrp="1" noChangeArrowheads="1"/>
          </p:cNvSpPr>
          <p:nvPr>
            <p:ph type="title"/>
          </p:nvPr>
        </p:nvSpPr>
        <p:spPr>
          <a:xfrm>
            <a:off x="716116" y="274638"/>
            <a:ext cx="7970683" cy="1143000"/>
          </a:xfrm>
        </p:spPr>
        <p:txBody>
          <a:bodyPr/>
          <a:lstStyle/>
          <a:p>
            <a:pPr algn="l" eaLnBrk="1" fontAlgn="auto" hangingPunct="1">
              <a:spcAft>
                <a:spcPts val="0"/>
              </a:spcAft>
              <a:defRPr/>
            </a:pPr>
            <a:r>
              <a:rPr lang="en-US" dirty="0" smtClean="0">
                <a:solidFill>
                  <a:srgbClr val="FFFFFF"/>
                </a:solidFill>
                <a:latin typeface="Calibri"/>
                <a:ea typeface="Arial" charset="0"/>
                <a:cs typeface="Calibri"/>
              </a:rPr>
              <a:t>The Bronze Belly</a:t>
            </a:r>
            <a:endParaRPr lang="en-US" dirty="0">
              <a:solidFill>
                <a:srgbClr val="FFFFFF"/>
              </a:solidFill>
              <a:latin typeface="Calibri"/>
              <a:ea typeface="Arial" charset="0"/>
              <a:cs typeface="Calibri"/>
            </a:endParaRPr>
          </a:p>
        </p:txBody>
      </p:sp>
      <p:sp>
        <p:nvSpPr>
          <p:cNvPr id="16387" name="Rectangle 3"/>
          <p:cNvSpPr>
            <a:spLocks noGrp="1" noChangeArrowheads="1"/>
          </p:cNvSpPr>
          <p:nvPr>
            <p:ph sz="half" idx="1"/>
          </p:nvPr>
        </p:nvSpPr>
        <p:spPr>
          <a:xfrm>
            <a:off x="457199" y="1600200"/>
            <a:ext cx="6190526" cy="4525963"/>
          </a:xfrm>
        </p:spPr>
        <p:txBody>
          <a:bodyPr>
            <a:normAutofit/>
          </a:bodyPr>
          <a:lstStyle/>
          <a:p>
            <a:r>
              <a:rPr lang="en-US" altLang="ja-JP" sz="2400" dirty="0" smtClean="0">
                <a:solidFill>
                  <a:srgbClr val="FFFFFF"/>
                </a:solidFill>
                <a:latin typeface="Calibri"/>
                <a:ea typeface="Arial" charset="0"/>
                <a:cs typeface="Calibri"/>
              </a:rPr>
              <a:t>“</a:t>
            </a:r>
            <a:r>
              <a:rPr lang="en-US" sz="2400" dirty="0" smtClean="0">
                <a:solidFill>
                  <a:srgbClr val="FFFFFF"/>
                </a:solidFill>
                <a:latin typeface="Calibri"/>
                <a:ea typeface="Arial" charset="0"/>
                <a:cs typeface="Calibri"/>
              </a:rPr>
              <a:t>Next, a third kingdom, one of bronze, will rule over the whole earth</a:t>
            </a:r>
            <a:r>
              <a:rPr lang="en-US" altLang="ja-JP" sz="2400" dirty="0" smtClean="0">
                <a:solidFill>
                  <a:srgbClr val="FFFFFF"/>
                </a:solidFill>
                <a:latin typeface="Calibri"/>
                <a:ea typeface="Arial" charset="0"/>
                <a:cs typeface="Calibri"/>
              </a:rPr>
              <a:t>” (Daniel 2:39).</a:t>
            </a:r>
          </a:p>
          <a:p>
            <a:r>
              <a:rPr lang="en-US" sz="2400" dirty="0" smtClean="0">
                <a:solidFill>
                  <a:srgbClr val="FFFFFF"/>
                </a:solidFill>
                <a:latin typeface="Calibri"/>
                <a:ea typeface="Arial" charset="0"/>
                <a:cs typeface="Calibri"/>
              </a:rPr>
              <a:t>It represents the Greek Empire (331-168 BC).</a:t>
            </a:r>
          </a:p>
          <a:p>
            <a:pPr eaLnBrk="1" hangingPunct="1"/>
            <a:r>
              <a:rPr lang="en-US" sz="2400" dirty="0" smtClean="0">
                <a:solidFill>
                  <a:srgbClr val="FFFFFF"/>
                </a:solidFill>
                <a:latin typeface="Calibri"/>
                <a:ea typeface="Arial" charset="0"/>
                <a:cs typeface="Calibri"/>
              </a:rPr>
              <a:t>The Greek army used </a:t>
            </a:r>
            <a:r>
              <a:rPr lang="en-US" sz="2400" dirty="0">
                <a:solidFill>
                  <a:srgbClr val="FFFFFF"/>
                </a:solidFill>
                <a:latin typeface="Calibri"/>
                <a:ea typeface="Arial" charset="0"/>
                <a:cs typeface="Calibri"/>
              </a:rPr>
              <a:t>b</a:t>
            </a:r>
            <a:r>
              <a:rPr lang="en-US" sz="2400" dirty="0" smtClean="0">
                <a:solidFill>
                  <a:srgbClr val="FFFFFF"/>
                </a:solidFill>
                <a:latin typeface="Calibri"/>
                <a:ea typeface="Arial" charset="0"/>
                <a:cs typeface="Calibri"/>
              </a:rPr>
              <a:t>ronze armor.</a:t>
            </a:r>
            <a:endParaRPr lang="en-US" sz="2400" dirty="0">
              <a:solidFill>
                <a:srgbClr val="FFFFFF"/>
              </a:solidFill>
              <a:latin typeface="Calibri"/>
              <a:ea typeface="Arial" charset="0"/>
              <a:cs typeface="Calibri"/>
            </a:endParaRPr>
          </a:p>
        </p:txBody>
      </p:sp>
      <p:sp>
        <p:nvSpPr>
          <p:cNvPr id="6" name="Marcador de pie de página 3"/>
          <p:cNvSpPr>
            <a:spLocks noGrp="1"/>
          </p:cNvSpPr>
          <p:nvPr>
            <p:ph type="ftr" sz="quarter" idx="11"/>
          </p:nvPr>
        </p:nvSpPr>
        <p:spPr>
          <a:xfrm>
            <a:off x="1762212"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1935573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Rectangle 2"/>
          <p:cNvSpPr>
            <a:spLocks noGrp="1" noChangeArrowheads="1"/>
          </p:cNvSpPr>
          <p:nvPr>
            <p:ph type="title"/>
          </p:nvPr>
        </p:nvSpPr>
        <p:spPr>
          <a:xfrm>
            <a:off x="716116" y="274638"/>
            <a:ext cx="7970683" cy="1143000"/>
          </a:xfrm>
        </p:spPr>
        <p:txBody>
          <a:bodyPr/>
          <a:lstStyle/>
          <a:p>
            <a:pPr algn="l" eaLnBrk="1" fontAlgn="auto" hangingPunct="1">
              <a:spcAft>
                <a:spcPts val="0"/>
              </a:spcAft>
              <a:defRPr/>
            </a:pPr>
            <a:r>
              <a:rPr lang="en-US" dirty="0" smtClean="0">
                <a:solidFill>
                  <a:srgbClr val="FFFFFF"/>
                </a:solidFill>
                <a:latin typeface="Calibri"/>
                <a:ea typeface="Arial" charset="0"/>
                <a:cs typeface="Calibri"/>
              </a:rPr>
              <a:t>The Iron Legs</a:t>
            </a:r>
            <a:endParaRPr lang="en-US" dirty="0">
              <a:solidFill>
                <a:srgbClr val="FFFFFF"/>
              </a:solidFill>
              <a:latin typeface="Calibri"/>
              <a:ea typeface="Arial" charset="0"/>
              <a:cs typeface="Calibri"/>
            </a:endParaRPr>
          </a:p>
        </p:txBody>
      </p:sp>
      <p:sp>
        <p:nvSpPr>
          <p:cNvPr id="17411" name="Rectangle 3"/>
          <p:cNvSpPr>
            <a:spLocks noGrp="1" noChangeArrowheads="1"/>
          </p:cNvSpPr>
          <p:nvPr>
            <p:ph sz="half" idx="1"/>
          </p:nvPr>
        </p:nvSpPr>
        <p:spPr>
          <a:xfrm>
            <a:off x="457199" y="1600200"/>
            <a:ext cx="6632090" cy="4525963"/>
          </a:xfrm>
        </p:spPr>
        <p:txBody>
          <a:bodyPr>
            <a:noAutofit/>
          </a:bodyPr>
          <a:lstStyle/>
          <a:p>
            <a:r>
              <a:rPr lang="en-US" altLang="ja-JP" sz="2400" dirty="0" smtClean="0">
                <a:solidFill>
                  <a:srgbClr val="FFFFFF"/>
                </a:solidFill>
                <a:latin typeface="Calibri"/>
                <a:ea typeface="Arial" charset="0"/>
                <a:cs typeface="Calibri"/>
              </a:rPr>
              <a:t>“</a:t>
            </a:r>
            <a:r>
              <a:rPr lang="en-US" sz="2400" dirty="0" smtClean="0">
                <a:solidFill>
                  <a:srgbClr val="FFFFFF"/>
                </a:solidFill>
                <a:latin typeface="Calibri"/>
                <a:ea typeface="Arial" charset="0"/>
                <a:cs typeface="Calibri"/>
              </a:rPr>
              <a:t>Finally, there will be a fourth kingdom, strong as iron —for iron breaks and smashes everything—and as iron breaks things to pieces, so it will crush and break all the others</a:t>
            </a:r>
            <a:r>
              <a:rPr lang="en-US" altLang="ja-JP" sz="2400" dirty="0" smtClean="0">
                <a:solidFill>
                  <a:srgbClr val="FFFFFF"/>
                </a:solidFill>
                <a:latin typeface="Calibri"/>
                <a:ea typeface="Arial" charset="0"/>
                <a:cs typeface="Calibri"/>
              </a:rPr>
              <a:t>” (Daniel 2:40).</a:t>
            </a:r>
          </a:p>
          <a:p>
            <a:r>
              <a:rPr lang="en-US" sz="2400" dirty="0" smtClean="0">
                <a:solidFill>
                  <a:srgbClr val="FFFFFF"/>
                </a:solidFill>
                <a:latin typeface="Calibri"/>
                <a:ea typeface="Arial" charset="0"/>
                <a:cs typeface="Calibri"/>
              </a:rPr>
              <a:t>It represents the Roman Empire (168 BC-476 AD).</a:t>
            </a:r>
          </a:p>
          <a:p>
            <a:pPr eaLnBrk="1" hangingPunct="1"/>
            <a:r>
              <a:rPr lang="en-US" sz="2400" dirty="0" smtClean="0">
                <a:solidFill>
                  <a:srgbClr val="FFFFFF"/>
                </a:solidFill>
                <a:latin typeface="Calibri"/>
                <a:ea typeface="Arial" charset="0"/>
                <a:cs typeface="Calibri"/>
              </a:rPr>
              <a:t>The Roman empire was perhaps the best organized institution in history.</a:t>
            </a:r>
            <a:endParaRPr lang="en-US" sz="2400" dirty="0">
              <a:solidFill>
                <a:srgbClr val="FFFFFF"/>
              </a:solidFill>
              <a:latin typeface="Calibri"/>
              <a:ea typeface="Arial" charset="0"/>
              <a:cs typeface="Calibri"/>
            </a:endParaRPr>
          </a:p>
        </p:txBody>
      </p:sp>
      <p:sp>
        <p:nvSpPr>
          <p:cNvPr id="9" name="Marcador de pie de página 3"/>
          <p:cNvSpPr>
            <a:spLocks noGrp="1"/>
          </p:cNvSpPr>
          <p:nvPr>
            <p:ph type="ftr" sz="quarter" idx="11"/>
          </p:nvPr>
        </p:nvSpPr>
        <p:spPr>
          <a:xfrm>
            <a:off x="1762212"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386399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Rectangle 2"/>
          <p:cNvSpPr>
            <a:spLocks noGrp="1" noChangeArrowheads="1"/>
          </p:cNvSpPr>
          <p:nvPr>
            <p:ph type="title"/>
          </p:nvPr>
        </p:nvSpPr>
        <p:spPr>
          <a:xfrm>
            <a:off x="702602" y="274638"/>
            <a:ext cx="7903125" cy="1143000"/>
          </a:xfrm>
        </p:spPr>
        <p:txBody>
          <a:bodyPr/>
          <a:lstStyle/>
          <a:p>
            <a:pPr algn="l" eaLnBrk="1" fontAlgn="auto" hangingPunct="1">
              <a:spcAft>
                <a:spcPts val="0"/>
              </a:spcAft>
              <a:defRPr/>
            </a:pPr>
            <a:r>
              <a:rPr lang="en-US" dirty="0" smtClean="0">
                <a:solidFill>
                  <a:srgbClr val="FFFFFF"/>
                </a:solidFill>
                <a:latin typeface="Calibri"/>
                <a:ea typeface="Arial" charset="0"/>
                <a:cs typeface="Calibri"/>
              </a:rPr>
              <a:t>The Clay and Iron Feet</a:t>
            </a:r>
            <a:endParaRPr lang="en-US" dirty="0">
              <a:solidFill>
                <a:srgbClr val="FFFFFF"/>
              </a:solidFill>
              <a:latin typeface="Calibri"/>
              <a:ea typeface="Arial" charset="0"/>
              <a:cs typeface="Calibri"/>
            </a:endParaRPr>
          </a:p>
        </p:txBody>
      </p:sp>
      <p:sp>
        <p:nvSpPr>
          <p:cNvPr id="9" name="Marcador de pie de página 3"/>
          <p:cNvSpPr>
            <a:spLocks noGrp="1"/>
          </p:cNvSpPr>
          <p:nvPr>
            <p:ph type="ftr" sz="quarter" idx="11"/>
          </p:nvPr>
        </p:nvSpPr>
        <p:spPr>
          <a:xfrm>
            <a:off x="1762212"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
        <p:nvSpPr>
          <p:cNvPr id="12" name="Rectangle 3"/>
          <p:cNvSpPr>
            <a:spLocks noGrp="1" noChangeArrowheads="1"/>
          </p:cNvSpPr>
          <p:nvPr>
            <p:ph sz="half" idx="1"/>
          </p:nvPr>
        </p:nvSpPr>
        <p:spPr>
          <a:xfrm>
            <a:off x="459386" y="1607583"/>
            <a:ext cx="5609525" cy="4525963"/>
          </a:xfrm>
        </p:spPr>
        <p:txBody>
          <a:bodyPr>
            <a:noAutofit/>
          </a:bodyPr>
          <a:lstStyle/>
          <a:p>
            <a:r>
              <a:rPr lang="en-US" altLang="ja-JP" sz="2400" dirty="0">
                <a:solidFill>
                  <a:srgbClr val="FFFFFF"/>
                </a:solidFill>
                <a:ea typeface="Arial" charset="0"/>
                <a:cs typeface="Calibri"/>
              </a:rPr>
              <a:t>“This will be a divided kingdom...  As the toes were partly iron and partly clay, so this kingdom will be partly strong and partly brittle” (Dan. 2:41-42).</a:t>
            </a:r>
          </a:p>
          <a:p>
            <a:r>
              <a:rPr lang="en-US" altLang="ja-JP" sz="2400" dirty="0">
                <a:solidFill>
                  <a:srgbClr val="FFFFFF"/>
                </a:solidFill>
                <a:ea typeface="Arial" charset="0"/>
                <a:cs typeface="Calibri"/>
              </a:rPr>
              <a:t>It represents the subsequent organization of the world:</a:t>
            </a:r>
          </a:p>
          <a:p>
            <a:r>
              <a:rPr lang="en-US" altLang="ja-JP" sz="2400" dirty="0">
                <a:solidFill>
                  <a:srgbClr val="FFFFFF"/>
                </a:solidFill>
                <a:ea typeface="Arial" charset="0"/>
                <a:cs typeface="Calibri"/>
              </a:rPr>
              <a:t>Barbarian tribes</a:t>
            </a:r>
          </a:p>
          <a:p>
            <a:r>
              <a:rPr lang="en-US" altLang="ja-JP" sz="2400" dirty="0">
                <a:solidFill>
                  <a:srgbClr val="FFFFFF"/>
                </a:solidFill>
                <a:ea typeface="Arial" charset="0"/>
                <a:cs typeface="Calibri"/>
              </a:rPr>
              <a:t>European countries</a:t>
            </a:r>
          </a:p>
        </p:txBody>
      </p:sp>
    </p:spTree>
    <p:extLst>
      <p:ext uri="{BB962C8B-B14F-4D97-AF65-F5344CB8AC3E}">
        <p14:creationId xmlns:p14="http://schemas.microsoft.com/office/powerpoint/2010/main" val="27916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Will a New World</a:t>
            </a:r>
            <a:br>
              <a:rPr lang="en-US" sz="4800" dirty="0" smtClean="0">
                <a:solidFill>
                  <a:schemeClr val="bg1"/>
                </a:solidFill>
              </a:rPr>
            </a:br>
            <a:r>
              <a:rPr lang="en-US" sz="4800" dirty="0" smtClean="0">
                <a:solidFill>
                  <a:schemeClr val="bg1"/>
                </a:solidFill>
              </a:rPr>
              <a:t>Order Be Established?</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smtClean="0">
                <a:solidFill>
                  <a:srgbClr val="FFFFFF"/>
                </a:solidFill>
              </a:rPr>
              <a:t>Topic 10</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3731859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Marcador de texto 5"/>
          <p:cNvSpPr>
            <a:spLocks noGrp="1"/>
          </p:cNvSpPr>
          <p:nvPr>
            <p:ph type="body" sz="half" idx="2"/>
          </p:nvPr>
        </p:nvSpPr>
        <p:spPr>
          <a:xfrm>
            <a:off x="502431" y="1823874"/>
            <a:ext cx="5496736" cy="3687762"/>
          </a:xfrm>
        </p:spPr>
        <p:txBody>
          <a:bodyPr>
            <a:normAutofit/>
          </a:bodyPr>
          <a:lstStyle/>
          <a:p>
            <a:pPr marL="285750" indent="-285750" algn="l">
              <a:buFont typeface="Arial" charset="0"/>
              <a:buChar char="•"/>
            </a:pPr>
            <a:r>
              <a:rPr lang="en-US" sz="2400" dirty="0" smtClean="0">
                <a:solidFill>
                  <a:srgbClr val="FFFFFF"/>
                </a:solidFill>
                <a:latin typeface="Calibri"/>
                <a:ea typeface="Arial" charset="0"/>
                <a:cs typeface="Calibri"/>
              </a:rPr>
              <a:t>The world is divided by powerful and weak countries.</a:t>
            </a:r>
          </a:p>
          <a:p>
            <a:pPr marL="285750" indent="-285750" algn="l">
              <a:buFont typeface="Arial" charset="0"/>
              <a:buChar char="•"/>
            </a:pPr>
            <a:r>
              <a:rPr lang="en-US" sz="2400" dirty="0" smtClean="0">
                <a:solidFill>
                  <a:srgbClr val="FFFFFF"/>
                </a:solidFill>
                <a:latin typeface="Calibri"/>
                <a:ea typeface="Arial" charset="0"/>
                <a:cs typeface="Calibri"/>
              </a:rPr>
              <a:t>Disunity and lack of harmony are important characteristics of our planet. </a:t>
            </a:r>
            <a:endParaRPr lang="en-US" sz="2400" dirty="0">
              <a:solidFill>
                <a:srgbClr val="FFFFFF"/>
              </a:solidFill>
              <a:latin typeface="Calibri"/>
              <a:ea typeface="Arial" charset="0"/>
              <a:cs typeface="Calibri"/>
            </a:endParaRPr>
          </a:p>
        </p:txBody>
      </p:sp>
      <p:sp>
        <p:nvSpPr>
          <p:cNvPr id="11" name="Rectangle 2"/>
          <p:cNvSpPr txBox="1">
            <a:spLocks noChangeArrowheads="1"/>
          </p:cNvSpPr>
          <p:nvPr/>
        </p:nvSpPr>
        <p:spPr>
          <a:xfrm>
            <a:off x="702602" y="274638"/>
            <a:ext cx="7903125"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defRPr/>
            </a:pPr>
            <a:r>
              <a:rPr lang="en-US" sz="4400" b="0" dirty="0">
                <a:solidFill>
                  <a:srgbClr val="FFFFFF"/>
                </a:solidFill>
                <a:cs typeface="Calibri"/>
              </a:rPr>
              <a:t>A Divided World</a:t>
            </a:r>
            <a:endParaRPr lang="en-US" sz="4400" b="0" dirty="0">
              <a:solidFill>
                <a:srgbClr val="FFFFFF"/>
              </a:solidFill>
              <a:latin typeface="Calibri"/>
              <a:ea typeface="Arial" charset="0"/>
              <a:cs typeface="Calibri"/>
            </a:endParaRPr>
          </a:p>
        </p:txBody>
      </p:sp>
      <p:sp>
        <p:nvSpPr>
          <p:cNvPr id="12" name="Marcador de pie de página 3"/>
          <p:cNvSpPr>
            <a:spLocks noGrp="1"/>
          </p:cNvSpPr>
          <p:nvPr>
            <p:ph type="ftr" sz="quarter" idx="11"/>
          </p:nvPr>
        </p:nvSpPr>
        <p:spPr>
          <a:xfrm>
            <a:off x="1762212"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pic>
        <p:nvPicPr>
          <p:cNvPr id="5" name="Imagen 4" descr="map_eur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654" y="3474293"/>
            <a:ext cx="3228080" cy="2956117"/>
          </a:xfrm>
          <a:prstGeom prst="rect">
            <a:avLst/>
          </a:prstGeom>
        </p:spPr>
      </p:pic>
    </p:spTree>
    <p:extLst>
      <p:ext uri="{BB962C8B-B14F-4D97-AF65-F5344CB8AC3E}">
        <p14:creationId xmlns:p14="http://schemas.microsoft.com/office/powerpoint/2010/main" val="187155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descr="PPT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491485" y="497822"/>
            <a:ext cx="5372564" cy="1538092"/>
          </a:xfrm>
        </p:spPr>
        <p:txBody>
          <a:bodyPr/>
          <a:lstStyle/>
          <a:p>
            <a:pPr>
              <a:defRPr/>
            </a:pPr>
            <a:r>
              <a:rPr lang="en-US" sz="4400" b="0" dirty="0" smtClean="0">
                <a:solidFill>
                  <a:srgbClr val="FFFFFF"/>
                </a:solidFill>
                <a:latin typeface="Calibri"/>
                <a:cs typeface="Calibri"/>
              </a:rPr>
              <a:t>World’s History Abridged</a:t>
            </a:r>
            <a:endParaRPr lang="en-US" sz="4400" b="0" dirty="0">
              <a:solidFill>
                <a:srgbClr val="FFFFFF"/>
              </a:solidFill>
              <a:latin typeface="Calibri"/>
              <a:cs typeface="Calibri"/>
            </a:endParaRPr>
          </a:p>
        </p:txBody>
      </p:sp>
      <p:sp>
        <p:nvSpPr>
          <p:cNvPr id="6" name="Marcador de texto 5"/>
          <p:cNvSpPr>
            <a:spLocks noGrp="1"/>
          </p:cNvSpPr>
          <p:nvPr>
            <p:ph type="body" sz="half" idx="2"/>
          </p:nvPr>
        </p:nvSpPr>
        <p:spPr>
          <a:xfrm>
            <a:off x="352487" y="2368804"/>
            <a:ext cx="6106071" cy="3687763"/>
          </a:xfrm>
        </p:spPr>
        <p:txBody>
          <a:bodyPr/>
          <a:lstStyle/>
          <a:p>
            <a:pPr marL="285750" indent="-285750" algn="l">
              <a:buFont typeface="Arial" charset="0"/>
              <a:buChar char="•"/>
            </a:pPr>
            <a:r>
              <a:rPr lang="en-US" sz="2400" dirty="0" smtClean="0">
                <a:solidFill>
                  <a:srgbClr val="FFFFFF"/>
                </a:solidFill>
                <a:latin typeface="Calibri"/>
                <a:ea typeface="Arial" charset="0"/>
                <a:cs typeface="Calibri"/>
              </a:rPr>
              <a:t>Golden head: </a:t>
            </a:r>
            <a:r>
              <a:rPr lang="en-US" sz="2400" b="1" dirty="0" smtClean="0">
                <a:solidFill>
                  <a:srgbClr val="FFFFFF"/>
                </a:solidFill>
                <a:latin typeface="Calibri"/>
                <a:ea typeface="Arial" charset="0"/>
                <a:cs typeface="Calibri"/>
              </a:rPr>
              <a:t>Babylon</a:t>
            </a:r>
          </a:p>
          <a:p>
            <a:pPr marL="285750" indent="-285750" algn="l">
              <a:buFont typeface="Arial" charset="0"/>
              <a:buChar char="•"/>
            </a:pPr>
            <a:r>
              <a:rPr lang="en-US" sz="2400" dirty="0" smtClean="0">
                <a:solidFill>
                  <a:srgbClr val="FFFFFF"/>
                </a:solidFill>
                <a:latin typeface="Calibri"/>
                <a:ea typeface="Arial" charset="0"/>
                <a:cs typeface="Calibri"/>
              </a:rPr>
              <a:t>Silver chest and arms: </a:t>
            </a:r>
            <a:r>
              <a:rPr lang="en-US" sz="2400" b="1" dirty="0" err="1" smtClean="0">
                <a:solidFill>
                  <a:srgbClr val="FFFFFF"/>
                </a:solidFill>
                <a:latin typeface="Calibri"/>
                <a:ea typeface="Arial" charset="0"/>
                <a:cs typeface="Calibri"/>
              </a:rPr>
              <a:t>Medo</a:t>
            </a:r>
            <a:r>
              <a:rPr lang="en-US" sz="2400" b="1" dirty="0" smtClean="0">
                <a:solidFill>
                  <a:srgbClr val="FFFFFF"/>
                </a:solidFill>
                <a:latin typeface="Calibri"/>
                <a:ea typeface="Arial" charset="0"/>
                <a:cs typeface="Calibri"/>
              </a:rPr>
              <a:t>-Persia</a:t>
            </a:r>
          </a:p>
          <a:p>
            <a:pPr marL="285750" indent="-285750" algn="l">
              <a:buFont typeface="Arial" charset="0"/>
              <a:buChar char="•"/>
            </a:pPr>
            <a:r>
              <a:rPr lang="en-US" sz="2400" dirty="0" smtClean="0">
                <a:solidFill>
                  <a:srgbClr val="FFFFFF"/>
                </a:solidFill>
                <a:latin typeface="Calibri"/>
                <a:ea typeface="Arial" charset="0"/>
                <a:cs typeface="Calibri"/>
              </a:rPr>
              <a:t>Bronze belly: </a:t>
            </a:r>
            <a:r>
              <a:rPr lang="en-US" sz="2400" b="1" dirty="0" smtClean="0">
                <a:solidFill>
                  <a:srgbClr val="FFFFFF"/>
                </a:solidFill>
                <a:latin typeface="Calibri"/>
                <a:ea typeface="Arial" charset="0"/>
                <a:cs typeface="Calibri"/>
              </a:rPr>
              <a:t>Greece</a:t>
            </a:r>
          </a:p>
          <a:p>
            <a:pPr marL="285750" indent="-285750" algn="l">
              <a:buFont typeface="Arial" charset="0"/>
              <a:buChar char="•"/>
            </a:pPr>
            <a:r>
              <a:rPr lang="en-US" sz="2400" dirty="0" smtClean="0">
                <a:solidFill>
                  <a:srgbClr val="FFFFFF"/>
                </a:solidFill>
                <a:latin typeface="Calibri"/>
                <a:ea typeface="Arial" charset="0"/>
                <a:cs typeface="Calibri"/>
              </a:rPr>
              <a:t>Iron Legs: </a:t>
            </a:r>
            <a:r>
              <a:rPr lang="en-US" sz="2400" b="1" dirty="0" smtClean="0">
                <a:solidFill>
                  <a:srgbClr val="FFFFFF"/>
                </a:solidFill>
                <a:latin typeface="Calibri"/>
                <a:ea typeface="Arial" charset="0"/>
                <a:cs typeface="Calibri"/>
              </a:rPr>
              <a:t>Rome</a:t>
            </a:r>
          </a:p>
          <a:p>
            <a:pPr marL="285750" indent="-285750">
              <a:buFont typeface="Arial" charset="0"/>
              <a:buChar char="•"/>
            </a:pPr>
            <a:r>
              <a:rPr lang="en-US" sz="2400" dirty="0" smtClean="0">
                <a:solidFill>
                  <a:srgbClr val="FFFFFF"/>
                </a:solidFill>
                <a:latin typeface="Calibri"/>
                <a:ea typeface="Arial" charset="0"/>
                <a:cs typeface="Calibri"/>
              </a:rPr>
              <a:t>Clay and iron feet: </a:t>
            </a:r>
            <a:r>
              <a:rPr lang="en-US" sz="2400" b="1" dirty="0">
                <a:solidFill>
                  <a:srgbClr val="FFFFFF"/>
                </a:solidFill>
                <a:ea typeface="Arial" charset="0"/>
                <a:cs typeface="Calibri"/>
              </a:rPr>
              <a:t>European countries</a:t>
            </a:r>
            <a:endParaRPr lang="en-US" sz="2400" b="1" dirty="0">
              <a:solidFill>
                <a:srgbClr val="FFFFFF"/>
              </a:solidFill>
              <a:latin typeface="Calibri"/>
              <a:ea typeface="Arial" charset="0"/>
              <a:cs typeface="Calibri"/>
            </a:endParaRPr>
          </a:p>
        </p:txBody>
      </p:sp>
      <p:sp>
        <p:nvSpPr>
          <p:cNvPr id="7" name="Marcador de pie de página 3"/>
          <p:cNvSpPr>
            <a:spLocks noGrp="1"/>
          </p:cNvSpPr>
          <p:nvPr>
            <p:ph type="ftr" sz="quarter" idx="11"/>
          </p:nvPr>
        </p:nvSpPr>
        <p:spPr>
          <a:xfrm>
            <a:off x="1762212"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1662601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p:cNvSpPr txBox="1">
            <a:spLocks noChangeArrowheads="1"/>
          </p:cNvSpPr>
          <p:nvPr/>
        </p:nvSpPr>
        <p:spPr bwMode="auto">
          <a:xfrm>
            <a:off x="457200" y="62453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dirty="0" smtClean="0">
                <a:solidFill>
                  <a:schemeClr val="bg1"/>
                </a:solidFill>
                <a:latin typeface="Calibri"/>
                <a:ea typeface="Arial" charset="0"/>
                <a:cs typeface="Calibri"/>
              </a:rPr>
              <a:t>A Rock Destroys the Statue</a:t>
            </a:r>
            <a:endParaRPr lang="en-US" sz="4400" dirty="0">
              <a:solidFill>
                <a:schemeClr val="bg1"/>
              </a:solidFill>
              <a:latin typeface="Calibri"/>
              <a:ea typeface="Arial" charset="0"/>
              <a:cs typeface="Calibri"/>
            </a:endParaRPr>
          </a:p>
        </p:txBody>
      </p:sp>
      <p:sp>
        <p:nvSpPr>
          <p:cNvPr id="7" name="Rectangle 3"/>
          <p:cNvSpPr txBox="1">
            <a:spLocks noChangeArrowheads="1"/>
          </p:cNvSpPr>
          <p:nvPr/>
        </p:nvSpPr>
        <p:spPr bwMode="auto">
          <a:xfrm>
            <a:off x="457200" y="1778769"/>
            <a:ext cx="6366176" cy="282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just" eaLnBrk="1" hangingPunct="1">
              <a:spcBef>
                <a:spcPts val="2000"/>
              </a:spcBef>
              <a:buClr>
                <a:schemeClr val="accent1"/>
              </a:buClr>
              <a:buSzPct val="90000"/>
              <a:defRPr/>
            </a:pPr>
            <a:r>
              <a:rPr lang="en-US" dirty="0" smtClean="0">
                <a:solidFill>
                  <a:schemeClr val="bg1"/>
                </a:solidFill>
                <a:latin typeface="Calibri"/>
                <a:cs typeface="Calibri"/>
              </a:rPr>
              <a:t>“While you were watching, a rock was cut out, but not by human hands. It struck the statue on its feet of iron and clay and smashed them</a:t>
            </a:r>
            <a:r>
              <a:rPr lang="is-IS" dirty="0" smtClean="0">
                <a:solidFill>
                  <a:schemeClr val="bg1"/>
                </a:solidFill>
                <a:latin typeface="Calibri"/>
                <a:cs typeface="Calibri"/>
              </a:rPr>
              <a:t>…. T</a:t>
            </a:r>
            <a:r>
              <a:rPr lang="en-US" dirty="0" smtClean="0">
                <a:solidFill>
                  <a:srgbClr val="FFFFFF"/>
                </a:solidFill>
                <a:latin typeface="Calibri"/>
                <a:cs typeface="Calibri"/>
              </a:rPr>
              <a:t>he statue became a huge mountain and filled the whole earth” (Dan. 2:34-35)</a:t>
            </a:r>
            <a:r>
              <a:rPr lang="en-US" dirty="0">
                <a:solidFill>
                  <a:srgbClr val="FFFFFF"/>
                </a:solidFill>
                <a:latin typeface="Calibri"/>
                <a:cs typeface="Calibri"/>
              </a:rPr>
              <a:t>.</a:t>
            </a:r>
            <a:endParaRPr lang="en-US" altLang="ja-JP" dirty="0" smtClean="0">
              <a:solidFill>
                <a:srgbClr val="FFFFFF"/>
              </a:solidFill>
              <a:latin typeface="Calibri"/>
              <a:cs typeface="Calibri"/>
            </a:endParaRPr>
          </a:p>
        </p:txBody>
      </p:sp>
      <p:sp>
        <p:nvSpPr>
          <p:cNvPr id="9" name="Marcador de pie de página 3"/>
          <p:cNvSpPr>
            <a:spLocks noGrp="1"/>
          </p:cNvSpPr>
          <p:nvPr>
            <p:ph type="ftr" sz="quarter" idx="11"/>
          </p:nvPr>
        </p:nvSpPr>
        <p:spPr>
          <a:xfrm>
            <a:off x="1762212"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896594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2076" y="1988615"/>
            <a:ext cx="8465601" cy="1362075"/>
          </a:xfrm>
        </p:spPr>
        <p:txBody>
          <a:bodyPr>
            <a:noAutofit/>
          </a:bodyPr>
          <a:lstStyle/>
          <a:p>
            <a:r>
              <a:rPr lang="en-US" sz="4400" dirty="0" smtClean="0">
                <a:solidFill>
                  <a:srgbClr val="FFFFFF"/>
                </a:solidFill>
              </a:rPr>
              <a:t>A New Attempt at World Unity</a:t>
            </a:r>
            <a:endParaRPr lang="en-US" sz="4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smtClean="0">
                <a:solidFill>
                  <a:srgbClr val="FFFFFF"/>
                </a:solidFill>
              </a:rPr>
              <a:t>The Beast that Rises from </a:t>
            </a:r>
            <a:br>
              <a:rPr lang="en-US" dirty="0" smtClean="0">
                <a:solidFill>
                  <a:srgbClr val="FFFFFF"/>
                </a:solidFill>
              </a:rPr>
            </a:br>
            <a:r>
              <a:rPr lang="en-US" dirty="0" smtClean="0">
                <a:solidFill>
                  <a:srgbClr val="FFFFFF"/>
                </a:solidFill>
              </a:rPr>
              <a:t>the Water</a:t>
            </a:r>
            <a:endParaRPr lang="en-US" dirty="0">
              <a:solidFill>
                <a:srgbClr val="FFFFFF"/>
              </a:solidFill>
            </a:endParaRPr>
          </a:p>
        </p:txBody>
      </p:sp>
      <p:sp>
        <p:nvSpPr>
          <p:cNvPr id="3" name="Marcador de contenido 2"/>
          <p:cNvSpPr>
            <a:spLocks noGrp="1"/>
          </p:cNvSpPr>
          <p:nvPr>
            <p:ph idx="1"/>
          </p:nvPr>
        </p:nvSpPr>
        <p:spPr/>
        <p:txBody>
          <a:bodyPr>
            <a:normAutofit/>
          </a:bodyPr>
          <a:lstStyle/>
          <a:p>
            <a:pPr marL="0" indent="0" algn="just">
              <a:buNone/>
            </a:pPr>
            <a:r>
              <a:rPr lang="en-US" sz="2400" dirty="0" smtClean="0">
                <a:solidFill>
                  <a:srgbClr val="FFFFFF"/>
                </a:solidFill>
              </a:rPr>
              <a:t>“The dragon stood on the shore of the sea. And I saw a beast coming out of the sea. It had ten horns and seven heads, with ten crowns on its horns, and on each head a blasphemous name.</a:t>
            </a:r>
            <a:r>
              <a:rPr lang="en-US" sz="2400" b="1" dirty="0" smtClean="0">
                <a:solidFill>
                  <a:srgbClr val="FFFFFF"/>
                </a:solidFill>
              </a:rPr>
              <a:t> </a:t>
            </a:r>
            <a:r>
              <a:rPr lang="en-US" sz="2400" dirty="0" smtClean="0">
                <a:solidFill>
                  <a:srgbClr val="FFFFFF"/>
                </a:solidFill>
              </a:rPr>
              <a:t>The beast I saw resembled a leopard, but had feet like those of a bear and a mouth like that of a lion. The dragon gave the beast his power and his throne and great authority.</a:t>
            </a:r>
            <a:r>
              <a:rPr lang="en-US" sz="2400" b="1" dirty="0" smtClean="0">
                <a:solidFill>
                  <a:srgbClr val="FFFFFF"/>
                </a:solidFill>
              </a:rPr>
              <a:t> </a:t>
            </a:r>
            <a:r>
              <a:rPr lang="en-US" sz="2400" dirty="0" smtClean="0">
                <a:solidFill>
                  <a:srgbClr val="FFFFFF"/>
                </a:solidFill>
              </a:rPr>
              <a:t>One of the heads of the beast seemed to have had a fatal wound, but the fatal wound had been healed. The whole world was filled with wonder and followed the beast.</a:t>
            </a:r>
            <a:r>
              <a:rPr lang="en-US" sz="2400" b="1" dirty="0" smtClean="0">
                <a:solidFill>
                  <a:srgbClr val="FFFFFF"/>
                </a:solidFill>
              </a:rPr>
              <a:t> </a:t>
            </a:r>
            <a:r>
              <a:rPr lang="en-US" sz="2400" dirty="0" smtClean="0">
                <a:solidFill>
                  <a:srgbClr val="FFFFFF"/>
                </a:solidFill>
              </a:rPr>
              <a:t>People worshiped the dragon because he had given authority to the beast, and they also worshiped the beast and asked, ‘Who is like the beast? Who can wage war against it?’</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5885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solidFill>
                  <a:srgbClr val="FFFFFF"/>
                </a:solidFill>
                <a:latin typeface="Calibri"/>
                <a:cs typeface="Calibri"/>
              </a:rPr>
              <a:t>The Beast that Rises from the Water</a:t>
            </a:r>
          </a:p>
        </p:txBody>
      </p:sp>
      <p:sp>
        <p:nvSpPr>
          <p:cNvPr id="3" name="Marcador de contenido 2"/>
          <p:cNvSpPr>
            <a:spLocks noGrp="1"/>
          </p:cNvSpPr>
          <p:nvPr>
            <p:ph idx="1"/>
          </p:nvPr>
        </p:nvSpPr>
        <p:spPr/>
        <p:txBody>
          <a:bodyPr>
            <a:normAutofit/>
          </a:bodyPr>
          <a:lstStyle/>
          <a:p>
            <a:pPr marL="0" indent="0" algn="just">
              <a:buNone/>
            </a:pPr>
            <a:r>
              <a:rPr lang="en-US" sz="2400" dirty="0" smtClean="0">
                <a:solidFill>
                  <a:srgbClr val="FFFFFF"/>
                </a:solidFill>
                <a:latin typeface="Calibri"/>
                <a:cs typeface="Calibri"/>
              </a:rPr>
              <a:t>The beast was given a mouth to utter proud words and blasphemies and to exercise its authority for forty-two months.</a:t>
            </a:r>
            <a:r>
              <a:rPr lang="en-US" sz="2400" b="1" dirty="0" smtClean="0">
                <a:solidFill>
                  <a:srgbClr val="FFFFFF"/>
                </a:solidFill>
                <a:latin typeface="Calibri"/>
                <a:cs typeface="Calibri"/>
              </a:rPr>
              <a:t> </a:t>
            </a:r>
            <a:r>
              <a:rPr lang="en-US" sz="2400" dirty="0" smtClean="0">
                <a:solidFill>
                  <a:srgbClr val="FFFFFF"/>
                </a:solidFill>
                <a:latin typeface="Calibri"/>
                <a:cs typeface="Calibri"/>
              </a:rPr>
              <a:t>It opened its mouth to blaspheme God, and to slander his name and his dwelling place and those who live in heaven.</a:t>
            </a:r>
            <a:r>
              <a:rPr lang="en-US" sz="2400" b="1" dirty="0" smtClean="0">
                <a:solidFill>
                  <a:srgbClr val="FFFFFF"/>
                </a:solidFill>
                <a:latin typeface="Calibri"/>
                <a:cs typeface="Calibri"/>
              </a:rPr>
              <a:t> </a:t>
            </a:r>
            <a:r>
              <a:rPr lang="en-US" sz="2400" dirty="0" smtClean="0">
                <a:solidFill>
                  <a:srgbClr val="FFFFFF"/>
                </a:solidFill>
                <a:latin typeface="Calibri"/>
                <a:cs typeface="Calibri"/>
              </a:rPr>
              <a:t>It was given power to wage war against God’s holy people and to conquer them. And it was given authority over every tribe, people, language and nation.</a:t>
            </a:r>
            <a:r>
              <a:rPr lang="en-US" sz="2400" b="1" dirty="0" smtClean="0">
                <a:solidFill>
                  <a:srgbClr val="FFFFFF"/>
                </a:solidFill>
                <a:latin typeface="Calibri"/>
                <a:cs typeface="Calibri"/>
              </a:rPr>
              <a:t> </a:t>
            </a:r>
            <a:r>
              <a:rPr lang="en-US" sz="2400" dirty="0" smtClean="0">
                <a:solidFill>
                  <a:srgbClr val="FFFFFF"/>
                </a:solidFill>
                <a:latin typeface="Calibri"/>
                <a:cs typeface="Calibri"/>
              </a:rPr>
              <a:t>All inhabitants of the earth will worship the beast—all whose names have not been written in the Lamb’s book of life, the Lamb who was slain from the creation of the world” (Revelation 13:1-8).</a:t>
            </a:r>
            <a:endParaRPr lang="en-US" sz="2400" dirty="0">
              <a:solidFill>
                <a:srgbClr val="FFFFFF"/>
              </a:solidFill>
              <a:latin typeface="Calibri"/>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2495493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05" name="Rectangle 5"/>
          <p:cNvSpPr>
            <a:spLocks noGrp="1" noChangeArrowheads="1"/>
          </p:cNvSpPr>
          <p:nvPr>
            <p:ph type="title"/>
          </p:nvPr>
        </p:nvSpPr>
        <p:spPr>
          <a:xfrm>
            <a:off x="403152" y="490798"/>
            <a:ext cx="8229600" cy="1143000"/>
          </a:xfrm>
        </p:spPr>
        <p:txBody>
          <a:bodyPr>
            <a:noAutofit/>
          </a:bodyPr>
          <a:lstStyle/>
          <a:p>
            <a:pPr algn="l">
              <a:defRPr/>
            </a:pPr>
            <a:r>
              <a:rPr lang="en-US" dirty="0">
                <a:solidFill>
                  <a:srgbClr val="FFFFFF"/>
                </a:solidFill>
                <a:latin typeface="Calibri"/>
                <a:cs typeface="Calibri"/>
              </a:rPr>
              <a:t>Characteristics of the Beast that Rises from the Water</a:t>
            </a:r>
            <a:endParaRPr lang="es-ES" dirty="0" smtClean="0">
              <a:solidFill>
                <a:srgbClr val="FFFFFF"/>
              </a:solidFill>
              <a:latin typeface="Calibri"/>
              <a:cs typeface="Calibri"/>
            </a:endParaRPr>
          </a:p>
        </p:txBody>
      </p:sp>
      <p:sp>
        <p:nvSpPr>
          <p:cNvPr id="51206" name="Rectangle 6"/>
          <p:cNvSpPr>
            <a:spLocks noGrp="1" noChangeArrowheads="1"/>
          </p:cNvSpPr>
          <p:nvPr>
            <p:ph idx="1"/>
          </p:nvPr>
        </p:nvSpPr>
        <p:spPr>
          <a:xfrm>
            <a:off x="375024" y="2102790"/>
            <a:ext cx="5530924" cy="4256088"/>
          </a:xfrm>
        </p:spPr>
        <p:txBody>
          <a:bodyPr>
            <a:normAutofit/>
          </a:bodyPr>
          <a:lstStyle/>
          <a:p>
            <a:pPr algn="just"/>
            <a:r>
              <a:rPr lang="en-US" sz="2400" dirty="0">
                <a:solidFill>
                  <a:srgbClr val="FFFFFF"/>
                </a:solidFill>
                <a:latin typeface="Calibri"/>
                <a:cs typeface="Calibri"/>
              </a:rPr>
              <a:t>The dragon gave the beast its power, its throne, and great authority.</a:t>
            </a:r>
          </a:p>
          <a:p>
            <a:pPr algn="just"/>
            <a:r>
              <a:rPr lang="en-US" sz="2400" dirty="0">
                <a:solidFill>
                  <a:srgbClr val="FFFFFF"/>
                </a:solidFill>
                <a:latin typeface="Calibri"/>
                <a:cs typeface="Calibri"/>
              </a:rPr>
              <a:t>The world worshiped the dragon that gave great authority to the beast. They worshiped the beast, saying “Who is like the beast and who can fight against it?”</a:t>
            </a:r>
          </a:p>
          <a:p>
            <a:pPr algn="just"/>
            <a:r>
              <a:rPr lang="en-US" sz="2400" dirty="0">
                <a:solidFill>
                  <a:srgbClr val="FFFFFF"/>
                </a:solidFill>
                <a:latin typeface="Calibri"/>
                <a:cs typeface="Calibri"/>
              </a:rPr>
              <a:t>One of its heads suffered a fatal wound</a:t>
            </a:r>
            <a:r>
              <a:rPr lang="en-US" sz="2400" dirty="0" smtClean="0">
                <a:solidFill>
                  <a:srgbClr val="FFFFFF"/>
                </a:solidFill>
                <a:latin typeface="Calibri"/>
                <a:cs typeface="Calibri"/>
              </a:rPr>
              <a:t>.</a:t>
            </a:r>
            <a:endParaRPr lang="en-US" sz="2400" dirty="0">
              <a:solidFill>
                <a:srgbClr val="FFFFFF"/>
              </a:solidFill>
              <a:latin typeface="Calibri"/>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232243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05" name="Rectangle 5"/>
          <p:cNvSpPr>
            <a:spLocks noGrp="1" noChangeArrowheads="1"/>
          </p:cNvSpPr>
          <p:nvPr>
            <p:ph type="title"/>
          </p:nvPr>
        </p:nvSpPr>
        <p:spPr>
          <a:xfrm>
            <a:off x="403152" y="490798"/>
            <a:ext cx="8229600" cy="1143000"/>
          </a:xfrm>
        </p:spPr>
        <p:txBody>
          <a:bodyPr>
            <a:noAutofit/>
          </a:bodyPr>
          <a:lstStyle/>
          <a:p>
            <a:pPr algn="l">
              <a:defRPr/>
            </a:pPr>
            <a:r>
              <a:rPr lang="en-US" dirty="0">
                <a:solidFill>
                  <a:srgbClr val="FFFFFF"/>
                </a:solidFill>
              </a:rPr>
              <a:t>Characteristics of the Beast that Rises from the Water</a:t>
            </a:r>
            <a:endParaRPr lang="es-ES" dirty="0" smtClean="0">
              <a:solidFill>
                <a:srgbClr val="FFFFFF"/>
              </a:solidFill>
            </a:endParaRPr>
          </a:p>
        </p:txBody>
      </p:sp>
      <p:sp>
        <p:nvSpPr>
          <p:cNvPr id="51206" name="Rectangle 6"/>
          <p:cNvSpPr>
            <a:spLocks noGrp="1" noChangeArrowheads="1"/>
          </p:cNvSpPr>
          <p:nvPr>
            <p:ph idx="1"/>
          </p:nvPr>
        </p:nvSpPr>
        <p:spPr>
          <a:xfrm>
            <a:off x="388537" y="2075770"/>
            <a:ext cx="4962072" cy="4256088"/>
          </a:xfrm>
        </p:spPr>
        <p:txBody>
          <a:bodyPr>
            <a:normAutofit/>
          </a:bodyPr>
          <a:lstStyle/>
          <a:p>
            <a:pPr algn="just"/>
            <a:r>
              <a:rPr lang="en-US" sz="2400" dirty="0">
                <a:solidFill>
                  <a:srgbClr val="FFFFFF"/>
                </a:solidFill>
              </a:rPr>
              <a:t>It was given a mouth that spoke arrogant words and blasphemies.</a:t>
            </a:r>
          </a:p>
          <a:p>
            <a:pPr algn="just"/>
            <a:r>
              <a:rPr lang="en-US" sz="2400" dirty="0">
                <a:solidFill>
                  <a:srgbClr val="FFFFFF"/>
                </a:solidFill>
              </a:rPr>
              <a:t>It was allowed to wage war against holy people, and defeat them.</a:t>
            </a:r>
          </a:p>
          <a:p>
            <a:pPr algn="just"/>
            <a:r>
              <a:rPr lang="en-US" sz="2400" dirty="0">
                <a:solidFill>
                  <a:srgbClr val="FFFFFF"/>
                </a:solidFill>
              </a:rPr>
              <a:t>It was given authority to </a:t>
            </a:r>
            <a:r>
              <a:rPr lang="en-US" sz="2400" dirty="0" smtClean="0">
                <a:solidFill>
                  <a:srgbClr val="FFFFFF"/>
                </a:solidFill>
              </a:rPr>
              <a:t>persecute for </a:t>
            </a:r>
            <a:r>
              <a:rPr lang="en-US" sz="2400" dirty="0">
                <a:solidFill>
                  <a:srgbClr val="FFFFFF"/>
                </a:solidFill>
              </a:rPr>
              <a:t>42 months (1,260 years).</a:t>
            </a:r>
          </a:p>
          <a:p>
            <a:pPr algn="just"/>
            <a:r>
              <a:rPr lang="en-US" sz="2400" dirty="0">
                <a:solidFill>
                  <a:srgbClr val="FFFFFF"/>
                </a:solidFill>
              </a:rPr>
              <a:t>The number of the beast is the number of a man: </a:t>
            </a:r>
            <a:r>
              <a:rPr lang="en-US" sz="2400" dirty="0" smtClean="0">
                <a:solidFill>
                  <a:srgbClr val="FFFFFF"/>
                </a:solidFill>
              </a:rPr>
              <a:t>666 (</a:t>
            </a:r>
            <a:r>
              <a:rPr lang="en-US" sz="2400" dirty="0">
                <a:solidFill>
                  <a:srgbClr val="FFFFFF"/>
                </a:solidFill>
              </a:rPr>
              <a:t>Rev. 13:18)</a:t>
            </a:r>
            <a:r>
              <a:rPr lang="en-US" sz="2400" dirty="0" smtClean="0">
                <a:solidFill>
                  <a:srgbClr val="FFFFFF"/>
                </a:solidFill>
              </a:rPr>
              <a:t>.</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4607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9156" name="Rectangle 4"/>
          <p:cNvSpPr>
            <a:spLocks noGrp="1" noChangeArrowheads="1"/>
          </p:cNvSpPr>
          <p:nvPr>
            <p:ph type="body" sz="half" idx="1"/>
          </p:nvPr>
        </p:nvSpPr>
        <p:spPr>
          <a:xfrm>
            <a:off x="307473" y="1607134"/>
            <a:ext cx="5461996" cy="4114800"/>
          </a:xfrm>
        </p:spPr>
        <p:txBody>
          <a:bodyPr>
            <a:noAutofit/>
          </a:bodyPr>
          <a:lstStyle/>
          <a:p>
            <a:pPr algn="just"/>
            <a:r>
              <a:rPr lang="en-US" sz="2400" dirty="0">
                <a:solidFill>
                  <a:srgbClr val="FFFFFF"/>
                </a:solidFill>
              </a:rPr>
              <a:t>The dragon is a symbol of Satan, clearly identified in Daniel and Revelation, acting through the Roman Empire.</a:t>
            </a:r>
          </a:p>
          <a:p>
            <a:pPr algn="just"/>
            <a:r>
              <a:rPr lang="en-US" sz="2400" dirty="0">
                <a:solidFill>
                  <a:srgbClr val="FFFFFF"/>
                </a:solidFill>
              </a:rPr>
              <a:t>The beast represents a power or political-religious system that intends to usurp the authority of God. </a:t>
            </a:r>
          </a:p>
          <a:p>
            <a:pPr algn="just"/>
            <a:r>
              <a:rPr lang="en-US" sz="2400" dirty="0">
                <a:solidFill>
                  <a:srgbClr val="FFFFFF"/>
                </a:solidFill>
              </a:rPr>
              <a:t>It will seek to change God’s laws and impose economic sanctions and impose the death penalty on those who oppose its efforts.</a:t>
            </a:r>
          </a:p>
        </p:txBody>
      </p:sp>
      <p:sp>
        <p:nvSpPr>
          <p:cNvPr id="49157" name="Rectangle 5"/>
          <p:cNvSpPr>
            <a:spLocks noChangeArrowheads="1"/>
          </p:cNvSpPr>
          <p:nvPr/>
        </p:nvSpPr>
        <p:spPr bwMode="auto">
          <a:xfrm>
            <a:off x="496641" y="387869"/>
            <a:ext cx="777398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dirty="0">
                <a:solidFill>
                  <a:srgbClr val="FFFFFF"/>
                </a:solidFill>
              </a:rPr>
              <a:t>A Political-Religious System</a:t>
            </a:r>
            <a:endParaRPr lang="es-ES" sz="4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8093891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4755" name="Rectangle 3"/>
          <p:cNvSpPr>
            <a:spLocks noGrp="1" noChangeArrowheads="1"/>
          </p:cNvSpPr>
          <p:nvPr>
            <p:ph type="title"/>
          </p:nvPr>
        </p:nvSpPr>
        <p:spPr>
          <a:xfrm>
            <a:off x="457200" y="261128"/>
            <a:ext cx="8229600" cy="1143000"/>
          </a:xfrm>
        </p:spPr>
        <p:txBody>
          <a:bodyPr/>
          <a:lstStyle/>
          <a:p>
            <a:r>
              <a:rPr lang="en-US" dirty="0" smtClean="0">
                <a:solidFill>
                  <a:schemeClr val="bg1"/>
                </a:solidFill>
              </a:rPr>
              <a:t>A Second Beast Arises</a:t>
            </a:r>
            <a:endParaRPr lang="en-US" dirty="0">
              <a:solidFill>
                <a:schemeClr val="bg1"/>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
        <p:nvSpPr>
          <p:cNvPr id="7" name="Rectangle 4"/>
          <p:cNvSpPr txBox="1">
            <a:spLocks noChangeArrowheads="1"/>
          </p:cNvSpPr>
          <p:nvPr/>
        </p:nvSpPr>
        <p:spPr>
          <a:xfrm>
            <a:off x="304094" y="1430594"/>
            <a:ext cx="4641166" cy="41148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400" dirty="0">
                <a:solidFill>
                  <a:srgbClr val="FFFFFF"/>
                </a:solidFill>
              </a:rPr>
              <a:t>	“Then I saw a second beast, coming out of the earth. It had two horns like a lamb, but it spoke like a dragon. It exercised all the authority of the first beast on its behalf, and made the earth and its inhabitants worship the first beast, whose fatal wound had been healed. And it performed great signs, even causing fire to come down from heaven to the earth in full view of the people” (Rev. 13:11-13). </a:t>
            </a:r>
          </a:p>
        </p:txBody>
      </p:sp>
    </p:spTree>
    <p:extLst>
      <p:ext uri="{BB962C8B-B14F-4D97-AF65-F5344CB8AC3E}">
        <p14:creationId xmlns:p14="http://schemas.microsoft.com/office/powerpoint/2010/main" val="295266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A Disrupted World</a:t>
            </a:r>
            <a:endParaRPr lang="en-US" dirty="0">
              <a:solidFill>
                <a:srgbClr val="FFFFFF"/>
              </a:solidFill>
            </a:endParaRPr>
          </a:p>
        </p:txBody>
      </p:sp>
      <p:sp>
        <p:nvSpPr>
          <p:cNvPr id="4" name="Marcador de texto 3"/>
          <p:cNvSpPr>
            <a:spLocks noGrp="1"/>
          </p:cNvSpPr>
          <p:nvPr>
            <p:ph idx="1"/>
          </p:nvPr>
        </p:nvSpPr>
        <p:spPr>
          <a:xfrm>
            <a:off x="673392" y="1600200"/>
            <a:ext cx="7379549" cy="4525963"/>
          </a:xfrm>
        </p:spPr>
        <p:txBody>
          <a:bodyPr>
            <a:normAutofit/>
          </a:bodyPr>
          <a:lstStyle/>
          <a:p>
            <a:pPr algn="just"/>
            <a:r>
              <a:rPr lang="en-US" sz="2400" dirty="0" smtClean="0">
                <a:solidFill>
                  <a:srgbClr val="FFFFFF"/>
                </a:solidFill>
              </a:rPr>
              <a:t>We are accustomed to bad news.</a:t>
            </a:r>
          </a:p>
          <a:p>
            <a:pPr algn="just"/>
            <a:r>
              <a:rPr lang="en-US" sz="2400" dirty="0" smtClean="0">
                <a:solidFill>
                  <a:srgbClr val="FFFFFF"/>
                </a:solidFill>
              </a:rPr>
              <a:t>Newspapers almost always have the same news, which is bad news. </a:t>
            </a:r>
          </a:p>
          <a:p>
            <a:pPr algn="just"/>
            <a:r>
              <a:rPr lang="en-US" sz="2400" dirty="0" smtClean="0">
                <a:solidFill>
                  <a:srgbClr val="FFFFFF"/>
                </a:solidFill>
              </a:rPr>
              <a:t>Instability continues to profoundly impact the planet.</a:t>
            </a:r>
          </a:p>
          <a:p>
            <a:pPr algn="just"/>
            <a:r>
              <a:rPr lang="en-US" sz="2400" dirty="0" smtClean="0">
                <a:solidFill>
                  <a:srgbClr val="FFFFFF"/>
                </a:solidFill>
              </a:rPr>
              <a:t>The spirit of protest is ongoing. </a:t>
            </a:r>
          </a:p>
          <a:p>
            <a:pPr algn="just"/>
            <a:r>
              <a:rPr lang="en-US" sz="2400" dirty="0" smtClean="0">
                <a:solidFill>
                  <a:srgbClr val="FFFFFF"/>
                </a:solidFill>
              </a:rPr>
              <a:t>In Syria, fighting has reached levels of brutal massacres, in which thousands of innocent people have lost their lives, while facing the apparent indifference of Western governments.</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710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4" name="Rectangle 6"/>
          <p:cNvSpPr>
            <a:spLocks noGrp="1" noChangeArrowheads="1"/>
          </p:cNvSpPr>
          <p:nvPr>
            <p:ph type="title"/>
          </p:nvPr>
        </p:nvSpPr>
        <p:spPr/>
        <p:txBody>
          <a:bodyPr/>
          <a:lstStyle/>
          <a:p>
            <a:pPr algn="l"/>
            <a:r>
              <a:rPr lang="en-US" dirty="0">
                <a:solidFill>
                  <a:schemeClr val="bg1"/>
                </a:solidFill>
              </a:rPr>
              <a:t>A Second Beast Arises</a:t>
            </a:r>
            <a:endParaRPr lang="es-ES" dirty="0">
              <a:solidFill>
                <a:schemeClr val="bg1"/>
              </a:solidFill>
            </a:endParaRPr>
          </a:p>
        </p:txBody>
      </p:sp>
      <p:sp>
        <p:nvSpPr>
          <p:cNvPr id="12295" name="Rectangle 7"/>
          <p:cNvSpPr>
            <a:spLocks noGrp="1" noChangeArrowheads="1"/>
          </p:cNvSpPr>
          <p:nvPr>
            <p:ph idx="1"/>
          </p:nvPr>
        </p:nvSpPr>
        <p:spPr>
          <a:xfrm>
            <a:off x="457200" y="1417638"/>
            <a:ext cx="5920292" cy="2924299"/>
          </a:xfrm>
        </p:spPr>
        <p:txBody>
          <a:bodyPr>
            <a:normAutofit/>
          </a:bodyPr>
          <a:lstStyle/>
          <a:p>
            <a:pPr algn="just"/>
            <a:r>
              <a:rPr lang="en-US" sz="2400" dirty="0" smtClean="0">
                <a:solidFill>
                  <a:schemeClr val="bg1"/>
                </a:solidFill>
              </a:rPr>
              <a:t>Comes out of the earth.</a:t>
            </a:r>
          </a:p>
          <a:p>
            <a:pPr algn="just"/>
            <a:r>
              <a:rPr lang="en-US" sz="2400" dirty="0" smtClean="0">
                <a:solidFill>
                  <a:schemeClr val="bg1"/>
                </a:solidFill>
              </a:rPr>
              <a:t>Has horns like a lamb and acts like it.</a:t>
            </a:r>
          </a:p>
          <a:p>
            <a:pPr algn="just"/>
            <a:r>
              <a:rPr lang="en-US" sz="2400" dirty="0" smtClean="0">
                <a:solidFill>
                  <a:schemeClr val="bg1"/>
                </a:solidFill>
              </a:rPr>
              <a:t>Speaks like a dragon.</a:t>
            </a:r>
          </a:p>
          <a:p>
            <a:pPr algn="just"/>
            <a:r>
              <a:rPr lang="en-US" sz="2400" dirty="0" smtClean="0">
                <a:solidFill>
                  <a:schemeClr val="bg1"/>
                </a:solidFill>
              </a:rPr>
              <a:t>Imitates the ruling way of the first beast.</a:t>
            </a:r>
          </a:p>
          <a:p>
            <a:pPr algn="just"/>
            <a:r>
              <a:rPr lang="en-US" sz="2400" dirty="0" smtClean="0">
                <a:solidFill>
                  <a:schemeClr val="bg1"/>
                </a:solidFill>
              </a:rPr>
              <a:t>Forces the world to obey the first best.</a:t>
            </a:r>
            <a:endParaRPr lang="en-US" sz="2400" dirty="0">
              <a:solidFill>
                <a:schemeClr val="bg1"/>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87774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latin typeface="Calibri"/>
                <a:cs typeface="Calibri"/>
              </a:rPr>
              <a:t>The Mark of the Beast</a:t>
            </a:r>
            <a:endParaRPr lang="en-US" dirty="0">
              <a:solidFill>
                <a:srgbClr val="FFFFFF"/>
              </a:solidFill>
              <a:latin typeface="Calibri"/>
              <a:cs typeface="Calibri"/>
            </a:endParaRPr>
          </a:p>
        </p:txBody>
      </p:sp>
      <p:sp>
        <p:nvSpPr>
          <p:cNvPr id="3" name="Marcador de contenido 2"/>
          <p:cNvSpPr>
            <a:spLocks noGrp="1"/>
          </p:cNvSpPr>
          <p:nvPr>
            <p:ph idx="1"/>
          </p:nvPr>
        </p:nvSpPr>
        <p:spPr>
          <a:xfrm>
            <a:off x="132912" y="1600200"/>
            <a:ext cx="6163511" cy="4525963"/>
          </a:xfrm>
        </p:spPr>
        <p:txBody>
          <a:bodyPr>
            <a:normAutofit/>
          </a:bodyPr>
          <a:lstStyle/>
          <a:p>
            <a:pPr algn="just"/>
            <a:r>
              <a:rPr lang="en-US" sz="2400" dirty="0" smtClean="0">
                <a:solidFill>
                  <a:srgbClr val="FFFFFF"/>
                </a:solidFill>
                <a:latin typeface="Calibri"/>
                <a:cs typeface="Calibri"/>
              </a:rPr>
              <a:t>The mark of the beast consists of extolling human religious tradition above the commandments of God. It places human standards above the latter and gives preference to ecclesiastic dogmas over inspired revelation. This involves a false system of worship that will try to replace the holy day, namely, the Sabbath of the Creator.</a:t>
            </a:r>
          </a:p>
          <a:p>
            <a:pPr algn="just"/>
            <a:r>
              <a:rPr lang="en-US" sz="2400" dirty="0" smtClean="0">
                <a:solidFill>
                  <a:srgbClr val="FFFFFF"/>
                </a:solidFill>
                <a:latin typeface="Calibri"/>
                <a:cs typeface="Calibri"/>
              </a:rPr>
              <a:t>The mark does not consist of something physical; it is a symbol of rebellion and infidelity to God’s government.</a:t>
            </a:r>
            <a:endParaRPr lang="en-US" sz="2400" dirty="0">
              <a:solidFill>
                <a:srgbClr val="FFFFFF"/>
              </a:solidFill>
              <a:latin typeface="Calibri"/>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pic>
        <p:nvPicPr>
          <p:cNvPr id="4" name="Imagen 3" descr="tabua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4075" y="1961573"/>
            <a:ext cx="2529840" cy="3048000"/>
          </a:xfrm>
          <a:prstGeom prst="rect">
            <a:avLst/>
          </a:prstGeom>
        </p:spPr>
      </p:pic>
    </p:spTree>
    <p:extLst>
      <p:ext uri="{BB962C8B-B14F-4D97-AF65-F5344CB8AC3E}">
        <p14:creationId xmlns:p14="http://schemas.microsoft.com/office/powerpoint/2010/main" val="245786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The Mark of the Beast</a:t>
            </a:r>
            <a:endParaRPr lang="en-US" dirty="0">
              <a:solidFill>
                <a:srgbClr val="FFFFFF"/>
              </a:solidFill>
            </a:endParaRPr>
          </a:p>
        </p:txBody>
      </p:sp>
      <p:sp>
        <p:nvSpPr>
          <p:cNvPr id="3" name="Marcador de contenido 2"/>
          <p:cNvSpPr>
            <a:spLocks noGrp="1"/>
          </p:cNvSpPr>
          <p:nvPr>
            <p:ph idx="1"/>
          </p:nvPr>
        </p:nvSpPr>
        <p:spPr>
          <a:xfrm>
            <a:off x="457200" y="1600200"/>
            <a:ext cx="8149714" cy="4525963"/>
          </a:xfrm>
        </p:spPr>
        <p:txBody>
          <a:bodyPr>
            <a:normAutofit/>
          </a:bodyPr>
          <a:lstStyle/>
          <a:p>
            <a:pPr algn="just"/>
            <a:r>
              <a:rPr lang="en-US" sz="2400" spc="-20" dirty="0" smtClean="0">
                <a:solidFill>
                  <a:srgbClr val="FFFFFF"/>
                </a:solidFill>
              </a:rPr>
              <a:t>Whereas number seven in the Bible represents what is perfect and whole in the work of God (see Rev. 1:20; 5:1; 8:2; 16:17), number six is a symbol of what is incomplete and partially true, which can be more dangerous than a complete lie. </a:t>
            </a:r>
          </a:p>
          <a:p>
            <a:pPr algn="just"/>
            <a:r>
              <a:rPr lang="en-US" sz="2400" dirty="0">
                <a:solidFill>
                  <a:srgbClr val="FFFFFF"/>
                </a:solidFill>
              </a:rPr>
              <a:t>N</a:t>
            </a:r>
            <a:r>
              <a:rPr lang="en-US" sz="2400" dirty="0" smtClean="0">
                <a:solidFill>
                  <a:srgbClr val="FFFFFF"/>
                </a:solidFill>
              </a:rPr>
              <a:t>umber six repeated three times (666) refers to a trinity that proclaims lies, falsehood, and deceit. </a:t>
            </a:r>
          </a:p>
          <a:p>
            <a:pPr algn="just"/>
            <a:r>
              <a:rPr lang="en-US" sz="2400" spc="-70" dirty="0" smtClean="0">
                <a:solidFill>
                  <a:srgbClr val="FFFFFF"/>
                </a:solidFill>
              </a:rPr>
              <a:t>In this case, it is a triple trap for “man” and a human organization.</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834246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653" name="Rectangle 5"/>
          <p:cNvSpPr>
            <a:spLocks noGrp="1" noChangeArrowheads="1"/>
          </p:cNvSpPr>
          <p:nvPr>
            <p:ph type="title"/>
          </p:nvPr>
        </p:nvSpPr>
        <p:spPr>
          <a:xfrm>
            <a:off x="457200" y="396228"/>
            <a:ext cx="8229600" cy="1143000"/>
          </a:xfrm>
        </p:spPr>
        <p:txBody>
          <a:bodyPr/>
          <a:lstStyle/>
          <a:p>
            <a:pPr algn="l"/>
            <a:r>
              <a:rPr lang="en-US" dirty="0" smtClean="0">
                <a:solidFill>
                  <a:schemeClr val="bg1"/>
                </a:solidFill>
              </a:rPr>
              <a:t>Who are these Beasts?</a:t>
            </a:r>
            <a:endParaRPr lang="en-US" dirty="0">
              <a:solidFill>
                <a:schemeClr val="bg1"/>
              </a:solidFill>
            </a:endParaRPr>
          </a:p>
        </p:txBody>
      </p:sp>
      <p:sp>
        <p:nvSpPr>
          <p:cNvPr id="27654" name="Rectangle 6"/>
          <p:cNvSpPr>
            <a:spLocks noGrp="1" noChangeArrowheads="1"/>
          </p:cNvSpPr>
          <p:nvPr>
            <p:ph idx="1"/>
          </p:nvPr>
        </p:nvSpPr>
        <p:spPr>
          <a:xfrm>
            <a:off x="345850" y="1736336"/>
            <a:ext cx="6840537" cy="4065588"/>
          </a:xfrm>
        </p:spPr>
        <p:txBody>
          <a:bodyPr>
            <a:normAutofit/>
          </a:bodyPr>
          <a:lstStyle/>
          <a:p>
            <a:pPr algn="just"/>
            <a:r>
              <a:rPr lang="en-US" sz="2400" dirty="0" smtClean="0">
                <a:solidFill>
                  <a:schemeClr val="bg1"/>
                </a:solidFill>
              </a:rPr>
              <a:t>T</a:t>
            </a:r>
            <a:r>
              <a:rPr lang="en-US" sz="2400" dirty="0" smtClean="0">
                <a:solidFill>
                  <a:srgbClr val="FFFFFF"/>
                </a:solidFill>
              </a:rPr>
              <a:t>he papacy conforms to the characteristics of the beast, which, through support from the second beast in Revelation 13:11-18, identified as the United States of America, will require the observance of Sunday as the day of rest.</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7317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101" name="Rectangle 5"/>
          <p:cNvSpPr>
            <a:spLocks noGrp="1" noChangeArrowheads="1"/>
          </p:cNvSpPr>
          <p:nvPr>
            <p:ph type="title"/>
          </p:nvPr>
        </p:nvSpPr>
        <p:spPr bwMode="auto">
          <a:xfrm>
            <a:off x="457200" y="765305"/>
            <a:ext cx="8229600" cy="936625"/>
          </a:xfrm>
        </p:spPr>
        <p:txBody>
          <a:bodyPr wrap="square" numCol="1" anchorCtr="0" compatLnSpc="1">
            <a:prstTxWarp prst="textNoShape">
              <a:avLst/>
            </a:prstTxWarp>
            <a:noAutofit/>
          </a:bodyPr>
          <a:lstStyle/>
          <a:p>
            <a:pPr algn="l"/>
            <a:r>
              <a:rPr lang="en-US" dirty="0" smtClean="0">
                <a:solidFill>
                  <a:schemeClr val="bg1"/>
                </a:solidFill>
                <a:effectLst/>
                <a:latin typeface="Calibri"/>
                <a:ea typeface="Arial" charset="0"/>
                <a:cs typeface="Calibri"/>
              </a:rPr>
              <a:t>The Establishment of </a:t>
            </a:r>
            <a:br>
              <a:rPr lang="en-US" dirty="0" smtClean="0">
                <a:solidFill>
                  <a:schemeClr val="bg1"/>
                </a:solidFill>
                <a:effectLst/>
                <a:latin typeface="Calibri"/>
                <a:ea typeface="Arial" charset="0"/>
                <a:cs typeface="Calibri"/>
              </a:rPr>
            </a:br>
            <a:r>
              <a:rPr lang="en-US" dirty="0" smtClean="0">
                <a:solidFill>
                  <a:schemeClr val="bg1"/>
                </a:solidFill>
                <a:effectLst/>
                <a:latin typeface="Calibri"/>
                <a:ea typeface="Arial" charset="0"/>
                <a:cs typeface="Calibri"/>
              </a:rPr>
              <a:t>God’s Kingdom</a:t>
            </a:r>
            <a:endParaRPr lang="en-US" dirty="0">
              <a:solidFill>
                <a:schemeClr val="bg1"/>
              </a:solidFill>
              <a:effectLst/>
              <a:latin typeface="Calibri"/>
              <a:ea typeface="Arial" charset="0"/>
              <a:cs typeface="Calibri"/>
            </a:endParaRPr>
          </a:p>
        </p:txBody>
      </p:sp>
      <p:sp>
        <p:nvSpPr>
          <p:cNvPr id="4102" name="Rectangle 6"/>
          <p:cNvSpPr>
            <a:spLocks noGrp="1" noChangeArrowheads="1"/>
          </p:cNvSpPr>
          <p:nvPr>
            <p:ph idx="1"/>
          </p:nvPr>
        </p:nvSpPr>
        <p:spPr>
          <a:xfrm>
            <a:off x="227496" y="2159293"/>
            <a:ext cx="4906963" cy="4608512"/>
          </a:xfrm>
        </p:spPr>
        <p:txBody>
          <a:bodyPr>
            <a:normAutofit/>
          </a:bodyPr>
          <a:lstStyle/>
          <a:p>
            <a:pPr algn="just"/>
            <a:r>
              <a:rPr lang="en-US" sz="2400" dirty="0" smtClean="0">
                <a:solidFill>
                  <a:srgbClr val="FFFFFF"/>
                </a:solidFill>
                <a:latin typeface="Calibri"/>
                <a:cs typeface="Calibri"/>
              </a:rPr>
              <a:t>“In the time of those kings, the God of heaven will set up a kingdom that will never be destroyed, nor will it be left to another people. It will crush all those kingdoms and bring them to an end, but it will itself endure forever” (Dan. 2:44).</a:t>
            </a:r>
            <a:endParaRPr lang="en-US" sz="2400" dirty="0">
              <a:solidFill>
                <a:srgbClr val="FFFFFF"/>
              </a:solidFill>
              <a:latin typeface="Calibri"/>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1152658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3578"/>
            <a:ext cx="8229600" cy="1143000"/>
          </a:xfrm>
        </p:spPr>
        <p:txBody>
          <a:bodyPr/>
          <a:lstStyle/>
          <a:p>
            <a:r>
              <a:rPr lang="en-US" dirty="0" smtClean="0">
                <a:solidFill>
                  <a:srgbClr val="FFFFFF"/>
                </a:solidFill>
                <a:latin typeface="Calibri"/>
                <a:cs typeface="Calibri"/>
              </a:rPr>
              <a:t>Summary</a:t>
            </a:r>
            <a:endParaRPr lang="en-US" dirty="0">
              <a:solidFill>
                <a:srgbClr val="FFFFFF"/>
              </a:solidFill>
              <a:latin typeface="Calibri"/>
              <a:cs typeface="Calibri"/>
            </a:endParaRPr>
          </a:p>
        </p:txBody>
      </p:sp>
      <p:sp>
        <p:nvSpPr>
          <p:cNvPr id="3" name="Marcador de contenido 2"/>
          <p:cNvSpPr>
            <a:spLocks noGrp="1"/>
          </p:cNvSpPr>
          <p:nvPr>
            <p:ph idx="1"/>
          </p:nvPr>
        </p:nvSpPr>
        <p:spPr>
          <a:xfrm>
            <a:off x="349104" y="1411060"/>
            <a:ext cx="8229600" cy="4525963"/>
          </a:xfrm>
        </p:spPr>
        <p:txBody>
          <a:bodyPr>
            <a:noAutofit/>
          </a:bodyPr>
          <a:lstStyle/>
          <a:p>
            <a:pPr algn="just"/>
            <a:r>
              <a:rPr lang="en-US" sz="2400" dirty="0" smtClean="0">
                <a:solidFill>
                  <a:srgbClr val="FFFFFF"/>
                </a:solidFill>
                <a:latin typeface="Calibri"/>
                <a:ea typeface="Arial" charset="0"/>
                <a:cs typeface="Calibri"/>
              </a:rPr>
              <a:t>We live in a disrupted world. Instability </a:t>
            </a:r>
            <a:r>
              <a:rPr lang="en-US" sz="2400" dirty="0">
                <a:solidFill>
                  <a:srgbClr val="FFFFFF"/>
                </a:solidFill>
                <a:latin typeface="Calibri"/>
                <a:ea typeface="Arial" charset="0"/>
                <a:cs typeface="Calibri"/>
              </a:rPr>
              <a:t>continues </a:t>
            </a:r>
            <a:r>
              <a:rPr lang="en-US" sz="2400" dirty="0" smtClean="0">
                <a:solidFill>
                  <a:srgbClr val="FFFFFF"/>
                </a:solidFill>
                <a:latin typeface="Calibri"/>
                <a:ea typeface="Arial" charset="0"/>
                <a:cs typeface="Calibri"/>
              </a:rPr>
              <a:t>to greatly disrupt the planet.</a:t>
            </a:r>
          </a:p>
          <a:p>
            <a:pPr algn="just"/>
            <a:r>
              <a:rPr lang="en-US" sz="2400" dirty="0" smtClean="0">
                <a:solidFill>
                  <a:srgbClr val="FFFFFF"/>
                </a:solidFill>
                <a:latin typeface="Calibri"/>
                <a:ea typeface="Arial" charset="0"/>
                <a:cs typeface="Calibri"/>
              </a:rPr>
              <a:t>Today, </a:t>
            </a:r>
            <a:r>
              <a:rPr lang="en-US" sz="2400" dirty="0">
                <a:solidFill>
                  <a:srgbClr val="FFFFFF"/>
                </a:solidFill>
                <a:latin typeface="Calibri"/>
                <a:ea typeface="Arial" charset="0"/>
                <a:cs typeface="Calibri"/>
              </a:rPr>
              <a:t>with the development of technology and social networks, the dream of a new world </a:t>
            </a:r>
            <a:r>
              <a:rPr lang="en-US" sz="2400" dirty="0" smtClean="0">
                <a:solidFill>
                  <a:srgbClr val="FFFFFF"/>
                </a:solidFill>
                <a:latin typeface="Calibri"/>
                <a:ea typeface="Arial" charset="0"/>
                <a:cs typeface="Calibri"/>
              </a:rPr>
              <a:t>order, an ancient desire of many people, </a:t>
            </a:r>
            <a:r>
              <a:rPr lang="en-US" sz="2400" dirty="0">
                <a:solidFill>
                  <a:srgbClr val="FFFFFF"/>
                </a:solidFill>
                <a:latin typeface="Calibri"/>
                <a:ea typeface="Arial" charset="0"/>
                <a:cs typeface="Calibri"/>
              </a:rPr>
              <a:t>seems more </a:t>
            </a:r>
            <a:r>
              <a:rPr lang="en-US" sz="2400" dirty="0" smtClean="0">
                <a:solidFill>
                  <a:srgbClr val="FFFFFF"/>
                </a:solidFill>
                <a:latin typeface="Calibri"/>
                <a:ea typeface="Arial" charset="0"/>
                <a:cs typeface="Calibri"/>
              </a:rPr>
              <a:t>feasible.</a:t>
            </a:r>
          </a:p>
          <a:p>
            <a:pPr algn="just"/>
            <a:r>
              <a:rPr lang="en-US" sz="2400" dirty="0" smtClean="0">
                <a:solidFill>
                  <a:srgbClr val="FFFFFF"/>
                </a:solidFill>
                <a:latin typeface="Calibri"/>
                <a:ea typeface="Arial" charset="0"/>
                <a:cs typeface="Calibri"/>
              </a:rPr>
              <a:t>The Bible says that in the past there were some empires that tried to establish a world order. </a:t>
            </a:r>
            <a:endParaRPr lang="en-US" sz="2400" dirty="0">
              <a:solidFill>
                <a:srgbClr val="FFFFFF"/>
              </a:solidFill>
              <a:latin typeface="Calibri"/>
              <a:ea typeface="Arial" charset="0"/>
              <a:cs typeface="Calibri"/>
            </a:endParaRPr>
          </a:p>
          <a:p>
            <a:pPr algn="just"/>
            <a:r>
              <a:rPr lang="en-US" sz="2400" dirty="0" smtClean="0">
                <a:solidFill>
                  <a:srgbClr val="FFFFFF"/>
                </a:solidFill>
                <a:latin typeface="Calibri"/>
                <a:ea typeface="Arial" charset="0"/>
                <a:cs typeface="Calibri"/>
              </a:rPr>
              <a:t>According to the Bible, at the end of times there would be another attempt for establishing a new world order.</a:t>
            </a:r>
          </a:p>
          <a:p>
            <a:pPr algn="just"/>
            <a:r>
              <a:rPr lang="en-US" sz="2400" dirty="0" smtClean="0">
                <a:solidFill>
                  <a:srgbClr val="FFFFFF"/>
                </a:solidFill>
                <a:latin typeface="Calibri"/>
                <a:ea typeface="Arial" charset="0"/>
                <a:cs typeface="Calibri"/>
              </a:rPr>
              <a:t>This time it would be a political-religious alliance that would challenge God’s plans. </a:t>
            </a:r>
          </a:p>
          <a:p>
            <a:pPr algn="just"/>
            <a:r>
              <a:rPr lang="en-US" sz="2400" dirty="0" smtClean="0">
                <a:solidFill>
                  <a:srgbClr val="FFFFFF"/>
                </a:solidFill>
                <a:latin typeface="Calibri"/>
                <a:ea typeface="Arial" charset="0"/>
                <a:cs typeface="Calibri"/>
              </a:rPr>
              <a:t>At the end, Jesus will come and establish an eternal kingdom.</a:t>
            </a: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latin typeface="Calibri"/>
                <a:cs typeface="Calibri"/>
              </a:rPr>
              <a:t>There Is an Answer!</a:t>
            </a:r>
            <a:endParaRPr lang="en-US" dirty="0">
              <a:solidFill>
                <a:srgbClr val="FFFFFF"/>
              </a:solidFill>
              <a:latin typeface="Calibri"/>
              <a:cs typeface="Calibri"/>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solidFill>
                  <a:srgbClr val="FFFFFF"/>
                </a:solidFill>
              </a:rPr>
              <a:t>Ancient Attempts to Establish a New World Order: Charlemagne</a:t>
            </a:r>
            <a:endParaRPr lang="en-US" dirty="0">
              <a:solidFill>
                <a:srgbClr val="FFFFFF"/>
              </a:solidFill>
            </a:endParaRPr>
          </a:p>
        </p:txBody>
      </p:sp>
      <p:sp>
        <p:nvSpPr>
          <p:cNvPr id="3" name="Marcador de contenido 2"/>
          <p:cNvSpPr>
            <a:spLocks noGrp="1"/>
          </p:cNvSpPr>
          <p:nvPr>
            <p:ph sz="half" idx="1"/>
          </p:nvPr>
        </p:nvSpPr>
        <p:spPr>
          <a:xfrm>
            <a:off x="349102" y="1762320"/>
            <a:ext cx="4852878" cy="4525963"/>
          </a:xfrm>
        </p:spPr>
        <p:txBody>
          <a:bodyPr>
            <a:noAutofit/>
          </a:bodyPr>
          <a:lstStyle/>
          <a:p>
            <a:pPr algn="just"/>
            <a:r>
              <a:rPr lang="en-US" sz="2400" dirty="0" smtClean="0">
                <a:solidFill>
                  <a:srgbClr val="FFFFFF"/>
                </a:solidFill>
              </a:rPr>
              <a:t>He united a large part of Europe during the early Middle Ages.</a:t>
            </a:r>
          </a:p>
          <a:p>
            <a:pPr algn="just"/>
            <a:r>
              <a:rPr lang="en-US" sz="2400" dirty="0" smtClean="0">
                <a:solidFill>
                  <a:srgbClr val="FFFFFF"/>
                </a:solidFill>
              </a:rPr>
              <a:t>He took the Frankish throne in 768 and became King of Italy in 774.</a:t>
            </a:r>
          </a:p>
          <a:p>
            <a:pPr algn="just"/>
            <a:r>
              <a:rPr lang="en-US" sz="2400" dirty="0" smtClean="0">
                <a:solidFill>
                  <a:srgbClr val="FFFFFF"/>
                </a:solidFill>
              </a:rPr>
              <a:t>From 800 he became the first Holy Roman Emperor—the first recognized emperor in Western Europe since the fall of the Western Roman Empire.</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4" name="Imagen 3" descr="carlos.jpg"/>
          <p:cNvPicPr>
            <a:picLocks noChangeAspect="1"/>
          </p:cNvPicPr>
          <p:nvPr/>
        </p:nvPicPr>
        <p:blipFill rotWithShape="1">
          <a:blip r:embed="rId2" cstate="print">
            <a:extLst>
              <a:ext uri="{28A0092B-C50C-407E-A947-70E740481C1C}">
                <a14:useLocalDpi xmlns:a14="http://schemas.microsoft.com/office/drawing/2010/main" val="0"/>
              </a:ext>
            </a:extLst>
          </a:blip>
          <a:srcRect l="4258"/>
          <a:stretch/>
        </p:blipFill>
        <p:spPr>
          <a:xfrm>
            <a:off x="5377631" y="1742168"/>
            <a:ext cx="3517547" cy="3929394"/>
          </a:xfrm>
          <a:prstGeom prst="rect">
            <a:avLst/>
          </a:prstGeom>
          <a:ln>
            <a:solidFill>
              <a:schemeClr val="bg1">
                <a:lumMod val="95000"/>
              </a:schemeClr>
            </a:solidFill>
          </a:ln>
        </p:spPr>
      </p:pic>
    </p:spTree>
    <p:extLst>
      <p:ext uri="{BB962C8B-B14F-4D97-AF65-F5344CB8AC3E}">
        <p14:creationId xmlns:p14="http://schemas.microsoft.com/office/powerpoint/2010/main" val="2398437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solidFill>
                  <a:srgbClr val="FFFFFF"/>
                </a:solidFill>
              </a:rPr>
              <a:t>Ancient Attempts to Establish a New World Order: Napoleon</a:t>
            </a:r>
            <a:endParaRPr lang="en-US" dirty="0">
              <a:solidFill>
                <a:srgbClr val="FFFFFF"/>
              </a:solidFill>
            </a:endParaRPr>
          </a:p>
        </p:txBody>
      </p:sp>
      <p:sp>
        <p:nvSpPr>
          <p:cNvPr id="3" name="Marcador de contenido 2"/>
          <p:cNvSpPr>
            <a:spLocks noGrp="1"/>
          </p:cNvSpPr>
          <p:nvPr>
            <p:ph sz="half" idx="1"/>
          </p:nvPr>
        </p:nvSpPr>
        <p:spPr>
          <a:xfrm>
            <a:off x="457199" y="1721790"/>
            <a:ext cx="4642388" cy="4525963"/>
          </a:xfrm>
        </p:spPr>
        <p:txBody>
          <a:bodyPr>
            <a:noAutofit/>
          </a:bodyPr>
          <a:lstStyle/>
          <a:p>
            <a:pPr algn="just"/>
            <a:r>
              <a:rPr lang="en-US" sz="2400" dirty="0" smtClean="0">
                <a:solidFill>
                  <a:srgbClr val="FFFFFF"/>
                </a:solidFill>
              </a:rPr>
              <a:t>Napoleon dominated European and global affairs for more than a decade while leading France against a series of coalitions in the Napoleonic Wars.</a:t>
            </a:r>
          </a:p>
          <a:p>
            <a:pPr algn="just"/>
            <a:r>
              <a:rPr lang="en-US" sz="2400" dirty="0" smtClean="0">
                <a:solidFill>
                  <a:srgbClr val="FFFFFF"/>
                </a:solidFill>
              </a:rPr>
              <a:t>He won most of these wars and the vast majority of his battles, building a large empire that ruled over continental Europe before its final collapse in 1815.</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5" name="Imagen 4" descr="napole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1635" y="1864376"/>
            <a:ext cx="3355166" cy="3966699"/>
          </a:xfrm>
          <a:prstGeom prst="rect">
            <a:avLst/>
          </a:prstGeom>
          <a:ln>
            <a:solidFill>
              <a:schemeClr val="bg1">
                <a:lumMod val="95000"/>
              </a:schemeClr>
            </a:solidFill>
          </a:ln>
        </p:spPr>
      </p:pic>
    </p:spTree>
    <p:extLst>
      <p:ext uri="{BB962C8B-B14F-4D97-AF65-F5344CB8AC3E}">
        <p14:creationId xmlns:p14="http://schemas.microsoft.com/office/powerpoint/2010/main" val="212089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solidFill>
                  <a:srgbClr val="FFFFFF"/>
                </a:solidFill>
              </a:rPr>
              <a:t>Ancient Attempts to Establish a New World Order: Adolf Hitler</a:t>
            </a:r>
            <a:endParaRPr lang="en-US" dirty="0">
              <a:solidFill>
                <a:srgbClr val="FFFFFF"/>
              </a:solidFill>
            </a:endParaRPr>
          </a:p>
        </p:txBody>
      </p:sp>
      <p:sp>
        <p:nvSpPr>
          <p:cNvPr id="3" name="Marcador de contenido 2"/>
          <p:cNvSpPr>
            <a:spLocks noGrp="1"/>
          </p:cNvSpPr>
          <p:nvPr>
            <p:ph sz="half" idx="1"/>
          </p:nvPr>
        </p:nvSpPr>
        <p:spPr>
          <a:xfrm>
            <a:off x="457199" y="1681260"/>
            <a:ext cx="4642388" cy="4525963"/>
          </a:xfrm>
        </p:spPr>
        <p:txBody>
          <a:bodyPr>
            <a:normAutofit/>
          </a:bodyPr>
          <a:lstStyle/>
          <a:p>
            <a:pPr algn="just"/>
            <a:r>
              <a:rPr lang="en-US" sz="2400" dirty="0" smtClean="0">
                <a:solidFill>
                  <a:srgbClr val="FFFFFF"/>
                </a:solidFill>
              </a:rPr>
              <a:t>He was leader of the Nazi Germany from 1934 to 1945.</a:t>
            </a:r>
          </a:p>
          <a:p>
            <a:pPr algn="just"/>
            <a:r>
              <a:rPr lang="en-US" sz="2400" dirty="0" smtClean="0">
                <a:solidFill>
                  <a:srgbClr val="FFFFFF"/>
                </a:solidFill>
              </a:rPr>
              <a:t>He started the World War II in Europe in 1939 and invaded many countries, all in an attempt to create a new world order.</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5" name="Imagen 4" descr="ThinkstockPhotos-928316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608" y="1681260"/>
            <a:ext cx="3068395" cy="4355140"/>
          </a:xfrm>
          <a:prstGeom prst="rect">
            <a:avLst/>
          </a:prstGeom>
          <a:ln>
            <a:solidFill>
              <a:schemeClr val="bg1">
                <a:lumMod val="95000"/>
              </a:schemeClr>
            </a:solidFill>
          </a:ln>
        </p:spPr>
      </p:pic>
    </p:spTree>
    <p:extLst>
      <p:ext uri="{BB962C8B-B14F-4D97-AF65-F5344CB8AC3E}">
        <p14:creationId xmlns:p14="http://schemas.microsoft.com/office/powerpoint/2010/main" val="235453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2101090" y="1835784"/>
            <a:ext cx="4820243" cy="3298005"/>
          </a:xfrm>
        </p:spPr>
        <p:txBody>
          <a:bodyPr>
            <a:normAutofit/>
          </a:bodyPr>
          <a:lstStyle/>
          <a:p>
            <a:pPr algn="just"/>
            <a:r>
              <a:rPr lang="en-US" sz="2400" dirty="0">
                <a:solidFill>
                  <a:srgbClr val="FFFFFF"/>
                </a:solidFill>
              </a:rPr>
              <a:t>Jesus said: “And surely I am with you always, to the very end of the age” </a:t>
            </a:r>
            <a:r>
              <a:rPr lang="en-US" sz="2400" dirty="0" smtClean="0">
                <a:solidFill>
                  <a:srgbClr val="FFFFFF"/>
                </a:solidFill>
              </a:rPr>
              <a:t>(</a:t>
            </a:r>
            <a:r>
              <a:rPr lang="en-US" sz="2400" dirty="0">
                <a:solidFill>
                  <a:srgbClr val="FFFFFF"/>
                </a:solidFill>
              </a:rPr>
              <a:t>Matt. 28:20)</a:t>
            </a:r>
            <a:r>
              <a:rPr lang="en-US" sz="2400" dirty="0" smtClean="0">
                <a:solidFill>
                  <a:srgbClr val="FFFFFF"/>
                </a:solidFill>
              </a:rPr>
              <a:t>.</a:t>
            </a:r>
          </a:p>
          <a:p>
            <a:pPr algn="just"/>
            <a:endParaRPr lang="en-US" sz="2400" dirty="0">
              <a:solidFill>
                <a:srgbClr val="FFFFFF"/>
              </a:solidFill>
            </a:endParaRPr>
          </a:p>
          <a:p>
            <a:pPr algn="just"/>
            <a:r>
              <a:rPr lang="en-US" sz="2400" dirty="0">
                <a:solidFill>
                  <a:srgbClr val="FFFFFF"/>
                </a:solidFill>
              </a:rPr>
              <a:t>Are you willing to accept this promise Jesus offers you?</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09807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A Disrupted World</a:t>
            </a:r>
            <a:endParaRPr lang="en-US" dirty="0">
              <a:solidFill>
                <a:srgbClr val="FFFFFF"/>
              </a:solidFill>
            </a:endParaRPr>
          </a:p>
        </p:txBody>
      </p:sp>
      <p:sp>
        <p:nvSpPr>
          <p:cNvPr id="4" name="Marcador de texto 3"/>
          <p:cNvSpPr>
            <a:spLocks noGrp="1"/>
          </p:cNvSpPr>
          <p:nvPr>
            <p:ph sz="half" idx="2"/>
          </p:nvPr>
        </p:nvSpPr>
        <p:spPr>
          <a:xfrm>
            <a:off x="2810420" y="1485188"/>
            <a:ext cx="5981951" cy="4985752"/>
          </a:xfrm>
        </p:spPr>
        <p:txBody>
          <a:bodyPr>
            <a:noAutofit/>
          </a:bodyPr>
          <a:lstStyle/>
          <a:p>
            <a:pPr algn="just"/>
            <a:r>
              <a:rPr lang="en-US" sz="2400" dirty="0" smtClean="0">
                <a:solidFill>
                  <a:srgbClr val="FFFFFF"/>
                </a:solidFill>
              </a:rPr>
              <a:t>Things are not going well in the world. </a:t>
            </a:r>
          </a:p>
          <a:p>
            <a:pPr algn="just"/>
            <a:r>
              <a:rPr lang="en-US" sz="2400" dirty="0" smtClean="0">
                <a:solidFill>
                  <a:srgbClr val="FFFFFF"/>
                </a:solidFill>
              </a:rPr>
              <a:t>The global economy continues to drown in the quicksand of public indebtedness, of political crises, of fiscal cutbacks, and high unemployment rates. </a:t>
            </a:r>
          </a:p>
          <a:p>
            <a:pPr algn="just"/>
            <a:r>
              <a:rPr lang="en-US" sz="2400" dirty="0" smtClean="0">
                <a:solidFill>
                  <a:srgbClr val="FFFFFF"/>
                </a:solidFill>
              </a:rPr>
              <a:t>The excesses of financial speculators in the past decade came to an end with a mountain of loans impossible to repay, driving into bankruptcy hundreds of large companies and banks, which had to be rescued by governments.</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n-US" dirty="0">
                <a:solidFill>
                  <a:srgbClr val="FFFFFF"/>
                </a:solidFill>
              </a:rPr>
              <a:t>A Recurring Thought</a:t>
            </a:r>
          </a:p>
          <a:p>
            <a:r>
              <a:rPr lang="en-US" dirty="0">
                <a:solidFill>
                  <a:srgbClr val="FFFFFF"/>
                </a:solidFill>
              </a:rPr>
              <a:t>The Most Extraordinary Event in History</a:t>
            </a:r>
          </a:p>
          <a:p>
            <a:r>
              <a:rPr lang="en-US" dirty="0">
                <a:solidFill>
                  <a:srgbClr val="FFFFFF"/>
                </a:solidFill>
              </a:rPr>
              <a:t>A Deranged Society</a:t>
            </a:r>
          </a:p>
          <a:p>
            <a:r>
              <a:rPr lang="en-US" dirty="0">
                <a:solidFill>
                  <a:srgbClr val="FFFFFF"/>
                </a:solidFill>
              </a:rPr>
              <a:t>Why Has Jesus Not Come Yet?</a:t>
            </a:r>
          </a:p>
          <a:p>
            <a:r>
              <a:rPr lang="en-US" dirty="0">
                <a:solidFill>
                  <a:srgbClr val="FFFFFF"/>
                </a:solidFill>
              </a:rPr>
              <a:t>The Promise Remains Valid</a:t>
            </a:r>
          </a:p>
        </p:txBody>
      </p:sp>
      <p:pic>
        <p:nvPicPr>
          <p:cNvPr id="7" name="Imagen 6" descr="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a:solidFill>
                  <a:srgbClr val="FFFFFF"/>
                </a:solidFill>
              </a:rPr>
              <a:t>Next Topic:</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solidFill>
                  <a:srgbClr val="FFFFFF"/>
                </a:solidFill>
              </a:rPr>
              <a:t>WHEN WILL THE END OF</a:t>
            </a:r>
          </a:p>
          <a:p>
            <a:pPr algn="ctr"/>
            <a:r>
              <a:rPr lang="en-US" dirty="0">
                <a:solidFill>
                  <a:srgbClr val="FFFFFF"/>
                </a:solidFill>
              </a:rPr>
              <a:t>THE WORLD COME?</a:t>
            </a:r>
          </a:p>
        </p:txBody>
      </p:sp>
      <p:pic>
        <p:nvPicPr>
          <p:cNvPr id="10" name="Imagen 9" descr="NEV31EN_HayRespuesta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890" y="3041051"/>
            <a:ext cx="3179100" cy="3179100"/>
          </a:xfrm>
          <a:prstGeom prst="rect">
            <a:avLst/>
          </a:prstGeom>
        </p:spPr>
      </p:pic>
      <p:sp>
        <p:nvSpPr>
          <p:cNvPr id="11"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03085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A Disrupted World</a:t>
            </a:r>
            <a:endParaRPr lang="en-US" dirty="0">
              <a:solidFill>
                <a:srgbClr val="FFFFFF"/>
              </a:solidFill>
            </a:endParaRPr>
          </a:p>
        </p:txBody>
      </p:sp>
      <p:sp>
        <p:nvSpPr>
          <p:cNvPr id="4" name="Marcador de texto 3"/>
          <p:cNvSpPr>
            <a:spLocks noGrp="1"/>
          </p:cNvSpPr>
          <p:nvPr>
            <p:ph idx="1"/>
          </p:nvPr>
        </p:nvSpPr>
        <p:spPr>
          <a:xfrm>
            <a:off x="411672" y="1600200"/>
            <a:ext cx="8302019" cy="4525963"/>
          </a:xfrm>
        </p:spPr>
        <p:txBody>
          <a:bodyPr>
            <a:normAutofit/>
          </a:bodyPr>
          <a:lstStyle/>
          <a:p>
            <a:pPr algn="just"/>
            <a:r>
              <a:rPr lang="en-US" sz="2400" dirty="0" smtClean="0">
                <a:solidFill>
                  <a:srgbClr val="FFFFFF"/>
                </a:solidFill>
              </a:rPr>
              <a:t>Global climate change has already had observable effects on the environment. </a:t>
            </a:r>
          </a:p>
          <a:p>
            <a:pPr algn="just"/>
            <a:r>
              <a:rPr lang="en-US" sz="2400" dirty="0" smtClean="0">
                <a:solidFill>
                  <a:srgbClr val="FFFFFF"/>
                </a:solidFill>
              </a:rPr>
              <a:t>Glaciers have shrunk, ice on rivers and lakes is breaking up faster than before, plant and animal ranges have shifted and trees are flowering sooner.</a:t>
            </a:r>
          </a:p>
          <a:p>
            <a:pPr algn="just"/>
            <a:r>
              <a:rPr lang="en-US" sz="2400" dirty="0" smtClean="0">
                <a:solidFill>
                  <a:srgbClr val="FFFFFF"/>
                </a:solidFill>
              </a:rPr>
              <a:t>Effects that scientists had predicted in the past would result from global climate change are now occurring: loss of sea ice, accelerated sea level rise and longer, more intense heat waves.</a:t>
            </a:r>
          </a:p>
          <a:p>
            <a:pPr algn="just"/>
            <a:r>
              <a:rPr lang="en-US" sz="2400" dirty="0" smtClean="0">
                <a:solidFill>
                  <a:srgbClr val="FFFFFF"/>
                </a:solidFill>
              </a:rPr>
              <a:t>This is a great challenge to the leaders of the world. They must sign agreements to deal this great danger.</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3224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46661" y="624105"/>
            <a:ext cx="7772400" cy="1362075"/>
          </a:xfrm>
        </p:spPr>
        <p:txBody>
          <a:bodyPr>
            <a:noAutofit/>
          </a:bodyPr>
          <a:lstStyle/>
          <a:p>
            <a:r>
              <a:rPr lang="en-US" sz="4400" dirty="0" smtClean="0">
                <a:solidFill>
                  <a:srgbClr val="FFFFFF"/>
                </a:solidFill>
              </a:rPr>
              <a:t>The Shadow of a New World Order</a:t>
            </a:r>
            <a:endParaRPr lang="en-US" sz="4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A League of Nations</a:t>
            </a:r>
            <a:endParaRPr lang="en-US" dirty="0">
              <a:solidFill>
                <a:srgbClr val="FFFFFF"/>
              </a:solidFill>
            </a:endParaRPr>
          </a:p>
        </p:txBody>
      </p:sp>
      <p:sp>
        <p:nvSpPr>
          <p:cNvPr id="3" name="Marcador de contenido 2"/>
          <p:cNvSpPr>
            <a:spLocks noGrp="1"/>
          </p:cNvSpPr>
          <p:nvPr>
            <p:ph sz="half" idx="1"/>
          </p:nvPr>
        </p:nvSpPr>
        <p:spPr>
          <a:xfrm>
            <a:off x="389639" y="1600200"/>
            <a:ext cx="5406851" cy="4525963"/>
          </a:xfrm>
        </p:spPr>
        <p:txBody>
          <a:bodyPr>
            <a:normAutofit/>
          </a:bodyPr>
          <a:lstStyle/>
          <a:p>
            <a:pPr algn="just"/>
            <a:r>
              <a:rPr lang="en-US" sz="2400" dirty="0" smtClean="0">
                <a:solidFill>
                  <a:srgbClr val="FFFFFF"/>
                </a:solidFill>
                <a:latin typeface="Calibri"/>
                <a:ea typeface="Arial" charset="0"/>
                <a:cs typeface="Calibri"/>
              </a:rPr>
              <a:t>The first time the expression, a “new world order,” appeared was in a document prepared by T. Woodrow Wilson, the twenty-eighth president of the United States, who, </a:t>
            </a:r>
            <a:r>
              <a:rPr lang="en-US" sz="2400" dirty="0">
                <a:solidFill>
                  <a:srgbClr val="FFFFFF"/>
                </a:solidFill>
                <a:latin typeface="Calibri"/>
                <a:ea typeface="Arial" charset="0"/>
                <a:cs typeface="Calibri"/>
              </a:rPr>
              <a:t>after World War </a:t>
            </a:r>
            <a:r>
              <a:rPr lang="en-US" sz="2400" dirty="0" smtClean="0">
                <a:solidFill>
                  <a:srgbClr val="FFFFFF"/>
                </a:solidFill>
                <a:latin typeface="Calibri"/>
                <a:ea typeface="Arial" charset="0"/>
                <a:cs typeface="Calibri"/>
              </a:rPr>
              <a:t>I, recommended the creation of a League of Nations, which later gave rise to the United Nations.</a:t>
            </a:r>
          </a:p>
        </p:txBody>
      </p:sp>
      <p:pic>
        <p:nvPicPr>
          <p:cNvPr id="7" name="Marcador de contenido 6"/>
          <p:cNvPicPr>
            <a:picLocks noGrp="1" noChangeAspect="1"/>
          </p:cNvPicPr>
          <p:nvPr>
            <p:ph sz="half" idx="2"/>
          </p:nvPr>
        </p:nvPicPr>
        <p:blipFill rotWithShape="1">
          <a:blip r:embed="rId2"/>
          <a:srcRect l="11177" t="1190" r="11680" b="12978"/>
          <a:stretch/>
        </p:blipFill>
        <p:spPr>
          <a:xfrm>
            <a:off x="6130109" y="1756296"/>
            <a:ext cx="2570203" cy="3282924"/>
          </a:xfrm>
          <a:ln>
            <a:solidFill>
              <a:schemeClr val="bg1">
                <a:lumMod val="95000"/>
              </a:schemeClr>
            </a:solidFill>
          </a:ln>
        </p:spPr>
      </p:pic>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A New Spirit of Cooperation</a:t>
            </a:r>
            <a:endParaRPr lang="en-US" dirty="0">
              <a:solidFill>
                <a:srgbClr val="FFFFFF"/>
              </a:solidFill>
            </a:endParaRPr>
          </a:p>
        </p:txBody>
      </p:sp>
      <p:sp>
        <p:nvSpPr>
          <p:cNvPr id="3" name="Marcador de contenido 2"/>
          <p:cNvSpPr>
            <a:spLocks noGrp="1"/>
          </p:cNvSpPr>
          <p:nvPr>
            <p:ph sz="half" idx="1"/>
          </p:nvPr>
        </p:nvSpPr>
        <p:spPr>
          <a:xfrm>
            <a:off x="457198" y="1600200"/>
            <a:ext cx="5285248" cy="4525963"/>
          </a:xfrm>
        </p:spPr>
        <p:txBody>
          <a:bodyPr>
            <a:noAutofit/>
          </a:bodyPr>
          <a:lstStyle/>
          <a:p>
            <a:pPr algn="just"/>
            <a:r>
              <a:rPr lang="en-US" sz="2300" dirty="0" smtClean="0">
                <a:solidFill>
                  <a:srgbClr val="FFFFFF"/>
                </a:solidFill>
                <a:latin typeface="Calibri"/>
                <a:ea typeface="Arial" charset="0"/>
                <a:cs typeface="Calibri"/>
              </a:rPr>
              <a:t>The expression a “new world order” was used again, now at the end of World War II. </a:t>
            </a:r>
          </a:p>
          <a:p>
            <a:pPr algn="just"/>
            <a:r>
              <a:rPr lang="en-US" sz="2300" dirty="0" smtClean="0">
                <a:solidFill>
                  <a:srgbClr val="FFFFFF"/>
                </a:solidFill>
                <a:latin typeface="Calibri"/>
                <a:ea typeface="Arial" charset="0"/>
                <a:cs typeface="Calibri"/>
              </a:rPr>
              <a:t>However, its use increased during the last period of the Cold War, when Russian president Mikhail Gorbachev and United States president George H. W. Bush employed the term to describe the spirit of cooperation sought between the two great world powers.</a:t>
            </a:r>
          </a:p>
        </p:txBody>
      </p:sp>
      <p:pic>
        <p:nvPicPr>
          <p:cNvPr id="8" name="Marcador de contenido 7"/>
          <p:cNvPicPr>
            <a:picLocks noGrp="1" noChangeAspect="1"/>
          </p:cNvPicPr>
          <p:nvPr>
            <p:ph sz="half" idx="2"/>
          </p:nvPr>
        </p:nvPicPr>
        <p:blipFill rotWithShape="1">
          <a:blip r:embed="rId2"/>
          <a:srcRect l="20624" t="9043" r="20624"/>
          <a:stretch/>
        </p:blipFill>
        <p:spPr>
          <a:xfrm>
            <a:off x="6080237" y="2188615"/>
            <a:ext cx="2606563" cy="2656939"/>
          </a:xfrm>
          <a:ln>
            <a:solidFill>
              <a:schemeClr val="bg1">
                <a:lumMod val="95000"/>
              </a:schemeClr>
            </a:solidFill>
          </a:ln>
        </p:spPr>
      </p:pic>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83789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The Need of a New World Order</a:t>
            </a:r>
            <a:endParaRPr lang="en-US" dirty="0">
              <a:solidFill>
                <a:srgbClr val="FFFFFF"/>
              </a:solidFill>
            </a:endParaRPr>
          </a:p>
        </p:txBody>
      </p:sp>
      <p:sp>
        <p:nvSpPr>
          <p:cNvPr id="3" name="Marcador de contenido 2"/>
          <p:cNvSpPr>
            <a:spLocks noGrp="1"/>
          </p:cNvSpPr>
          <p:nvPr>
            <p:ph idx="1"/>
          </p:nvPr>
        </p:nvSpPr>
        <p:spPr/>
        <p:txBody>
          <a:bodyPr>
            <a:noAutofit/>
          </a:bodyPr>
          <a:lstStyle/>
          <a:p>
            <a:pPr algn="just"/>
            <a:r>
              <a:rPr lang="en-US" sz="2400" dirty="0" smtClean="0">
                <a:solidFill>
                  <a:srgbClr val="FFFFFF"/>
                </a:solidFill>
                <a:latin typeface="Calibri"/>
                <a:ea typeface="Arial" charset="0"/>
                <a:cs typeface="Calibri"/>
              </a:rPr>
              <a:t>A new world order is the desire of every sensible heart.</a:t>
            </a:r>
          </a:p>
          <a:p>
            <a:pPr algn="just"/>
            <a:r>
              <a:rPr lang="en-US" sz="2400" dirty="0" smtClean="0">
                <a:solidFill>
                  <a:srgbClr val="FFFFFF"/>
                </a:solidFill>
                <a:latin typeface="Calibri"/>
                <a:ea typeface="Arial" charset="0"/>
                <a:cs typeface="Calibri"/>
              </a:rPr>
              <a:t>Today, it is more appealing to think about order in a planet where disorder rules in matters such as organized crime, violence, unemployment, corruption, increase in disease, environmental pollution, and so forth. </a:t>
            </a:r>
          </a:p>
          <a:p>
            <a:pPr algn="just"/>
            <a:r>
              <a:rPr lang="en-US" sz="2400" dirty="0" smtClean="0">
                <a:solidFill>
                  <a:srgbClr val="FFFFFF"/>
                </a:solidFill>
                <a:latin typeface="Calibri"/>
                <a:ea typeface="Arial" charset="0"/>
                <a:cs typeface="Calibri"/>
              </a:rPr>
              <a:t>The masses dream of a world in which there is only one flag, without borders, differences, or prejudices. Is it merely a utopian dream, or is it a possibility?</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35199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3711</TotalTime>
  <Words>2197</Words>
  <Application>Microsoft Macintosh PowerPoint</Application>
  <PresentationFormat>On-screen Show (4:3)</PresentationFormat>
  <Paragraphs>190</Paragraphs>
  <Slides>40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Calisto MT</vt:lpstr>
      <vt:lpstr>ＭＳ Ｐゴシック</vt:lpstr>
      <vt:lpstr>Tema de Office</vt:lpstr>
      <vt:lpstr>PowerPoint Presentation</vt:lpstr>
      <vt:lpstr>Will a New World Order Be Established?</vt:lpstr>
      <vt:lpstr>A Disrupted World</vt:lpstr>
      <vt:lpstr>A Disrupted World</vt:lpstr>
      <vt:lpstr>A Disrupted World</vt:lpstr>
      <vt:lpstr>The Shadow of a New World Order</vt:lpstr>
      <vt:lpstr>A League of Nations</vt:lpstr>
      <vt:lpstr>A New Spirit of Cooperation</vt:lpstr>
      <vt:lpstr>The Need of a New World Order</vt:lpstr>
      <vt:lpstr>A More Feasible Reality</vt:lpstr>
      <vt:lpstr>Human History SUMMARIZED in a dream</vt:lpstr>
      <vt:lpstr>Nebuchadnezzar’s Dream</vt:lpstr>
      <vt:lpstr>The King Does Not Remember  the Dream</vt:lpstr>
      <vt:lpstr>Daniel Asks for Time</vt:lpstr>
      <vt:lpstr>The Golden Head</vt:lpstr>
      <vt:lpstr>The Silver Chest and Arms</vt:lpstr>
      <vt:lpstr>The Bronze Belly</vt:lpstr>
      <vt:lpstr>The Iron Legs</vt:lpstr>
      <vt:lpstr>The Clay and Iron Feet</vt:lpstr>
      <vt:lpstr>PowerPoint Presentation</vt:lpstr>
      <vt:lpstr>World’s History Abridged</vt:lpstr>
      <vt:lpstr>PowerPoint Presentation</vt:lpstr>
      <vt:lpstr>A New Attempt at World Unity</vt:lpstr>
      <vt:lpstr>The Beast that Rises from  the Water</vt:lpstr>
      <vt:lpstr>The Beast that Rises from the Water</vt:lpstr>
      <vt:lpstr>Characteristics of the Beast that Rises from the Water</vt:lpstr>
      <vt:lpstr>Characteristics of the Beast that Rises from the Water</vt:lpstr>
      <vt:lpstr>PowerPoint Presentation</vt:lpstr>
      <vt:lpstr>A Second Beast Arises</vt:lpstr>
      <vt:lpstr>A Second Beast Arises</vt:lpstr>
      <vt:lpstr>The Mark of the Beast</vt:lpstr>
      <vt:lpstr>The Mark of the Beast</vt:lpstr>
      <vt:lpstr>Who are these Beasts?</vt:lpstr>
      <vt:lpstr>The Establishment of  God’s Kingdom</vt:lpstr>
      <vt:lpstr>Summary</vt:lpstr>
      <vt:lpstr>Ancient Attempts to Establish a New World Order: Charlemagne</vt:lpstr>
      <vt:lpstr>Ancient Attempts to Establish a New World Order: Napoleon</vt:lpstr>
      <vt:lpstr>Ancient Attempts to Establish a New World Order: Adolf Hitler</vt:lpstr>
      <vt:lpstr>My Decision</vt:lpstr>
      <vt:lpstr>Next Topic:</vt:lpstr>
    </vt:vector>
  </TitlesOfParts>
  <Company>Editorial Safeliz</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592</cp:revision>
  <dcterms:created xsi:type="dcterms:W3CDTF">2016-10-26T07:26:55Z</dcterms:created>
  <dcterms:modified xsi:type="dcterms:W3CDTF">2018-01-22T15:42:39Z</dcterms:modified>
</cp:coreProperties>
</file>