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4" r:id="rId1"/>
  </p:sldMasterIdLst>
  <p:notesMasterIdLst>
    <p:notesMasterId r:id="rId42"/>
  </p:notesMasterIdLst>
  <p:handoutMasterIdLst>
    <p:handoutMasterId r:id="rId43"/>
  </p:handoutMasterIdLst>
  <p:sldIdLst>
    <p:sldId id="395" r:id="rId2"/>
    <p:sldId id="396" r:id="rId3"/>
    <p:sldId id="350" r:id="rId4"/>
    <p:sldId id="297" r:id="rId5"/>
    <p:sldId id="334" r:id="rId6"/>
    <p:sldId id="263" r:id="rId7"/>
    <p:sldId id="306" r:id="rId8"/>
    <p:sldId id="369" r:id="rId9"/>
    <p:sldId id="370" r:id="rId10"/>
    <p:sldId id="326" r:id="rId11"/>
    <p:sldId id="281" r:id="rId12"/>
    <p:sldId id="371" r:id="rId13"/>
    <p:sldId id="372" r:id="rId14"/>
    <p:sldId id="382" r:id="rId15"/>
    <p:sldId id="374" r:id="rId16"/>
    <p:sldId id="375" r:id="rId17"/>
    <p:sldId id="376" r:id="rId18"/>
    <p:sldId id="377" r:id="rId19"/>
    <p:sldId id="378" r:id="rId20"/>
    <p:sldId id="379" r:id="rId21"/>
    <p:sldId id="380" r:id="rId22"/>
    <p:sldId id="381" r:id="rId23"/>
    <p:sldId id="275" r:id="rId24"/>
    <p:sldId id="353" r:id="rId25"/>
    <p:sldId id="383" r:id="rId26"/>
    <p:sldId id="386" r:id="rId27"/>
    <p:sldId id="387" r:id="rId28"/>
    <p:sldId id="388" r:id="rId29"/>
    <p:sldId id="389" r:id="rId30"/>
    <p:sldId id="390" r:id="rId31"/>
    <p:sldId id="364" r:id="rId32"/>
    <p:sldId id="385" r:id="rId33"/>
    <p:sldId id="391" r:id="rId34"/>
    <p:sldId id="392" r:id="rId35"/>
    <p:sldId id="295" r:id="rId36"/>
    <p:sldId id="366" r:id="rId37"/>
    <p:sldId id="394" r:id="rId38"/>
    <p:sldId id="393" r:id="rId39"/>
    <p:sldId id="397" r:id="rId40"/>
    <p:sldId id="39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1" clrIdx="0">
    <p:extLst/>
  </p:cmAuthor>
  <p:cmAuthor id="2" name="Goldstein, Clifford" initials="GC [2]" lastIdx="1" clrIdx="1">
    <p:extLst/>
  </p:cmAuthor>
  <p:cmAuthor id="3" name="Goldstein, Clifford" initials="GC [3]" lastIdx="1" clrIdx="2">
    <p:extLst/>
  </p:cmAuthor>
  <p:cmAuthor id="4" name="Goldstein, Clifford" initials="GC [4]" lastIdx="1" clrIdx="3">
    <p:extLst/>
  </p:cmAuthor>
  <p:cmAuthor id="5" name="Ruben Ferreira"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0" autoAdjust="0"/>
    <p:restoredTop sz="94613"/>
  </p:normalViewPr>
  <p:slideViewPr>
    <p:cSldViewPr snapToGrid="0" snapToObjects="1">
      <p:cViewPr varScale="1">
        <p:scale>
          <a:sx n="119" d="100"/>
          <a:sy n="119" d="100"/>
        </p:scale>
        <p:origin x="111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commentAuthors" Target="commentAuthors.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pPr/>
              <a:t>22/1/18</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pPr/>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pPr/>
              <a:t>22/1/18</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pPr/>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3</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4</a:t>
            </a:fld>
            <a:endParaRPr lang="es-ES"/>
          </a:p>
        </p:txBody>
      </p:sp>
    </p:spTree>
    <p:extLst>
      <p:ext uri="{BB962C8B-B14F-4D97-AF65-F5344CB8AC3E}">
        <p14:creationId xmlns:p14="http://schemas.microsoft.com/office/powerpoint/2010/main" val="32573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pPr/>
              <a:t>lunes, 22 de enero de 2018</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322193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pPr/>
              <a:t>lunes, 22 de enero de 2018</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14864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pPr/>
              <a:t>lunes, 22 de enero de 2018</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97733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685800" y="1981200"/>
            <a:ext cx="38100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981200"/>
            <a:ext cx="38100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C28D7A77-A8E8-6846-8541-C7FDA3A510CC}" type="slidenum">
              <a:rPr lang="es-ES_tradnl"/>
              <a:pPr>
                <a:defRPr/>
              </a:pPr>
              <a:t>‹#›</a:t>
            </a:fld>
            <a:endParaRPr lang="es-ES_tradnl"/>
          </a:p>
        </p:txBody>
      </p:sp>
    </p:spTree>
    <p:extLst>
      <p:ext uri="{BB962C8B-B14F-4D97-AF65-F5344CB8AC3E}">
        <p14:creationId xmlns:p14="http://schemas.microsoft.com/office/powerpoint/2010/main" val="3590459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pPr/>
              <a:t>lunes, 22 de enero de 2018</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288894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pPr/>
              <a:t>lunes, 22 de enero de 2018</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1750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pPr/>
              <a:t>lunes, 22 de enero de 2018</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25502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pPr/>
              <a:t>lunes, 22 de enero de 2018</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1738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pPr/>
              <a:t>lunes, 22 de enero de 2018</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0618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pPr/>
              <a:t>lunes, 22 de enero de 2018</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58472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pPr/>
              <a:t>lunes, 22 de enero de 2018</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72806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pPr/>
              <a:t>lunes, 22 de enero de 2018</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7177855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pPr/>
              <a:t>lunes, 22 de enero de 2018</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1994013394"/>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jpe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0173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err="1" smtClean="0">
                <a:solidFill>
                  <a:srgbClr val="FFFFFF"/>
                </a:solidFill>
              </a:rPr>
              <a:t>Una</a:t>
            </a:r>
            <a:r>
              <a:rPr lang="en-US" dirty="0" smtClean="0">
                <a:solidFill>
                  <a:srgbClr val="FFFFFF"/>
                </a:solidFill>
              </a:rPr>
              <a:t> </a:t>
            </a:r>
            <a:r>
              <a:rPr lang="en-US" dirty="0" err="1" smtClean="0">
                <a:solidFill>
                  <a:srgbClr val="FFFFFF"/>
                </a:solidFill>
              </a:rPr>
              <a:t>realidad</a:t>
            </a:r>
            <a:r>
              <a:rPr lang="en-US" dirty="0" smtClean="0">
                <a:solidFill>
                  <a:srgbClr val="FFFFFF"/>
                </a:solidFill>
              </a:rPr>
              <a:t> </a:t>
            </a:r>
            <a:r>
              <a:rPr lang="en-US" dirty="0" err="1" smtClean="0">
                <a:solidFill>
                  <a:srgbClr val="FFFFFF"/>
                </a:solidFill>
              </a:rPr>
              <a:t>más</a:t>
            </a:r>
            <a:r>
              <a:rPr lang="en-US" dirty="0" smtClean="0">
                <a:solidFill>
                  <a:srgbClr val="FFFFFF"/>
                </a:solidFill>
              </a:rPr>
              <a:t> </a:t>
            </a:r>
            <a:r>
              <a:rPr lang="en-US" dirty="0" err="1" smtClean="0">
                <a:solidFill>
                  <a:srgbClr val="FFFFFF"/>
                </a:solidFill>
              </a:rPr>
              <a:t>factible</a:t>
            </a:r>
            <a:endParaRPr lang="en-US" dirty="0">
              <a:solidFill>
                <a:srgbClr val="FFFFFF"/>
              </a:solidFill>
            </a:endParaRPr>
          </a:p>
        </p:txBody>
      </p:sp>
      <p:sp>
        <p:nvSpPr>
          <p:cNvPr id="4" name="Marcador de contenido 3"/>
          <p:cNvSpPr>
            <a:spLocks noGrp="1"/>
          </p:cNvSpPr>
          <p:nvPr>
            <p:ph idx="1"/>
          </p:nvPr>
        </p:nvSpPr>
        <p:spPr>
          <a:xfrm>
            <a:off x="457200" y="1532651"/>
            <a:ext cx="8041619" cy="3506570"/>
          </a:xfrm>
        </p:spPr>
        <p:txBody>
          <a:bodyPr>
            <a:noAutofit/>
          </a:bodyPr>
          <a:lstStyle/>
          <a:p>
            <a:pPr algn="just"/>
            <a:r>
              <a:rPr lang="es-ES" sz="2400" dirty="0" smtClean="0">
                <a:solidFill>
                  <a:srgbClr val="FFFFFF"/>
                </a:solidFill>
                <a:ea typeface="Arial" charset="0"/>
                <a:cs typeface="Calibri"/>
              </a:rPr>
              <a:t>En los últimos años, con el desarrollo de la tecnología y las redes sociales, el sueño de un nuevo orden mundial parece más factible.</a:t>
            </a:r>
          </a:p>
          <a:p>
            <a:pPr algn="just"/>
            <a:r>
              <a:rPr lang="es-ES" sz="2400" dirty="0" smtClean="0">
                <a:solidFill>
                  <a:srgbClr val="FFFFFF"/>
                </a:solidFill>
                <a:ea typeface="Arial" charset="0"/>
                <a:cs typeface="Calibri"/>
              </a:rPr>
              <a:t>El mundo globalizado en el que vivimos se ha vuelto cada vez más pequeño. En la aldea global se requieren apenas segundos para que una noticia viaje de un océano a otro. Las distancias se han acortado. </a:t>
            </a:r>
          </a:p>
          <a:p>
            <a:pPr algn="just"/>
            <a:r>
              <a:rPr lang="es-ES" sz="2400" spc="-70" dirty="0" smtClean="0">
                <a:solidFill>
                  <a:srgbClr val="FFFFFF"/>
                </a:solidFill>
                <a:ea typeface="Arial" charset="0"/>
                <a:cs typeface="Calibri"/>
              </a:rPr>
              <a:t>Los espacios han disminuido. Los vacíos han sido llenados. La esperanza de un nuevo orden mundial se percibe menos utópica.</a:t>
            </a:r>
            <a:endParaRPr lang="en-US" sz="2400" spc="-70" dirty="0" smtClean="0">
              <a:solidFill>
                <a:srgbClr val="FFFFFF"/>
              </a:solidFill>
              <a:latin typeface="Calibri"/>
              <a:ea typeface="Arial" charset="0"/>
              <a:cs typeface="Calibri"/>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71783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79103" y="1691395"/>
            <a:ext cx="8006204" cy="1510468"/>
          </a:xfrm>
        </p:spPr>
        <p:txBody>
          <a:bodyPr>
            <a:noAutofit/>
          </a:bodyPr>
          <a:lstStyle/>
          <a:p>
            <a:r>
              <a:rPr lang="es-ES" sz="4200" dirty="0" smtClean="0">
                <a:solidFill>
                  <a:srgbClr val="FFFFFF"/>
                </a:solidFill>
              </a:rPr>
              <a:t>La historia universal resumida en un sueño</a:t>
            </a:r>
            <a:endParaRPr lang="en-US" sz="4200" dirty="0">
              <a:solidFill>
                <a:srgbClr val="FFFFFF"/>
              </a:solidFill>
            </a:endParaRPr>
          </a:p>
        </p:txBody>
      </p:sp>
      <p:sp>
        <p:nvSpPr>
          <p:cNvPr id="5" name="Marcador de pie de página 3"/>
          <p:cNvSpPr txBox="1">
            <a:spLocks/>
          </p:cNvSpPr>
          <p:nvPr/>
        </p:nvSpPr>
        <p:spPr>
          <a:xfrm>
            <a:off x="2453208"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a:defRPr/>
            </a:pPr>
            <a:r>
              <a:rPr lang="en-US" dirty="0" smtClean="0">
                <a:solidFill>
                  <a:srgbClr val="FFFFFF"/>
                </a:solidFill>
              </a:rPr>
              <a:t>El </a:t>
            </a:r>
            <a:r>
              <a:rPr lang="en-US" dirty="0" err="1" smtClean="0">
                <a:solidFill>
                  <a:srgbClr val="FFFFFF"/>
                </a:solidFill>
              </a:rPr>
              <a:t>sueño</a:t>
            </a:r>
            <a:r>
              <a:rPr lang="en-US" dirty="0" smtClean="0">
                <a:solidFill>
                  <a:srgbClr val="FFFFFF"/>
                </a:solidFill>
              </a:rPr>
              <a:t> de </a:t>
            </a:r>
            <a:r>
              <a:rPr lang="en-US" dirty="0" err="1" smtClean="0">
                <a:solidFill>
                  <a:srgbClr val="FFFFFF"/>
                </a:solidFill>
              </a:rPr>
              <a:t>Nabucodonosor</a:t>
            </a:r>
            <a:endParaRPr lang="en-US" dirty="0">
              <a:solidFill>
                <a:srgbClr val="FFFFFF"/>
              </a:solidFill>
              <a:latin typeface="Calisto MT" charset="0"/>
            </a:endParaRPr>
          </a:p>
        </p:txBody>
      </p:sp>
      <p:sp>
        <p:nvSpPr>
          <p:cNvPr id="6150" name="Rectangle 6"/>
          <p:cNvSpPr>
            <a:spLocks noGrp="1" noChangeArrowheads="1"/>
          </p:cNvSpPr>
          <p:nvPr>
            <p:ph sz="half" idx="2"/>
          </p:nvPr>
        </p:nvSpPr>
        <p:spPr>
          <a:xfrm>
            <a:off x="173450" y="1551274"/>
            <a:ext cx="8808406" cy="4525963"/>
          </a:xfrm>
          <a:prstGeom prst="rect">
            <a:avLst/>
          </a:prstGeom>
        </p:spPr>
        <p:txBody>
          <a:bodyPr>
            <a:normAutofit/>
          </a:bodyPr>
          <a:lstStyle/>
          <a:p>
            <a:r>
              <a:rPr lang="es-ES" sz="2400" dirty="0" smtClean="0">
                <a:solidFill>
                  <a:srgbClr val="FFFFFF"/>
                </a:solidFill>
                <a:ea typeface="Arial" charset="0"/>
                <a:cs typeface="Calibri"/>
              </a:rPr>
              <a:t>La Biblia dice que el rey Nabucodonosor tuvo un sueño inspirado por Dios (Daniel 2: 1-6).</a:t>
            </a:r>
          </a:p>
          <a:p>
            <a:r>
              <a:rPr lang="es-ES" sz="2400" spc="-30" dirty="0" smtClean="0">
                <a:solidFill>
                  <a:srgbClr val="FFFFFF"/>
                </a:solidFill>
                <a:ea typeface="Arial" charset="0"/>
                <a:cs typeface="Calibri"/>
              </a:rPr>
              <a:t>Los antiguos babilonios creían que los sueños eran mensajes divinos.</a:t>
            </a:r>
          </a:p>
          <a:p>
            <a:r>
              <a:rPr lang="es-ES" sz="2400" dirty="0" smtClean="0">
                <a:solidFill>
                  <a:srgbClr val="FFFFFF"/>
                </a:solidFill>
                <a:ea typeface="Arial" charset="0"/>
                <a:cs typeface="Calibri"/>
              </a:rPr>
              <a:t>El Señor también se ocupa de aquellos que no creen en él.</a:t>
            </a:r>
            <a:endParaRPr lang="en-US" sz="2400" dirty="0">
              <a:solidFill>
                <a:srgbClr val="FFFFFF"/>
              </a:solidFill>
              <a:latin typeface="Calibri"/>
              <a:ea typeface="Arial" charset="0"/>
              <a:cs typeface="Calibri"/>
            </a:endParaRPr>
          </a:p>
        </p:txBody>
      </p:sp>
      <p:pic>
        <p:nvPicPr>
          <p:cNvPr id="2" name="Imagen 1" descr="ThinkstockPhotos-47186492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999" y="3593653"/>
            <a:ext cx="4348213" cy="3264348"/>
          </a:xfrm>
          <a:prstGeom prst="rect">
            <a:avLst/>
          </a:prstGeom>
          <a:ln>
            <a:solidFill>
              <a:schemeClr val="bg1">
                <a:lumMod val="9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300416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pPr>
              <a:defRPr/>
            </a:pPr>
            <a:r>
              <a:rPr lang="es-ES" dirty="0" smtClean="0">
                <a:solidFill>
                  <a:srgbClr val="FFFFFF"/>
                </a:solidFill>
                <a:ea typeface="Arial" charset="0"/>
                <a:cs typeface="Calibri"/>
              </a:rPr>
              <a:t>El rey no recuerda el sueño</a:t>
            </a:r>
            <a:endParaRPr lang="en-US" dirty="0">
              <a:solidFill>
                <a:srgbClr val="FFFFFF"/>
              </a:solidFill>
              <a:latin typeface="Calibri"/>
              <a:ea typeface="Arial" charset="0"/>
              <a:cs typeface="Calibri"/>
            </a:endParaRPr>
          </a:p>
        </p:txBody>
      </p:sp>
      <p:sp>
        <p:nvSpPr>
          <p:cNvPr id="9219" name="Rectangle 3"/>
          <p:cNvSpPr>
            <a:spLocks noGrp="1" noChangeArrowheads="1"/>
          </p:cNvSpPr>
          <p:nvPr>
            <p:ph sz="half" idx="1"/>
          </p:nvPr>
        </p:nvSpPr>
        <p:spPr>
          <a:xfrm>
            <a:off x="457200" y="1654240"/>
            <a:ext cx="4393478" cy="4525963"/>
          </a:xfrm>
        </p:spPr>
        <p:txBody>
          <a:bodyPr>
            <a:noAutofit/>
          </a:bodyPr>
          <a:lstStyle/>
          <a:p>
            <a:r>
              <a:rPr lang="es-ES" sz="2400" dirty="0" smtClean="0">
                <a:solidFill>
                  <a:srgbClr val="FFFFFF"/>
                </a:solidFill>
                <a:ea typeface="Arial" charset="0"/>
                <a:cs typeface="Calibri"/>
              </a:rPr>
              <a:t>No recordar el sueño era una evidencia de que el mensaje era divino.</a:t>
            </a:r>
          </a:p>
          <a:p>
            <a:r>
              <a:rPr lang="es-ES" sz="2400" dirty="0" smtClean="0">
                <a:solidFill>
                  <a:srgbClr val="FFFFFF"/>
                </a:solidFill>
                <a:ea typeface="Arial" charset="0"/>
                <a:cs typeface="Calibri"/>
              </a:rPr>
              <a:t>El rey llamó a sus adivinos, magos y astrólogos. </a:t>
            </a:r>
          </a:p>
          <a:p>
            <a:r>
              <a:rPr lang="es-ES" sz="2400" dirty="0" smtClean="0">
                <a:solidFill>
                  <a:srgbClr val="FFFFFF"/>
                </a:solidFill>
                <a:ea typeface="Arial" charset="0"/>
                <a:cs typeface="Calibri"/>
              </a:rPr>
              <a:t>Pero no pudieron revelarlo.</a:t>
            </a:r>
          </a:p>
          <a:p>
            <a:r>
              <a:rPr lang="es-ES" sz="2400" dirty="0" smtClean="0">
                <a:solidFill>
                  <a:srgbClr val="FFFFFF"/>
                </a:solidFill>
                <a:ea typeface="Arial" charset="0"/>
                <a:cs typeface="Calibri"/>
              </a:rPr>
              <a:t>Entonces, el monarca los amenazó con matar a los sabios del reino.</a:t>
            </a:r>
            <a:endParaRPr lang="en-US" sz="2400" dirty="0">
              <a:solidFill>
                <a:srgbClr val="FFFFFF"/>
              </a:solidFill>
              <a:latin typeface="Calibri"/>
              <a:ea typeface="Arial" charset="0"/>
              <a:cs typeface="Calibri"/>
            </a:endParaRPr>
          </a:p>
        </p:txBody>
      </p:sp>
      <p:pic>
        <p:nvPicPr>
          <p:cNvPr id="3" name="Imagen 2" descr="ThinkstockPhotos-4718650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05" y="2040006"/>
            <a:ext cx="4307401" cy="3255888"/>
          </a:xfrm>
          <a:prstGeom prst="rect">
            <a:avLst/>
          </a:prstGeom>
          <a:ln>
            <a:solidFill>
              <a:schemeClr val="bg1">
                <a:lumMod val="9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402201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defRPr/>
            </a:pPr>
            <a:r>
              <a:rPr lang="en-US" dirty="0" smtClean="0">
                <a:solidFill>
                  <a:srgbClr val="FFFFFF"/>
                </a:solidFill>
                <a:ea typeface="Arial" charset="0"/>
                <a:cs typeface="Calibri"/>
              </a:rPr>
              <a:t>Daniel </a:t>
            </a:r>
            <a:r>
              <a:rPr lang="en-US" dirty="0" err="1" smtClean="0">
                <a:solidFill>
                  <a:srgbClr val="FFFFFF"/>
                </a:solidFill>
                <a:ea typeface="Arial" charset="0"/>
                <a:cs typeface="Calibri"/>
              </a:rPr>
              <a:t>pide</a:t>
            </a:r>
            <a:r>
              <a:rPr lang="en-US" dirty="0" smtClean="0">
                <a:solidFill>
                  <a:srgbClr val="FFFFFF"/>
                </a:solidFill>
                <a:ea typeface="Arial" charset="0"/>
                <a:cs typeface="Calibri"/>
              </a:rPr>
              <a:t> </a:t>
            </a:r>
            <a:r>
              <a:rPr lang="en-US" dirty="0" err="1" smtClean="0">
                <a:solidFill>
                  <a:srgbClr val="FFFFFF"/>
                </a:solidFill>
                <a:ea typeface="Arial" charset="0"/>
                <a:cs typeface="Calibri"/>
              </a:rPr>
              <a:t>tiempo</a:t>
            </a:r>
            <a:endParaRPr lang="en-US" dirty="0">
              <a:solidFill>
                <a:srgbClr val="FFFFFF"/>
              </a:solidFill>
              <a:latin typeface="Calibri"/>
              <a:ea typeface="Arial" charset="0"/>
              <a:cs typeface="Calibri"/>
            </a:endParaRPr>
          </a:p>
        </p:txBody>
      </p:sp>
      <p:sp>
        <p:nvSpPr>
          <p:cNvPr id="10243" name="Rectangle 3"/>
          <p:cNvSpPr>
            <a:spLocks noGrp="1" noChangeArrowheads="1"/>
          </p:cNvSpPr>
          <p:nvPr>
            <p:ph sz="half" idx="2"/>
          </p:nvPr>
        </p:nvSpPr>
        <p:spPr>
          <a:xfrm>
            <a:off x="365125" y="1775830"/>
            <a:ext cx="4215320" cy="3709219"/>
          </a:xfrm>
          <a:prstGeom prst="rect">
            <a:avLst/>
          </a:prstGeom>
        </p:spPr>
        <p:txBody>
          <a:bodyPr>
            <a:normAutofit/>
          </a:bodyPr>
          <a:lstStyle/>
          <a:p>
            <a:r>
              <a:rPr lang="es-ES" sz="2400" dirty="0" smtClean="0">
                <a:solidFill>
                  <a:srgbClr val="FFFFFF"/>
                </a:solidFill>
                <a:ea typeface="Arial" charset="0"/>
                <a:cs typeface="Calibri"/>
              </a:rPr>
              <a:t>Sabe que Dios es el único que puede revelarle este misterio.</a:t>
            </a:r>
          </a:p>
          <a:p>
            <a:r>
              <a:rPr lang="es-ES" sz="2400" dirty="0" smtClean="0">
                <a:solidFill>
                  <a:srgbClr val="FFFFFF"/>
                </a:solidFill>
                <a:ea typeface="Arial" charset="0"/>
                <a:cs typeface="Calibri"/>
              </a:rPr>
              <a:t>Se dedica a orar e invitar al Señor para que le ayude a superar esta situación.</a:t>
            </a:r>
          </a:p>
          <a:p>
            <a:r>
              <a:rPr lang="es-ES" sz="2400" dirty="0" smtClean="0">
                <a:solidFill>
                  <a:srgbClr val="FFFFFF"/>
                </a:solidFill>
                <a:ea typeface="Arial" charset="0"/>
                <a:cs typeface="Calibri"/>
              </a:rPr>
              <a:t>¡Dios le revela el sueño de Nabucodonosor!</a:t>
            </a:r>
            <a:endParaRPr lang="en-US" sz="2400" dirty="0">
              <a:solidFill>
                <a:srgbClr val="FFFFFF"/>
              </a:solidFill>
              <a:latin typeface="Calibri"/>
              <a:ea typeface="Arial" charset="0"/>
              <a:cs typeface="Calibri"/>
            </a:endParaRPr>
          </a:p>
        </p:txBody>
      </p:sp>
      <p:pic>
        <p:nvPicPr>
          <p:cNvPr id="4" name="Imagen 3" descr="ThinkstockPhotos-47186495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335" y="1775831"/>
            <a:ext cx="4431809" cy="3207482"/>
          </a:xfrm>
          <a:prstGeom prst="rect">
            <a:avLst/>
          </a:prstGeom>
          <a:ln>
            <a:solidFill>
              <a:schemeClr val="bg1">
                <a:lumMod val="9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4330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descr="PPT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8" name="Rectangle 2"/>
          <p:cNvSpPr>
            <a:spLocks noGrp="1" noChangeArrowheads="1"/>
          </p:cNvSpPr>
          <p:nvPr>
            <p:ph type="title"/>
          </p:nvPr>
        </p:nvSpPr>
        <p:spPr>
          <a:xfrm>
            <a:off x="621534" y="274638"/>
            <a:ext cx="8065265" cy="1143000"/>
          </a:xfrm>
        </p:spPr>
        <p:txBody>
          <a:bodyPr/>
          <a:lstStyle/>
          <a:p>
            <a:pPr algn="l">
              <a:defRPr/>
            </a:pPr>
            <a:r>
              <a:rPr lang="en-US" dirty="0" smtClean="0">
                <a:solidFill>
                  <a:srgbClr val="FFFFFF"/>
                </a:solidFill>
                <a:ea typeface="Arial" charset="0"/>
                <a:cs typeface="Calibri"/>
              </a:rPr>
              <a:t>La </a:t>
            </a:r>
            <a:r>
              <a:rPr lang="en-US" dirty="0" err="1" smtClean="0">
                <a:solidFill>
                  <a:srgbClr val="FFFFFF"/>
                </a:solidFill>
                <a:ea typeface="Arial" charset="0"/>
                <a:cs typeface="Calibri"/>
              </a:rPr>
              <a:t>cabeza</a:t>
            </a:r>
            <a:r>
              <a:rPr lang="en-US" dirty="0" smtClean="0">
                <a:solidFill>
                  <a:srgbClr val="FFFFFF"/>
                </a:solidFill>
                <a:ea typeface="Arial" charset="0"/>
                <a:cs typeface="Calibri"/>
              </a:rPr>
              <a:t> de </a:t>
            </a:r>
            <a:r>
              <a:rPr lang="en-US" dirty="0" err="1" smtClean="0">
                <a:solidFill>
                  <a:srgbClr val="FFFFFF"/>
                </a:solidFill>
                <a:ea typeface="Arial" charset="0"/>
                <a:cs typeface="Calibri"/>
              </a:rPr>
              <a:t>oro</a:t>
            </a:r>
            <a:endParaRPr lang="en-US" dirty="0">
              <a:solidFill>
                <a:srgbClr val="FFFFFF"/>
              </a:solidFill>
              <a:latin typeface="Calibri"/>
              <a:ea typeface="Arial" charset="0"/>
              <a:cs typeface="Calibri"/>
            </a:endParaRPr>
          </a:p>
        </p:txBody>
      </p:sp>
      <p:sp>
        <p:nvSpPr>
          <p:cNvPr id="14339" name="Rectangle 3"/>
          <p:cNvSpPr>
            <a:spLocks noGrp="1" noChangeArrowheads="1"/>
          </p:cNvSpPr>
          <p:nvPr>
            <p:ph sz="half" idx="1"/>
          </p:nvPr>
        </p:nvSpPr>
        <p:spPr>
          <a:xfrm>
            <a:off x="457198" y="1709576"/>
            <a:ext cx="5738650" cy="4281488"/>
          </a:xfrm>
        </p:spPr>
        <p:txBody>
          <a:bodyPr rtlCol="0">
            <a:normAutofit/>
          </a:bodyPr>
          <a:lstStyle/>
          <a:p>
            <a:pPr>
              <a:defRPr/>
            </a:pPr>
            <a:r>
              <a:rPr lang="es-ES" sz="2400" dirty="0" smtClean="0">
                <a:solidFill>
                  <a:srgbClr val="FFFFFF"/>
                </a:solidFill>
                <a:ea typeface="Arial" charset="0"/>
                <a:cs typeface="Calibri"/>
              </a:rPr>
              <a:t>«Tú eres la cabeza de oro» (Daniel 2:38).</a:t>
            </a:r>
          </a:p>
          <a:p>
            <a:pPr>
              <a:defRPr/>
            </a:pPr>
            <a:r>
              <a:rPr lang="es-ES" sz="2400" dirty="0" smtClean="0">
                <a:solidFill>
                  <a:srgbClr val="FFFFFF"/>
                </a:solidFill>
                <a:ea typeface="Arial" charset="0"/>
                <a:cs typeface="Calibri"/>
              </a:rPr>
              <a:t>Representa al Imperio </a:t>
            </a:r>
            <a:r>
              <a:rPr lang="es-ES" sz="2400" dirty="0" err="1" smtClean="0">
                <a:solidFill>
                  <a:srgbClr val="FFFFFF"/>
                </a:solidFill>
                <a:ea typeface="Arial" charset="0"/>
                <a:cs typeface="Calibri"/>
              </a:rPr>
              <a:t>neobabilónico</a:t>
            </a:r>
            <a:r>
              <a:rPr lang="es-ES" sz="2400" dirty="0" smtClean="0">
                <a:solidFill>
                  <a:srgbClr val="FFFFFF"/>
                </a:solidFill>
                <a:ea typeface="Arial" charset="0"/>
                <a:cs typeface="Calibri"/>
              </a:rPr>
              <a:t> (605-539 a. C.).</a:t>
            </a:r>
          </a:p>
          <a:p>
            <a:pPr>
              <a:defRPr/>
            </a:pPr>
            <a:r>
              <a:rPr lang="es-ES" sz="2400" dirty="0" smtClean="0">
                <a:solidFill>
                  <a:srgbClr val="FFFFFF"/>
                </a:solidFill>
                <a:ea typeface="Arial" charset="0"/>
                <a:cs typeface="Calibri"/>
              </a:rPr>
              <a:t>El oro era muy utilizado entre los babilonios.</a:t>
            </a:r>
          </a:p>
          <a:p>
            <a:pPr>
              <a:defRPr/>
            </a:pPr>
            <a:r>
              <a:rPr lang="es-ES" sz="2400" dirty="0" smtClean="0">
                <a:solidFill>
                  <a:srgbClr val="FFFFFF"/>
                </a:solidFill>
                <a:ea typeface="Arial" charset="0"/>
                <a:cs typeface="Calibri"/>
              </a:rPr>
              <a:t>Como el oro es el primero entre los metales, este reino sería esplendoroso.</a:t>
            </a:r>
            <a:endParaRPr lang="en-US" sz="2400" dirty="0">
              <a:solidFill>
                <a:srgbClr val="FFFFFF"/>
              </a:solidFill>
              <a:latin typeface="Calibri"/>
              <a:ea typeface="Arial" charset="0"/>
              <a:cs typeface="Calibri"/>
            </a:endParaRPr>
          </a:p>
        </p:txBody>
      </p:sp>
      <p:sp>
        <p:nvSpPr>
          <p:cNvPr id="6" name="Marcador de pie de página 3"/>
          <p:cNvSpPr txBox="1">
            <a:spLocks/>
          </p:cNvSpPr>
          <p:nvPr/>
        </p:nvSpPr>
        <p:spPr>
          <a:xfrm>
            <a:off x="2453208"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768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Imagen 3" descr="PPT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2" name="Rectangle 2"/>
          <p:cNvSpPr>
            <a:spLocks noGrp="1" noChangeArrowheads="1"/>
          </p:cNvSpPr>
          <p:nvPr>
            <p:ph type="title"/>
          </p:nvPr>
        </p:nvSpPr>
        <p:spPr>
          <a:xfrm>
            <a:off x="646392" y="274638"/>
            <a:ext cx="8229600" cy="1143000"/>
          </a:xfrm>
        </p:spPr>
        <p:txBody>
          <a:bodyPr/>
          <a:lstStyle/>
          <a:p>
            <a:pPr algn="l">
              <a:defRPr/>
            </a:pPr>
            <a:r>
              <a:rPr lang="en-US" dirty="0" smtClean="0">
                <a:solidFill>
                  <a:srgbClr val="FFFFFF"/>
                </a:solidFill>
                <a:ea typeface="Arial" charset="0"/>
                <a:cs typeface="Calibri"/>
              </a:rPr>
              <a:t>El </a:t>
            </a:r>
            <a:r>
              <a:rPr lang="en-US" dirty="0" err="1" smtClean="0">
                <a:solidFill>
                  <a:srgbClr val="FFFFFF"/>
                </a:solidFill>
                <a:ea typeface="Arial" charset="0"/>
                <a:cs typeface="Calibri"/>
              </a:rPr>
              <a:t>pecho</a:t>
            </a:r>
            <a:r>
              <a:rPr lang="en-US" dirty="0" smtClean="0">
                <a:solidFill>
                  <a:srgbClr val="FFFFFF"/>
                </a:solidFill>
                <a:ea typeface="Arial" charset="0"/>
                <a:cs typeface="Calibri"/>
              </a:rPr>
              <a:t> de </a:t>
            </a:r>
            <a:r>
              <a:rPr lang="en-US" dirty="0" err="1" smtClean="0">
                <a:solidFill>
                  <a:srgbClr val="FFFFFF"/>
                </a:solidFill>
                <a:ea typeface="Arial" charset="0"/>
                <a:cs typeface="Calibri"/>
              </a:rPr>
              <a:t>plata</a:t>
            </a:r>
            <a:endParaRPr lang="en-US" dirty="0">
              <a:solidFill>
                <a:srgbClr val="FFFFFF"/>
              </a:solidFill>
              <a:latin typeface="Calibri"/>
              <a:ea typeface="Arial" charset="0"/>
              <a:cs typeface="Calibri"/>
            </a:endParaRPr>
          </a:p>
        </p:txBody>
      </p:sp>
      <p:sp>
        <p:nvSpPr>
          <p:cNvPr id="15363" name="Rectangle 3"/>
          <p:cNvSpPr>
            <a:spLocks noGrp="1" noChangeArrowheads="1"/>
          </p:cNvSpPr>
          <p:nvPr>
            <p:ph sz="half" idx="2"/>
          </p:nvPr>
        </p:nvSpPr>
        <p:spPr>
          <a:xfrm>
            <a:off x="365125" y="1600200"/>
            <a:ext cx="6648861" cy="4525963"/>
          </a:xfrm>
          <a:prstGeom prst="rect">
            <a:avLst/>
          </a:prstGeom>
        </p:spPr>
        <p:txBody>
          <a:bodyPr>
            <a:noAutofit/>
          </a:bodyPr>
          <a:lstStyle/>
          <a:p>
            <a:r>
              <a:rPr lang="es-ES" altLang="ja-JP" sz="2400" dirty="0" smtClean="0">
                <a:solidFill>
                  <a:srgbClr val="FFFFFF"/>
                </a:solidFill>
                <a:ea typeface="Arial" charset="0"/>
                <a:cs typeface="Calibri"/>
              </a:rPr>
              <a:t>«Después de ti surgirá otro reino de menor importancia» (Daniel 2:39).</a:t>
            </a:r>
          </a:p>
          <a:p>
            <a:r>
              <a:rPr lang="es-ES" altLang="ja-JP" sz="2400" dirty="0" smtClean="0">
                <a:solidFill>
                  <a:srgbClr val="FFFFFF"/>
                </a:solidFill>
                <a:ea typeface="Arial" charset="0"/>
                <a:cs typeface="Calibri"/>
              </a:rPr>
              <a:t>Representa al Imperio </a:t>
            </a:r>
            <a:r>
              <a:rPr lang="es-ES" altLang="ja-JP" sz="2400" dirty="0" err="1" smtClean="0">
                <a:solidFill>
                  <a:srgbClr val="FFFFFF"/>
                </a:solidFill>
                <a:ea typeface="Arial" charset="0"/>
                <a:cs typeface="Calibri"/>
              </a:rPr>
              <a:t>medopersa</a:t>
            </a:r>
            <a:r>
              <a:rPr lang="es-ES" altLang="ja-JP" sz="2400" dirty="0" smtClean="0">
                <a:solidFill>
                  <a:srgbClr val="FFFFFF"/>
                </a:solidFill>
                <a:ea typeface="Arial" charset="0"/>
                <a:cs typeface="Calibri"/>
              </a:rPr>
              <a:t> (539-331 a. C.).</a:t>
            </a:r>
          </a:p>
          <a:p>
            <a:r>
              <a:rPr lang="es-ES" altLang="ja-JP" sz="2400" dirty="0" smtClean="0">
                <a:solidFill>
                  <a:srgbClr val="FFFFFF"/>
                </a:solidFill>
                <a:ea typeface="Arial" charset="0"/>
                <a:cs typeface="Calibri"/>
              </a:rPr>
              <a:t>Para ellos, la plata era el principal metal en las transacciones financieras.</a:t>
            </a:r>
            <a:endParaRPr lang="en-US" sz="2400" dirty="0" smtClean="0">
              <a:solidFill>
                <a:srgbClr val="FFFFFF"/>
              </a:solidFill>
              <a:latin typeface="Calibri"/>
              <a:ea typeface="Arial" charset="0"/>
              <a:cs typeface="Calibri"/>
            </a:endParaRPr>
          </a:p>
        </p:txBody>
      </p:sp>
      <p:sp>
        <p:nvSpPr>
          <p:cNvPr id="7" name="Marcador de pie de página 3"/>
          <p:cNvSpPr txBox="1">
            <a:spLocks/>
          </p:cNvSpPr>
          <p:nvPr/>
        </p:nvSpPr>
        <p:spPr>
          <a:xfrm>
            <a:off x="2453208"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04784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1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Rectangle 2"/>
          <p:cNvSpPr>
            <a:spLocks noGrp="1" noChangeArrowheads="1"/>
          </p:cNvSpPr>
          <p:nvPr>
            <p:ph type="title"/>
          </p:nvPr>
        </p:nvSpPr>
        <p:spPr>
          <a:xfrm>
            <a:off x="716116" y="274638"/>
            <a:ext cx="7970683" cy="1143000"/>
          </a:xfrm>
        </p:spPr>
        <p:txBody>
          <a:bodyPr/>
          <a:lstStyle/>
          <a:p>
            <a:pPr algn="l">
              <a:defRPr/>
            </a:pPr>
            <a:r>
              <a:rPr lang="en-US" dirty="0" smtClean="0">
                <a:solidFill>
                  <a:srgbClr val="FFFFFF"/>
                </a:solidFill>
                <a:ea typeface="Arial" charset="0"/>
                <a:cs typeface="Calibri"/>
              </a:rPr>
              <a:t>El </a:t>
            </a:r>
            <a:r>
              <a:rPr lang="en-US" dirty="0" err="1" smtClean="0">
                <a:solidFill>
                  <a:srgbClr val="FFFFFF"/>
                </a:solidFill>
                <a:ea typeface="Arial" charset="0"/>
                <a:cs typeface="Calibri"/>
              </a:rPr>
              <a:t>vientre</a:t>
            </a:r>
            <a:r>
              <a:rPr lang="en-US" dirty="0" smtClean="0">
                <a:solidFill>
                  <a:srgbClr val="FFFFFF"/>
                </a:solidFill>
                <a:ea typeface="Arial" charset="0"/>
                <a:cs typeface="Calibri"/>
              </a:rPr>
              <a:t> de </a:t>
            </a:r>
            <a:r>
              <a:rPr lang="en-US" dirty="0" err="1" smtClean="0">
                <a:solidFill>
                  <a:srgbClr val="FFFFFF"/>
                </a:solidFill>
                <a:ea typeface="Arial" charset="0"/>
                <a:cs typeface="Calibri"/>
              </a:rPr>
              <a:t>bronce</a:t>
            </a:r>
            <a:endParaRPr lang="en-US" dirty="0">
              <a:solidFill>
                <a:srgbClr val="FFFFFF"/>
              </a:solidFill>
              <a:latin typeface="Calibri"/>
              <a:ea typeface="Arial" charset="0"/>
              <a:cs typeface="Calibri"/>
            </a:endParaRPr>
          </a:p>
        </p:txBody>
      </p:sp>
      <p:sp>
        <p:nvSpPr>
          <p:cNvPr id="16387" name="Rectangle 3"/>
          <p:cNvSpPr>
            <a:spLocks noGrp="1" noChangeArrowheads="1"/>
          </p:cNvSpPr>
          <p:nvPr>
            <p:ph sz="half" idx="1"/>
          </p:nvPr>
        </p:nvSpPr>
        <p:spPr>
          <a:xfrm>
            <a:off x="457199" y="1600200"/>
            <a:ext cx="6190526" cy="4525963"/>
          </a:xfrm>
        </p:spPr>
        <p:txBody>
          <a:bodyPr>
            <a:normAutofit/>
          </a:bodyPr>
          <a:lstStyle/>
          <a:p>
            <a:r>
              <a:rPr lang="es-ES" altLang="ja-JP" sz="2400" dirty="0" smtClean="0">
                <a:solidFill>
                  <a:srgbClr val="FFFFFF"/>
                </a:solidFill>
                <a:ea typeface="Arial" charset="0"/>
                <a:cs typeface="Calibri"/>
              </a:rPr>
              <a:t>«Luego vendrá un tercer reino, que será de bronce, y dominará sobre toda la tierra» (Daniel 2:39).</a:t>
            </a:r>
          </a:p>
          <a:p>
            <a:r>
              <a:rPr lang="es-ES" altLang="ja-JP" sz="2400" dirty="0" smtClean="0">
                <a:solidFill>
                  <a:srgbClr val="FFFFFF"/>
                </a:solidFill>
                <a:ea typeface="Arial" charset="0"/>
                <a:cs typeface="Calibri"/>
              </a:rPr>
              <a:t>Representa al Imperio griego (331-168 a. C.).</a:t>
            </a:r>
          </a:p>
          <a:p>
            <a:r>
              <a:rPr lang="es-ES" altLang="ja-JP" sz="2400" dirty="0" smtClean="0">
                <a:solidFill>
                  <a:srgbClr val="FFFFFF"/>
                </a:solidFill>
                <a:ea typeface="Arial" charset="0"/>
                <a:cs typeface="Calibri"/>
              </a:rPr>
              <a:t>El ejército griego usaba armaduras de bronce.</a:t>
            </a:r>
            <a:endParaRPr lang="en-US" sz="2400" dirty="0">
              <a:solidFill>
                <a:srgbClr val="FFFFFF"/>
              </a:solidFill>
              <a:latin typeface="Calibri"/>
              <a:ea typeface="Arial" charset="0"/>
              <a:cs typeface="Calibri"/>
            </a:endParaRPr>
          </a:p>
        </p:txBody>
      </p:sp>
      <p:sp>
        <p:nvSpPr>
          <p:cNvPr id="7" name="Marcador de pie de página 3"/>
          <p:cNvSpPr txBox="1">
            <a:spLocks/>
          </p:cNvSpPr>
          <p:nvPr/>
        </p:nvSpPr>
        <p:spPr>
          <a:xfrm>
            <a:off x="2453208"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935573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1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Rectangle 2"/>
          <p:cNvSpPr>
            <a:spLocks noGrp="1" noChangeArrowheads="1"/>
          </p:cNvSpPr>
          <p:nvPr>
            <p:ph type="title"/>
          </p:nvPr>
        </p:nvSpPr>
        <p:spPr>
          <a:xfrm>
            <a:off x="716116" y="274638"/>
            <a:ext cx="7970683" cy="1143000"/>
          </a:xfrm>
        </p:spPr>
        <p:txBody>
          <a:bodyPr/>
          <a:lstStyle/>
          <a:p>
            <a:pPr algn="l">
              <a:defRPr/>
            </a:pPr>
            <a:r>
              <a:rPr lang="en-US" dirty="0" smtClean="0">
                <a:solidFill>
                  <a:srgbClr val="FFFFFF"/>
                </a:solidFill>
                <a:ea typeface="Arial" charset="0"/>
                <a:cs typeface="Calibri"/>
              </a:rPr>
              <a:t>Las </a:t>
            </a:r>
            <a:r>
              <a:rPr lang="en-US" dirty="0" err="1" smtClean="0">
                <a:solidFill>
                  <a:srgbClr val="FFFFFF"/>
                </a:solidFill>
                <a:ea typeface="Arial" charset="0"/>
                <a:cs typeface="Calibri"/>
              </a:rPr>
              <a:t>piernas</a:t>
            </a:r>
            <a:r>
              <a:rPr lang="en-US" dirty="0" smtClean="0">
                <a:solidFill>
                  <a:srgbClr val="FFFFFF"/>
                </a:solidFill>
                <a:ea typeface="Arial" charset="0"/>
                <a:cs typeface="Calibri"/>
              </a:rPr>
              <a:t> de </a:t>
            </a:r>
            <a:r>
              <a:rPr lang="en-US" dirty="0" err="1" smtClean="0">
                <a:solidFill>
                  <a:srgbClr val="FFFFFF"/>
                </a:solidFill>
                <a:ea typeface="Arial" charset="0"/>
                <a:cs typeface="Calibri"/>
              </a:rPr>
              <a:t>hierro</a:t>
            </a:r>
            <a:endParaRPr lang="en-US" dirty="0">
              <a:solidFill>
                <a:srgbClr val="FFFFFF"/>
              </a:solidFill>
              <a:latin typeface="Calibri"/>
              <a:ea typeface="Arial" charset="0"/>
              <a:cs typeface="Calibri"/>
            </a:endParaRPr>
          </a:p>
        </p:txBody>
      </p:sp>
      <p:sp>
        <p:nvSpPr>
          <p:cNvPr id="17411" name="Rectangle 3"/>
          <p:cNvSpPr>
            <a:spLocks noGrp="1" noChangeArrowheads="1"/>
          </p:cNvSpPr>
          <p:nvPr>
            <p:ph sz="half" idx="1"/>
          </p:nvPr>
        </p:nvSpPr>
        <p:spPr>
          <a:xfrm>
            <a:off x="457199" y="1600200"/>
            <a:ext cx="5609525" cy="4525963"/>
          </a:xfrm>
        </p:spPr>
        <p:txBody>
          <a:bodyPr>
            <a:noAutofit/>
          </a:bodyPr>
          <a:lstStyle/>
          <a:p>
            <a:r>
              <a:rPr lang="es-ES" altLang="ja-JP" sz="2400" dirty="0" smtClean="0">
                <a:solidFill>
                  <a:srgbClr val="FFFFFF"/>
                </a:solidFill>
                <a:ea typeface="Arial" charset="0"/>
                <a:cs typeface="Calibri"/>
              </a:rPr>
              <a:t>«Finalmente, vendrá un cuarto reino será fuerte como el hierro» (Daniel 2:40).</a:t>
            </a:r>
          </a:p>
          <a:p>
            <a:r>
              <a:rPr lang="es-ES" altLang="ja-JP" sz="2400" dirty="0" smtClean="0">
                <a:solidFill>
                  <a:srgbClr val="FFFFFF"/>
                </a:solidFill>
                <a:ea typeface="Arial" charset="0"/>
                <a:cs typeface="Calibri"/>
              </a:rPr>
              <a:t>Representa al Imperio romano </a:t>
            </a:r>
          </a:p>
          <a:p>
            <a:pPr marL="0" indent="0">
              <a:buNone/>
            </a:pPr>
            <a:r>
              <a:rPr lang="es-ES" altLang="ja-JP" sz="2400" dirty="0">
                <a:solidFill>
                  <a:srgbClr val="FFFFFF"/>
                </a:solidFill>
                <a:ea typeface="Arial" charset="0"/>
                <a:cs typeface="Calibri"/>
              </a:rPr>
              <a:t> </a:t>
            </a:r>
            <a:r>
              <a:rPr lang="es-ES" altLang="ja-JP" sz="2400" dirty="0" smtClean="0">
                <a:solidFill>
                  <a:srgbClr val="FFFFFF"/>
                </a:solidFill>
                <a:ea typeface="Arial" charset="0"/>
                <a:cs typeface="Calibri"/>
              </a:rPr>
              <a:t>    (168 a. C.-476 d. C.).</a:t>
            </a:r>
          </a:p>
          <a:p>
            <a:r>
              <a:rPr lang="es-ES" altLang="ja-JP" sz="2400" dirty="0" smtClean="0">
                <a:solidFill>
                  <a:srgbClr val="FFFFFF"/>
                </a:solidFill>
                <a:ea typeface="Arial" charset="0"/>
                <a:cs typeface="Calibri"/>
              </a:rPr>
              <a:t>Posiblemente, el Imperio romano fue una de las mejores instituciones organizadas de la historia.</a:t>
            </a:r>
            <a:endParaRPr lang="en-US" sz="2400" dirty="0">
              <a:solidFill>
                <a:srgbClr val="FFFFFF"/>
              </a:solidFill>
              <a:latin typeface="Calibri"/>
              <a:ea typeface="Arial" charset="0"/>
              <a:cs typeface="Calibri"/>
            </a:endParaRPr>
          </a:p>
        </p:txBody>
      </p:sp>
      <p:sp>
        <p:nvSpPr>
          <p:cNvPr id="6" name="Marcador de pie de página 3"/>
          <p:cNvSpPr txBox="1">
            <a:spLocks/>
          </p:cNvSpPr>
          <p:nvPr/>
        </p:nvSpPr>
        <p:spPr>
          <a:xfrm>
            <a:off x="2453208"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86399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2" descr="PPT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Rectangle 2"/>
          <p:cNvSpPr>
            <a:spLocks noGrp="1" noChangeArrowheads="1"/>
          </p:cNvSpPr>
          <p:nvPr>
            <p:ph type="title"/>
          </p:nvPr>
        </p:nvSpPr>
        <p:spPr>
          <a:xfrm>
            <a:off x="702602" y="274638"/>
            <a:ext cx="7903125" cy="1143000"/>
          </a:xfrm>
        </p:spPr>
        <p:txBody>
          <a:bodyPr/>
          <a:lstStyle/>
          <a:p>
            <a:pPr algn="l">
              <a:defRPr/>
            </a:pPr>
            <a:r>
              <a:rPr lang="es-ES" dirty="0" smtClean="0">
                <a:solidFill>
                  <a:srgbClr val="FFFFFF"/>
                </a:solidFill>
                <a:ea typeface="Arial" charset="0"/>
                <a:cs typeface="Calibri"/>
              </a:rPr>
              <a:t>Los pies de hierro y barro</a:t>
            </a:r>
            <a:endParaRPr lang="en-US" dirty="0">
              <a:solidFill>
                <a:srgbClr val="FFFFFF"/>
              </a:solidFill>
              <a:latin typeface="Calibri"/>
              <a:ea typeface="Arial" charset="0"/>
              <a:cs typeface="Calibri"/>
            </a:endParaRPr>
          </a:p>
        </p:txBody>
      </p:sp>
      <p:sp>
        <p:nvSpPr>
          <p:cNvPr id="12" name="Rectangle 3"/>
          <p:cNvSpPr>
            <a:spLocks noGrp="1" noChangeArrowheads="1"/>
          </p:cNvSpPr>
          <p:nvPr>
            <p:ph sz="half" idx="1"/>
          </p:nvPr>
        </p:nvSpPr>
        <p:spPr>
          <a:xfrm>
            <a:off x="459386" y="1607583"/>
            <a:ext cx="6059748" cy="4525963"/>
          </a:xfrm>
        </p:spPr>
        <p:txBody>
          <a:bodyPr>
            <a:noAutofit/>
          </a:bodyPr>
          <a:lstStyle/>
          <a:p>
            <a:r>
              <a:rPr lang="es-ES" altLang="ja-JP" sz="2400" dirty="0" smtClean="0">
                <a:solidFill>
                  <a:srgbClr val="FFFFFF"/>
                </a:solidFill>
                <a:ea typeface="Arial" charset="0"/>
                <a:cs typeface="Calibri"/>
              </a:rPr>
              <a:t>“Este será un reino dividido […] Y como los dedos eran también mitad hierro y mitad barro, este reino será medianamente fuerte y medianamente débil” (Daniel 2:41-42).</a:t>
            </a:r>
          </a:p>
          <a:p>
            <a:r>
              <a:rPr lang="es-ES" altLang="ja-JP" sz="2400" dirty="0" smtClean="0">
                <a:solidFill>
                  <a:srgbClr val="FFFFFF"/>
                </a:solidFill>
                <a:ea typeface="Arial" charset="0"/>
                <a:cs typeface="Calibri"/>
              </a:rPr>
              <a:t>Representa a la organización posterior del mundo:</a:t>
            </a:r>
          </a:p>
          <a:p>
            <a:r>
              <a:rPr lang="es-ES" altLang="ja-JP" sz="2400" dirty="0" smtClean="0">
                <a:solidFill>
                  <a:srgbClr val="FFFFFF"/>
                </a:solidFill>
                <a:ea typeface="Arial" charset="0"/>
                <a:cs typeface="Calibri"/>
              </a:rPr>
              <a:t>Tribus bárbaras</a:t>
            </a:r>
          </a:p>
          <a:p>
            <a:r>
              <a:rPr lang="es-ES" altLang="ja-JP" sz="2400" dirty="0" smtClean="0">
                <a:solidFill>
                  <a:srgbClr val="FFFFFF"/>
                </a:solidFill>
                <a:ea typeface="Arial" charset="0"/>
                <a:cs typeface="Calibri"/>
              </a:rPr>
              <a:t>Países europeos</a:t>
            </a:r>
            <a:endParaRPr lang="en-US" altLang="ja-JP" sz="2400" dirty="0">
              <a:solidFill>
                <a:srgbClr val="FFFFFF"/>
              </a:solidFill>
              <a:ea typeface="Arial" charset="0"/>
              <a:cs typeface="Calibri"/>
            </a:endParaRPr>
          </a:p>
        </p:txBody>
      </p:sp>
      <p:sp>
        <p:nvSpPr>
          <p:cNvPr id="6" name="Marcador de pie de página 3"/>
          <p:cNvSpPr txBox="1">
            <a:spLocks/>
          </p:cNvSpPr>
          <p:nvPr/>
        </p:nvSpPr>
        <p:spPr>
          <a:xfrm>
            <a:off x="2453208"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7916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s-ES" sz="4800" dirty="0" smtClean="0">
                <a:solidFill>
                  <a:schemeClr val="bg1"/>
                </a:solidFill>
              </a:rPr>
              <a:t>¿Se establecerá un</a:t>
            </a:r>
            <a:br>
              <a:rPr lang="es-ES" sz="4800" dirty="0" smtClean="0">
                <a:solidFill>
                  <a:schemeClr val="bg1"/>
                </a:solidFill>
              </a:rPr>
            </a:br>
            <a:r>
              <a:rPr lang="es-ES" sz="4800" dirty="0" smtClean="0">
                <a:solidFill>
                  <a:schemeClr val="bg1"/>
                </a:solidFill>
              </a:rPr>
              <a:t>nuevo orden mundial?</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err="1" smtClean="0">
                <a:solidFill>
                  <a:srgbClr val="FFFFFF"/>
                </a:solidFill>
              </a:rPr>
              <a:t>Tema</a:t>
            </a:r>
            <a:r>
              <a:rPr lang="en-US" dirty="0" smtClean="0">
                <a:solidFill>
                  <a:srgbClr val="FFFFFF"/>
                </a:solidFill>
              </a:rPr>
              <a:t> 10</a:t>
            </a:r>
            <a:endParaRPr lang="en-US" dirty="0">
              <a:solidFill>
                <a:srgbClr val="FFFFFF"/>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528" y="1383010"/>
            <a:ext cx="2330113" cy="2330113"/>
          </a:xfrm>
          <a:prstGeom prst="rect">
            <a:avLst/>
          </a:prstGeom>
        </p:spPr>
      </p:pic>
    </p:spTree>
    <p:extLst>
      <p:ext uri="{BB962C8B-B14F-4D97-AF65-F5344CB8AC3E}">
        <p14:creationId xmlns:p14="http://schemas.microsoft.com/office/powerpoint/2010/main" val="3731859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Marcador de texto 5"/>
          <p:cNvSpPr>
            <a:spLocks noGrp="1"/>
          </p:cNvSpPr>
          <p:nvPr>
            <p:ph type="body" sz="half" idx="2"/>
          </p:nvPr>
        </p:nvSpPr>
        <p:spPr>
          <a:xfrm>
            <a:off x="502431" y="1823874"/>
            <a:ext cx="5496736" cy="3687762"/>
          </a:xfrm>
        </p:spPr>
        <p:txBody>
          <a:bodyPr>
            <a:normAutofit/>
          </a:bodyPr>
          <a:lstStyle/>
          <a:p>
            <a:pPr marL="285750" indent="-285750">
              <a:buFont typeface="Arial" charset="0"/>
              <a:buChar char="•"/>
            </a:pPr>
            <a:r>
              <a:rPr lang="es-ES" sz="2400" dirty="0" smtClean="0">
                <a:solidFill>
                  <a:srgbClr val="FFFFFF"/>
                </a:solidFill>
                <a:ea typeface="Arial" charset="0"/>
                <a:cs typeface="Calibri"/>
              </a:rPr>
              <a:t>El mundo está dividido en países poderosos y débiles.</a:t>
            </a:r>
          </a:p>
          <a:p>
            <a:pPr marL="285750" indent="-285750">
              <a:buFont typeface="Arial" charset="0"/>
              <a:buChar char="•"/>
            </a:pPr>
            <a:r>
              <a:rPr lang="es-ES" sz="2400" spc="-60" dirty="0" smtClean="0">
                <a:solidFill>
                  <a:srgbClr val="FFFFFF"/>
                </a:solidFill>
                <a:ea typeface="Arial" charset="0"/>
                <a:cs typeface="Calibri"/>
              </a:rPr>
              <a:t>La desunión y la falta de armonía es una de las principales características del planeta.</a:t>
            </a:r>
            <a:endParaRPr lang="en-US" sz="2400" spc="-60" dirty="0">
              <a:solidFill>
                <a:srgbClr val="FFFFFF"/>
              </a:solidFill>
              <a:latin typeface="Calibri"/>
              <a:ea typeface="Arial" charset="0"/>
              <a:cs typeface="Calibri"/>
            </a:endParaRPr>
          </a:p>
        </p:txBody>
      </p:sp>
      <p:sp>
        <p:nvSpPr>
          <p:cNvPr id="11" name="Rectangle 2"/>
          <p:cNvSpPr txBox="1">
            <a:spLocks noChangeArrowheads="1"/>
          </p:cNvSpPr>
          <p:nvPr/>
        </p:nvSpPr>
        <p:spPr>
          <a:xfrm>
            <a:off x="702602" y="274638"/>
            <a:ext cx="7903125" cy="11430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defRPr/>
            </a:pPr>
            <a:r>
              <a:rPr lang="en-US" sz="4400" b="0" dirty="0" smtClean="0">
                <a:solidFill>
                  <a:srgbClr val="FFFFFF"/>
                </a:solidFill>
                <a:cs typeface="Calibri"/>
              </a:rPr>
              <a:t>Un </a:t>
            </a:r>
            <a:r>
              <a:rPr lang="en-US" sz="4400" b="0" dirty="0" err="1" smtClean="0">
                <a:solidFill>
                  <a:srgbClr val="FFFFFF"/>
                </a:solidFill>
                <a:cs typeface="Calibri"/>
              </a:rPr>
              <a:t>mundo</a:t>
            </a:r>
            <a:r>
              <a:rPr lang="en-US" sz="4400" b="0" dirty="0" smtClean="0">
                <a:solidFill>
                  <a:srgbClr val="FFFFFF"/>
                </a:solidFill>
                <a:cs typeface="Calibri"/>
              </a:rPr>
              <a:t> </a:t>
            </a:r>
            <a:r>
              <a:rPr lang="en-US" sz="4400" b="0" dirty="0" err="1" smtClean="0">
                <a:solidFill>
                  <a:srgbClr val="FFFFFF"/>
                </a:solidFill>
                <a:cs typeface="Calibri"/>
              </a:rPr>
              <a:t>dividido</a:t>
            </a:r>
            <a:endParaRPr lang="en-US" sz="4400" b="0" dirty="0">
              <a:solidFill>
                <a:srgbClr val="FFFFFF"/>
              </a:solidFill>
              <a:latin typeface="Calibri"/>
              <a:ea typeface="Arial" charset="0"/>
              <a:cs typeface="Calibri"/>
            </a:endParaRPr>
          </a:p>
        </p:txBody>
      </p:sp>
      <p:pic>
        <p:nvPicPr>
          <p:cNvPr id="5" name="Imagen 4" descr="map_europ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654" y="3474293"/>
            <a:ext cx="3228080" cy="2956117"/>
          </a:xfrm>
          <a:prstGeom prst="rect">
            <a:avLst/>
          </a:prstGeom>
        </p:spPr>
      </p:pic>
      <p:sp>
        <p:nvSpPr>
          <p:cNvPr id="7" name="Marcador de pie de página 3"/>
          <p:cNvSpPr txBox="1">
            <a:spLocks/>
          </p:cNvSpPr>
          <p:nvPr/>
        </p:nvSpPr>
        <p:spPr>
          <a:xfrm>
            <a:off x="2453208"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87155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descr="PPT2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ítulo 3"/>
          <p:cNvSpPr>
            <a:spLocks noGrp="1"/>
          </p:cNvSpPr>
          <p:nvPr>
            <p:ph type="title"/>
          </p:nvPr>
        </p:nvSpPr>
        <p:spPr>
          <a:xfrm>
            <a:off x="491485" y="497822"/>
            <a:ext cx="5372564" cy="1538092"/>
          </a:xfrm>
        </p:spPr>
        <p:txBody>
          <a:bodyPr/>
          <a:lstStyle/>
          <a:p>
            <a:pPr>
              <a:defRPr/>
            </a:pPr>
            <a:r>
              <a:rPr lang="en-US" sz="4400" b="0" dirty="0" smtClean="0">
                <a:solidFill>
                  <a:srgbClr val="FFFFFF"/>
                </a:solidFill>
                <a:cs typeface="Calibri"/>
              </a:rPr>
              <a:t>La </a:t>
            </a:r>
            <a:r>
              <a:rPr lang="en-US" sz="4400" b="0" dirty="0" err="1" smtClean="0">
                <a:solidFill>
                  <a:srgbClr val="FFFFFF"/>
                </a:solidFill>
                <a:cs typeface="Calibri"/>
              </a:rPr>
              <a:t>historia</a:t>
            </a:r>
            <a:r>
              <a:rPr lang="en-US" sz="4400" b="0" dirty="0" smtClean="0">
                <a:solidFill>
                  <a:srgbClr val="FFFFFF"/>
                </a:solidFill>
                <a:cs typeface="Calibri"/>
              </a:rPr>
              <a:t> universal </a:t>
            </a:r>
            <a:r>
              <a:rPr lang="en-US" sz="4400" b="0" dirty="0" err="1" smtClean="0">
                <a:solidFill>
                  <a:srgbClr val="FFFFFF"/>
                </a:solidFill>
                <a:cs typeface="Calibri"/>
              </a:rPr>
              <a:t>resumida</a:t>
            </a:r>
            <a:endParaRPr lang="en-US" sz="4400" b="0" dirty="0">
              <a:solidFill>
                <a:srgbClr val="FFFFFF"/>
              </a:solidFill>
              <a:latin typeface="Calibri"/>
              <a:cs typeface="Calibri"/>
            </a:endParaRPr>
          </a:p>
        </p:txBody>
      </p:sp>
      <p:sp>
        <p:nvSpPr>
          <p:cNvPr id="6" name="Marcador de texto 5"/>
          <p:cNvSpPr>
            <a:spLocks noGrp="1"/>
          </p:cNvSpPr>
          <p:nvPr>
            <p:ph type="body" sz="half" idx="2"/>
          </p:nvPr>
        </p:nvSpPr>
        <p:spPr>
          <a:xfrm>
            <a:off x="352487" y="2368804"/>
            <a:ext cx="6106071" cy="3687763"/>
          </a:xfrm>
        </p:spPr>
        <p:txBody>
          <a:bodyPr/>
          <a:lstStyle/>
          <a:p>
            <a:pPr marL="285750" indent="-285750">
              <a:buFont typeface="Arial" charset="0"/>
              <a:buChar char="•"/>
            </a:pPr>
            <a:r>
              <a:rPr lang="es-ES" sz="2400" dirty="0" smtClean="0">
                <a:solidFill>
                  <a:srgbClr val="FFFFFF"/>
                </a:solidFill>
                <a:ea typeface="Arial" charset="0"/>
                <a:cs typeface="Calibri"/>
              </a:rPr>
              <a:t>Cabeza de oro: </a:t>
            </a:r>
            <a:r>
              <a:rPr lang="es-ES" sz="2400" b="1" dirty="0" smtClean="0">
                <a:solidFill>
                  <a:srgbClr val="FFFFFF"/>
                </a:solidFill>
                <a:ea typeface="Arial" charset="0"/>
                <a:cs typeface="Calibri"/>
              </a:rPr>
              <a:t>Babilonia</a:t>
            </a:r>
          </a:p>
          <a:p>
            <a:pPr marL="285750" indent="-285750">
              <a:buFont typeface="Arial" charset="0"/>
              <a:buChar char="•"/>
            </a:pPr>
            <a:r>
              <a:rPr lang="es-ES" sz="2400" dirty="0" smtClean="0">
                <a:solidFill>
                  <a:srgbClr val="FFFFFF"/>
                </a:solidFill>
                <a:ea typeface="Arial" charset="0"/>
                <a:cs typeface="Calibri"/>
              </a:rPr>
              <a:t>Pecho de plata: </a:t>
            </a:r>
            <a:r>
              <a:rPr lang="es-ES" sz="2400" b="1" dirty="0" err="1" smtClean="0">
                <a:solidFill>
                  <a:srgbClr val="FFFFFF"/>
                </a:solidFill>
                <a:ea typeface="Arial" charset="0"/>
                <a:cs typeface="Calibri"/>
              </a:rPr>
              <a:t>Medopersia</a:t>
            </a:r>
            <a:endParaRPr lang="es-ES" sz="2400" b="1" dirty="0" smtClean="0">
              <a:solidFill>
                <a:srgbClr val="FFFFFF"/>
              </a:solidFill>
              <a:ea typeface="Arial" charset="0"/>
              <a:cs typeface="Calibri"/>
            </a:endParaRPr>
          </a:p>
          <a:p>
            <a:pPr marL="285750" indent="-285750">
              <a:buFont typeface="Arial" charset="0"/>
              <a:buChar char="•"/>
            </a:pPr>
            <a:r>
              <a:rPr lang="es-ES" sz="2400" dirty="0" smtClean="0">
                <a:solidFill>
                  <a:srgbClr val="FFFFFF"/>
                </a:solidFill>
                <a:ea typeface="Arial" charset="0"/>
                <a:cs typeface="Calibri"/>
              </a:rPr>
              <a:t>Vientre de bronce: </a:t>
            </a:r>
            <a:r>
              <a:rPr lang="es-ES" sz="2400" b="1" dirty="0" smtClean="0">
                <a:solidFill>
                  <a:srgbClr val="FFFFFF"/>
                </a:solidFill>
                <a:ea typeface="Arial" charset="0"/>
                <a:cs typeface="Calibri"/>
              </a:rPr>
              <a:t>Grecia</a:t>
            </a:r>
          </a:p>
          <a:p>
            <a:pPr marL="285750" indent="-285750">
              <a:buFont typeface="Arial" charset="0"/>
              <a:buChar char="•"/>
            </a:pPr>
            <a:r>
              <a:rPr lang="es-ES" sz="2400" dirty="0" smtClean="0">
                <a:solidFill>
                  <a:srgbClr val="FFFFFF"/>
                </a:solidFill>
                <a:ea typeface="Arial" charset="0"/>
                <a:cs typeface="Calibri"/>
              </a:rPr>
              <a:t>Piernas de hierro: </a:t>
            </a:r>
            <a:r>
              <a:rPr lang="es-ES" sz="2400" b="1" dirty="0" smtClean="0">
                <a:solidFill>
                  <a:srgbClr val="FFFFFF"/>
                </a:solidFill>
                <a:ea typeface="Arial" charset="0"/>
                <a:cs typeface="Calibri"/>
              </a:rPr>
              <a:t>Roma</a:t>
            </a:r>
          </a:p>
          <a:p>
            <a:pPr marL="285750" indent="-285750">
              <a:buFont typeface="Arial" charset="0"/>
              <a:buChar char="•"/>
            </a:pPr>
            <a:r>
              <a:rPr lang="es-ES" sz="2400" dirty="0" smtClean="0">
                <a:solidFill>
                  <a:srgbClr val="FFFFFF"/>
                </a:solidFill>
                <a:ea typeface="Arial" charset="0"/>
                <a:cs typeface="Calibri"/>
              </a:rPr>
              <a:t>Pies de hierro y barro: </a:t>
            </a:r>
            <a:r>
              <a:rPr lang="es-ES" sz="2400" b="1" dirty="0" smtClean="0">
                <a:solidFill>
                  <a:srgbClr val="FFFFFF"/>
                </a:solidFill>
                <a:ea typeface="Arial" charset="0"/>
                <a:cs typeface="Calibri"/>
              </a:rPr>
              <a:t>países de Europa</a:t>
            </a:r>
            <a:endParaRPr lang="en-US" sz="2400" b="1" dirty="0">
              <a:solidFill>
                <a:srgbClr val="FFFFFF"/>
              </a:solidFill>
              <a:latin typeface="Calibri"/>
              <a:ea typeface="Arial" charset="0"/>
              <a:cs typeface="Calibri"/>
            </a:endParaRPr>
          </a:p>
        </p:txBody>
      </p:sp>
      <p:sp>
        <p:nvSpPr>
          <p:cNvPr id="8" name="Marcador de pie de página 3"/>
          <p:cNvSpPr txBox="1">
            <a:spLocks/>
          </p:cNvSpPr>
          <p:nvPr/>
        </p:nvSpPr>
        <p:spPr>
          <a:xfrm>
            <a:off x="2453208"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62601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p:cNvSpPr txBox="1">
            <a:spLocks noChangeArrowheads="1"/>
          </p:cNvSpPr>
          <p:nvPr/>
        </p:nvSpPr>
        <p:spPr bwMode="auto">
          <a:xfrm>
            <a:off x="457200" y="62453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dirty="0" err="1" smtClean="0">
                <a:solidFill>
                  <a:schemeClr val="bg1"/>
                </a:solidFill>
                <a:latin typeface="Calibri"/>
                <a:ea typeface="Arial" charset="0"/>
                <a:cs typeface="Calibri"/>
              </a:rPr>
              <a:t>Una</a:t>
            </a:r>
            <a:r>
              <a:rPr lang="en-US" sz="4400" dirty="0" smtClean="0">
                <a:solidFill>
                  <a:schemeClr val="bg1"/>
                </a:solidFill>
                <a:latin typeface="Calibri"/>
                <a:ea typeface="Arial" charset="0"/>
                <a:cs typeface="Calibri"/>
              </a:rPr>
              <a:t> </a:t>
            </a:r>
            <a:r>
              <a:rPr lang="en-US" sz="4400" dirty="0" err="1" smtClean="0">
                <a:solidFill>
                  <a:schemeClr val="bg1"/>
                </a:solidFill>
                <a:latin typeface="Calibri"/>
                <a:ea typeface="Arial" charset="0"/>
                <a:cs typeface="Calibri"/>
              </a:rPr>
              <a:t>roca</a:t>
            </a:r>
            <a:r>
              <a:rPr lang="en-US" sz="4400" dirty="0" smtClean="0">
                <a:solidFill>
                  <a:schemeClr val="bg1"/>
                </a:solidFill>
                <a:latin typeface="Calibri"/>
                <a:ea typeface="Arial" charset="0"/>
                <a:cs typeface="Calibri"/>
              </a:rPr>
              <a:t> </a:t>
            </a:r>
            <a:r>
              <a:rPr lang="en-US" sz="4400" dirty="0" err="1" smtClean="0">
                <a:solidFill>
                  <a:schemeClr val="bg1"/>
                </a:solidFill>
                <a:latin typeface="Calibri"/>
                <a:ea typeface="Arial" charset="0"/>
                <a:cs typeface="Calibri"/>
              </a:rPr>
              <a:t>destruye</a:t>
            </a:r>
            <a:r>
              <a:rPr lang="en-US" sz="4400" dirty="0" smtClean="0">
                <a:solidFill>
                  <a:schemeClr val="bg1"/>
                </a:solidFill>
                <a:latin typeface="Calibri"/>
                <a:ea typeface="Arial" charset="0"/>
                <a:cs typeface="Calibri"/>
              </a:rPr>
              <a:t> la </a:t>
            </a:r>
            <a:r>
              <a:rPr lang="en-US" sz="4400" dirty="0" err="1" smtClean="0">
                <a:solidFill>
                  <a:schemeClr val="bg1"/>
                </a:solidFill>
                <a:latin typeface="Calibri"/>
                <a:ea typeface="Arial" charset="0"/>
                <a:cs typeface="Calibri"/>
              </a:rPr>
              <a:t>estatua</a:t>
            </a:r>
            <a:endParaRPr lang="en-US" sz="4400" dirty="0">
              <a:solidFill>
                <a:schemeClr val="bg1"/>
              </a:solidFill>
              <a:latin typeface="Calibri"/>
              <a:ea typeface="Arial" charset="0"/>
              <a:cs typeface="Calibri"/>
            </a:endParaRPr>
          </a:p>
        </p:txBody>
      </p:sp>
      <p:sp>
        <p:nvSpPr>
          <p:cNvPr id="7" name="Rectangle 3"/>
          <p:cNvSpPr txBox="1">
            <a:spLocks noChangeArrowheads="1"/>
          </p:cNvSpPr>
          <p:nvPr/>
        </p:nvSpPr>
        <p:spPr bwMode="auto">
          <a:xfrm>
            <a:off x="457200" y="1778769"/>
            <a:ext cx="6366176" cy="282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just" eaLnBrk="1" hangingPunct="1">
              <a:spcBef>
                <a:spcPts val="2000"/>
              </a:spcBef>
              <a:buClr>
                <a:schemeClr val="accent1"/>
              </a:buClr>
              <a:buSzPct val="90000"/>
              <a:defRPr/>
            </a:pPr>
            <a:r>
              <a:rPr lang="es-ES" dirty="0" smtClean="0">
                <a:solidFill>
                  <a:schemeClr val="bg1"/>
                </a:solidFill>
                <a:latin typeface="Calibri"/>
                <a:cs typeface="Calibri"/>
              </a:rPr>
              <a:t>“De pronto, y mientras contemplabas la estatua, una roca que nadie desprendió vino y golpeó los pies de hierro y barro de la estatua, y los hizo pedazos. Con ellos se hicieron añicos el hierro y el barro…. la roca que dio contra la estatua se convirtió en una montaña enorme que llenó toda la tierra” (Daniel 2: 34-35).</a:t>
            </a:r>
            <a:endParaRPr lang="en-US" altLang="ja-JP" dirty="0" smtClean="0">
              <a:solidFill>
                <a:srgbClr val="FFFFFF"/>
              </a:solidFill>
              <a:latin typeface="Calibri"/>
              <a:cs typeface="Calibri"/>
            </a:endParaRPr>
          </a:p>
        </p:txBody>
      </p:sp>
      <p:sp>
        <p:nvSpPr>
          <p:cNvPr id="8" name="Marcador de pie de página 3"/>
          <p:cNvSpPr txBox="1">
            <a:spLocks/>
          </p:cNvSpPr>
          <p:nvPr/>
        </p:nvSpPr>
        <p:spPr>
          <a:xfrm>
            <a:off x="2453208"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896594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52076" y="1988615"/>
            <a:ext cx="8465601" cy="1362075"/>
          </a:xfrm>
        </p:spPr>
        <p:txBody>
          <a:bodyPr>
            <a:noAutofit/>
          </a:bodyPr>
          <a:lstStyle/>
          <a:p>
            <a:r>
              <a:rPr lang="es-ES" sz="4400" dirty="0" smtClean="0">
                <a:solidFill>
                  <a:srgbClr val="FFFFFF"/>
                </a:solidFill>
              </a:rPr>
              <a:t>Un nuevo intento de unidad mundial</a:t>
            </a:r>
            <a:endParaRPr lang="en-US" sz="4400" dirty="0">
              <a:solidFill>
                <a:srgbClr val="FFFFFF"/>
              </a:solidFill>
            </a:endParaRPr>
          </a:p>
        </p:txBody>
      </p:sp>
      <p:sp>
        <p:nvSpPr>
          <p:cNvPr id="4"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smtClean="0">
                <a:solidFill>
                  <a:srgbClr val="FFFFFF"/>
                </a:solidFill>
              </a:rPr>
              <a:t>La bestia que sube del mar</a:t>
            </a:r>
            <a:endParaRPr lang="en-US" dirty="0">
              <a:solidFill>
                <a:srgbClr val="FFFFFF"/>
              </a:solidFill>
            </a:endParaRPr>
          </a:p>
        </p:txBody>
      </p:sp>
      <p:sp>
        <p:nvSpPr>
          <p:cNvPr id="3" name="Marcador de contenido 2"/>
          <p:cNvSpPr>
            <a:spLocks noGrp="1"/>
          </p:cNvSpPr>
          <p:nvPr>
            <p:ph idx="1"/>
          </p:nvPr>
        </p:nvSpPr>
        <p:spPr>
          <a:xfrm>
            <a:off x="516362" y="1600200"/>
            <a:ext cx="8052099" cy="4525963"/>
          </a:xfrm>
        </p:spPr>
        <p:txBody>
          <a:bodyPr>
            <a:normAutofit/>
          </a:bodyPr>
          <a:lstStyle/>
          <a:p>
            <a:pPr marL="0" indent="0" algn="just">
              <a:buNone/>
            </a:pPr>
            <a:r>
              <a:rPr lang="es-ES" sz="2400" dirty="0" smtClean="0">
                <a:solidFill>
                  <a:srgbClr val="FFFFFF"/>
                </a:solidFill>
              </a:rPr>
              <a:t>«Entonces vi que del mar subía una bestia, la cual tenía diez cuernos y siete cabezas. En cada cuerno tenía una diadema, y en cada cabeza un nombre blasfemo contra Dios. La bestia parecía un leopardo, pero tenía patas como de oso y fauces como de león. El dragón le confirió a la bestia su poder, su trono y gran autoridad. Una de las cabezas de la bestia parecía haber sufrido una herida mortal, pero esa herida ya había sido sanada. El mundo entero, fascinado, iba tras la bestia y adoraba al dragón porque había dado su autoridad a la bestia. También adoraban a la bestia y decían: “¿Quién como la bestia? ¿Quién puede combatirla?”</a:t>
            </a:r>
            <a:endParaRPr lang="en-US" sz="240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5885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solidFill>
                  <a:srgbClr val="FFFFFF"/>
                </a:solidFill>
                <a:cs typeface="Calibri"/>
              </a:rPr>
              <a:t>La bestia que sube del mar</a:t>
            </a:r>
            <a:endParaRPr lang="en-US" dirty="0">
              <a:solidFill>
                <a:srgbClr val="FFFFFF"/>
              </a:solidFill>
              <a:latin typeface="Calibri"/>
              <a:cs typeface="Calibri"/>
            </a:endParaRPr>
          </a:p>
        </p:txBody>
      </p:sp>
      <p:sp>
        <p:nvSpPr>
          <p:cNvPr id="3" name="Marcador de contenido 2"/>
          <p:cNvSpPr>
            <a:spLocks noGrp="1"/>
          </p:cNvSpPr>
          <p:nvPr>
            <p:ph idx="1"/>
          </p:nvPr>
        </p:nvSpPr>
        <p:spPr/>
        <p:txBody>
          <a:bodyPr>
            <a:normAutofit/>
          </a:bodyPr>
          <a:lstStyle/>
          <a:p>
            <a:pPr marL="0" indent="0" algn="just">
              <a:buNone/>
            </a:pPr>
            <a:r>
              <a:rPr lang="es-ES" sz="2400" dirty="0" smtClean="0">
                <a:solidFill>
                  <a:srgbClr val="FFFFFF"/>
                </a:solidFill>
                <a:cs typeface="Calibri"/>
              </a:rPr>
              <a:t>A la bestia se le permitió hablar con arrogancia y proferir blasfemias contra Dios, y se le confirió autoridad para actuar durante cuarenta y dos meses. Abrió la boca para blasfemar contra Dios, para maldecir su nombre y su morada y a los que viven en el cielo. También se le permitió hacer la guerra a los santos y vencerlos, y se le dio autoridad sobre toda raza, pueblo, lengua y nación. A la bestia la adorarán todos los habitantes de la tierra, aquellos cuyos nombres no han sido escritos en el libro de la vida, el libro del Cordero que fue sacrificado desde la creación del mundo» (</a:t>
            </a:r>
            <a:r>
              <a:rPr lang="es-ES" sz="2400" dirty="0" err="1" smtClean="0">
                <a:solidFill>
                  <a:srgbClr val="FFFFFF"/>
                </a:solidFill>
                <a:cs typeface="Calibri"/>
              </a:rPr>
              <a:t>Revelation</a:t>
            </a:r>
            <a:r>
              <a:rPr lang="es-ES" sz="2400" dirty="0" smtClean="0">
                <a:solidFill>
                  <a:srgbClr val="FFFFFF"/>
                </a:solidFill>
                <a:cs typeface="Calibri"/>
              </a:rPr>
              <a:t> 13:1-8).</a:t>
            </a:r>
            <a:endParaRPr lang="en-US" sz="2400" dirty="0">
              <a:solidFill>
                <a:srgbClr val="FFFFFF"/>
              </a:solidFill>
              <a:latin typeface="Calibri"/>
              <a:cs typeface="Calibri"/>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495493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05" name="Rectangle 5"/>
          <p:cNvSpPr>
            <a:spLocks noGrp="1" noChangeArrowheads="1"/>
          </p:cNvSpPr>
          <p:nvPr>
            <p:ph type="title"/>
          </p:nvPr>
        </p:nvSpPr>
        <p:spPr>
          <a:xfrm>
            <a:off x="403152" y="490798"/>
            <a:ext cx="8229600" cy="1143000"/>
          </a:xfrm>
        </p:spPr>
        <p:txBody>
          <a:bodyPr>
            <a:noAutofit/>
          </a:bodyPr>
          <a:lstStyle/>
          <a:p>
            <a:pPr algn="l">
              <a:defRPr/>
            </a:pPr>
            <a:r>
              <a:rPr lang="en-US" dirty="0" err="1" smtClean="0">
                <a:solidFill>
                  <a:srgbClr val="FFFFFF"/>
                </a:solidFill>
                <a:cs typeface="Calibri"/>
              </a:rPr>
              <a:t>Características</a:t>
            </a:r>
            <a:r>
              <a:rPr lang="en-US" dirty="0" smtClean="0">
                <a:solidFill>
                  <a:srgbClr val="FFFFFF"/>
                </a:solidFill>
                <a:cs typeface="Calibri"/>
              </a:rPr>
              <a:t> de la </a:t>
            </a:r>
            <a:r>
              <a:rPr lang="en-US" dirty="0" err="1" smtClean="0">
                <a:solidFill>
                  <a:srgbClr val="FFFFFF"/>
                </a:solidFill>
                <a:cs typeface="Calibri"/>
              </a:rPr>
              <a:t>bestia</a:t>
            </a:r>
            <a:r>
              <a:rPr lang="en-US" dirty="0" smtClean="0">
                <a:solidFill>
                  <a:srgbClr val="FFFFFF"/>
                </a:solidFill>
                <a:cs typeface="Calibri"/>
              </a:rPr>
              <a:t/>
            </a:r>
            <a:br>
              <a:rPr lang="en-US" dirty="0" smtClean="0">
                <a:solidFill>
                  <a:srgbClr val="FFFFFF"/>
                </a:solidFill>
                <a:cs typeface="Calibri"/>
              </a:rPr>
            </a:br>
            <a:r>
              <a:rPr lang="en-US" dirty="0" err="1" smtClean="0">
                <a:solidFill>
                  <a:srgbClr val="FFFFFF"/>
                </a:solidFill>
                <a:cs typeface="Calibri"/>
              </a:rPr>
              <a:t>que</a:t>
            </a:r>
            <a:r>
              <a:rPr lang="en-US" dirty="0" smtClean="0">
                <a:solidFill>
                  <a:srgbClr val="FFFFFF"/>
                </a:solidFill>
                <a:cs typeface="Calibri"/>
              </a:rPr>
              <a:t> </a:t>
            </a:r>
            <a:r>
              <a:rPr lang="en-US" dirty="0" err="1" smtClean="0">
                <a:solidFill>
                  <a:srgbClr val="FFFFFF"/>
                </a:solidFill>
                <a:cs typeface="Calibri"/>
              </a:rPr>
              <a:t>sube</a:t>
            </a:r>
            <a:r>
              <a:rPr lang="en-US" dirty="0" smtClean="0">
                <a:solidFill>
                  <a:srgbClr val="FFFFFF"/>
                </a:solidFill>
                <a:cs typeface="Calibri"/>
              </a:rPr>
              <a:t> del mar</a:t>
            </a:r>
            <a:endParaRPr lang="es-ES" dirty="0" smtClean="0">
              <a:solidFill>
                <a:srgbClr val="FFFFFF"/>
              </a:solidFill>
              <a:latin typeface="Calibri"/>
              <a:cs typeface="Calibri"/>
            </a:endParaRPr>
          </a:p>
        </p:txBody>
      </p:sp>
      <p:sp>
        <p:nvSpPr>
          <p:cNvPr id="51206" name="Rectangle 6"/>
          <p:cNvSpPr>
            <a:spLocks noGrp="1" noChangeArrowheads="1"/>
          </p:cNvSpPr>
          <p:nvPr>
            <p:ph idx="1"/>
          </p:nvPr>
        </p:nvSpPr>
        <p:spPr>
          <a:xfrm>
            <a:off x="375024" y="2102790"/>
            <a:ext cx="5068345" cy="4256088"/>
          </a:xfrm>
        </p:spPr>
        <p:txBody>
          <a:bodyPr>
            <a:normAutofit/>
          </a:bodyPr>
          <a:lstStyle/>
          <a:p>
            <a:pPr algn="just"/>
            <a:r>
              <a:rPr lang="es-ES" sz="2400" dirty="0" smtClean="0">
                <a:solidFill>
                  <a:srgbClr val="FFFFFF"/>
                </a:solidFill>
                <a:cs typeface="Calibri"/>
              </a:rPr>
              <a:t>El dragón le dio su poder, su trono y gran autoridad.</a:t>
            </a:r>
          </a:p>
          <a:p>
            <a:pPr algn="just"/>
            <a:r>
              <a:rPr lang="es-ES" sz="2400" dirty="0" smtClean="0">
                <a:solidFill>
                  <a:srgbClr val="FFFFFF"/>
                </a:solidFill>
                <a:cs typeface="Calibri"/>
              </a:rPr>
              <a:t>El mundo adoró al dragón que le dio gran autoridad a la bestial. Adoraron a la bestia diciendo: ¿Quién como la bestia? ¿Quién puede combatirla?”</a:t>
            </a:r>
          </a:p>
          <a:p>
            <a:pPr algn="just"/>
            <a:r>
              <a:rPr lang="es-ES" sz="2400" dirty="0" smtClean="0">
                <a:solidFill>
                  <a:srgbClr val="FFFFFF"/>
                </a:solidFill>
                <a:cs typeface="Calibri"/>
              </a:rPr>
              <a:t>Una de sus cabezas sufrió una herida mortal.</a:t>
            </a:r>
            <a:endParaRPr lang="en-US" sz="2400" dirty="0">
              <a:solidFill>
                <a:srgbClr val="FFFFFF"/>
              </a:solidFill>
              <a:latin typeface="Calibri"/>
              <a:cs typeface="Calibri"/>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322432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2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05" name="Rectangle 5"/>
          <p:cNvSpPr>
            <a:spLocks noGrp="1" noChangeArrowheads="1"/>
          </p:cNvSpPr>
          <p:nvPr>
            <p:ph type="title"/>
          </p:nvPr>
        </p:nvSpPr>
        <p:spPr>
          <a:xfrm>
            <a:off x="403152" y="490798"/>
            <a:ext cx="8229600" cy="1143000"/>
          </a:xfrm>
        </p:spPr>
        <p:txBody>
          <a:bodyPr>
            <a:noAutofit/>
          </a:bodyPr>
          <a:lstStyle/>
          <a:p>
            <a:pPr algn="l">
              <a:defRPr/>
            </a:pPr>
            <a:r>
              <a:rPr lang="en-US" dirty="0" err="1" smtClean="0">
                <a:solidFill>
                  <a:srgbClr val="FFFFFF"/>
                </a:solidFill>
              </a:rPr>
              <a:t>Características</a:t>
            </a:r>
            <a:r>
              <a:rPr lang="en-US" dirty="0" smtClean="0">
                <a:solidFill>
                  <a:srgbClr val="FFFFFF"/>
                </a:solidFill>
              </a:rPr>
              <a:t> de la </a:t>
            </a:r>
            <a:r>
              <a:rPr lang="en-US" dirty="0" err="1" smtClean="0">
                <a:solidFill>
                  <a:srgbClr val="FFFFFF"/>
                </a:solidFill>
              </a:rPr>
              <a:t>bestia</a:t>
            </a:r>
            <a:r>
              <a:rPr lang="en-US" dirty="0" smtClean="0">
                <a:solidFill>
                  <a:srgbClr val="FFFFFF"/>
                </a:solidFill>
              </a:rPr>
              <a:t/>
            </a:r>
            <a:br>
              <a:rPr lang="en-US" dirty="0" smtClean="0">
                <a:solidFill>
                  <a:srgbClr val="FFFFFF"/>
                </a:solidFill>
              </a:rPr>
            </a:br>
            <a:r>
              <a:rPr lang="en-US" dirty="0" err="1" smtClean="0">
                <a:solidFill>
                  <a:srgbClr val="FFFFFF"/>
                </a:solidFill>
              </a:rPr>
              <a:t>que</a:t>
            </a:r>
            <a:r>
              <a:rPr lang="en-US" dirty="0" smtClean="0">
                <a:solidFill>
                  <a:srgbClr val="FFFFFF"/>
                </a:solidFill>
              </a:rPr>
              <a:t> </a:t>
            </a:r>
            <a:r>
              <a:rPr lang="en-US" dirty="0" err="1" smtClean="0">
                <a:solidFill>
                  <a:srgbClr val="FFFFFF"/>
                </a:solidFill>
              </a:rPr>
              <a:t>sube</a:t>
            </a:r>
            <a:r>
              <a:rPr lang="en-US" dirty="0" smtClean="0">
                <a:solidFill>
                  <a:srgbClr val="FFFFFF"/>
                </a:solidFill>
              </a:rPr>
              <a:t> del mar</a:t>
            </a:r>
            <a:endParaRPr lang="es-ES" dirty="0" smtClean="0">
              <a:solidFill>
                <a:srgbClr val="FFFFFF"/>
              </a:solidFill>
            </a:endParaRPr>
          </a:p>
        </p:txBody>
      </p:sp>
      <p:sp>
        <p:nvSpPr>
          <p:cNvPr id="51206" name="Rectangle 6"/>
          <p:cNvSpPr>
            <a:spLocks noGrp="1" noChangeArrowheads="1"/>
          </p:cNvSpPr>
          <p:nvPr>
            <p:ph idx="1"/>
          </p:nvPr>
        </p:nvSpPr>
        <p:spPr>
          <a:xfrm>
            <a:off x="388537" y="2075770"/>
            <a:ext cx="4962072" cy="4256088"/>
          </a:xfrm>
        </p:spPr>
        <p:txBody>
          <a:bodyPr>
            <a:normAutofit/>
          </a:bodyPr>
          <a:lstStyle/>
          <a:p>
            <a:pPr algn="just"/>
            <a:r>
              <a:rPr lang="es-ES" sz="2400" dirty="0" smtClean="0">
                <a:solidFill>
                  <a:srgbClr val="FFFFFF"/>
                </a:solidFill>
              </a:rPr>
              <a:t>Se le dio una boca que hablaba con arrogancia y blasfemaba.</a:t>
            </a:r>
          </a:p>
          <a:p>
            <a:pPr algn="just"/>
            <a:r>
              <a:rPr lang="es-ES" sz="2400" dirty="0" smtClean="0">
                <a:solidFill>
                  <a:srgbClr val="FFFFFF"/>
                </a:solidFill>
              </a:rPr>
              <a:t>Se le permitió hacer guerra contra los santos y derrotarlos.</a:t>
            </a:r>
          </a:p>
          <a:p>
            <a:pPr algn="just"/>
            <a:r>
              <a:rPr lang="es-ES" sz="2400" dirty="0" smtClean="0">
                <a:solidFill>
                  <a:srgbClr val="FFFFFF"/>
                </a:solidFill>
              </a:rPr>
              <a:t>Se le dio autoridad para perseguir durante 42 meses (1.260 años).</a:t>
            </a:r>
          </a:p>
          <a:p>
            <a:pPr algn="just"/>
            <a:r>
              <a:rPr lang="es-ES" sz="2400" spc="-80" dirty="0" smtClean="0">
                <a:solidFill>
                  <a:srgbClr val="FFFFFF"/>
                </a:solidFill>
              </a:rPr>
              <a:t>El número de la bestia es el número de un hombre: 666 (Apocalipsis 13: 18).</a:t>
            </a:r>
            <a:endParaRPr lang="en-US" sz="2400" spc="-8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4607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2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9156" name="Rectangle 4"/>
          <p:cNvSpPr>
            <a:spLocks noGrp="1" noChangeArrowheads="1"/>
          </p:cNvSpPr>
          <p:nvPr>
            <p:ph type="body" sz="half" idx="1"/>
          </p:nvPr>
        </p:nvSpPr>
        <p:spPr>
          <a:xfrm>
            <a:off x="307473" y="1607134"/>
            <a:ext cx="5461996" cy="4114800"/>
          </a:xfrm>
        </p:spPr>
        <p:txBody>
          <a:bodyPr>
            <a:noAutofit/>
          </a:bodyPr>
          <a:lstStyle/>
          <a:p>
            <a:pPr algn="just"/>
            <a:r>
              <a:rPr lang="es-ES" sz="2400" dirty="0" smtClean="0">
                <a:solidFill>
                  <a:srgbClr val="FFFFFF"/>
                </a:solidFill>
              </a:rPr>
              <a:t>El dragón es un símbolo de Satanás, claramente identificado en Daniel y Apocalipsis, actuando a través del Imperio romano. </a:t>
            </a:r>
          </a:p>
          <a:p>
            <a:pPr algn="just"/>
            <a:r>
              <a:rPr lang="es-ES" sz="2400" dirty="0" smtClean="0">
                <a:solidFill>
                  <a:srgbClr val="FFFFFF"/>
                </a:solidFill>
              </a:rPr>
              <a:t>La bestia representa un poder o un sistema político-religioso que intenta usurpar la autoridad de Dios.</a:t>
            </a:r>
          </a:p>
          <a:p>
            <a:pPr algn="just"/>
            <a:r>
              <a:rPr lang="es-ES" sz="2400" dirty="0" smtClean="0">
                <a:solidFill>
                  <a:srgbClr val="FFFFFF"/>
                </a:solidFill>
              </a:rPr>
              <a:t>Tratará de cambiar las leyes divinas e imponer sanciones económicas y la pena de muerte a quienes se opongan a sus esfuerzos.</a:t>
            </a:r>
            <a:endParaRPr lang="en-US" sz="2400" dirty="0">
              <a:solidFill>
                <a:srgbClr val="FFFFFF"/>
              </a:solidFill>
            </a:endParaRPr>
          </a:p>
        </p:txBody>
      </p:sp>
      <p:sp>
        <p:nvSpPr>
          <p:cNvPr id="49157" name="Rectangle 5"/>
          <p:cNvSpPr>
            <a:spLocks noChangeArrowheads="1"/>
          </p:cNvSpPr>
          <p:nvPr/>
        </p:nvSpPr>
        <p:spPr bwMode="auto">
          <a:xfrm>
            <a:off x="496641" y="387869"/>
            <a:ext cx="7773987"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400" dirty="0" smtClean="0">
                <a:solidFill>
                  <a:srgbClr val="FFFFFF"/>
                </a:solidFill>
              </a:rPr>
              <a:t>Un </a:t>
            </a:r>
            <a:r>
              <a:rPr lang="en-US" sz="4400" dirty="0" err="1" smtClean="0">
                <a:solidFill>
                  <a:srgbClr val="FFFFFF"/>
                </a:solidFill>
              </a:rPr>
              <a:t>sistema</a:t>
            </a:r>
            <a:r>
              <a:rPr lang="en-US" sz="4400" dirty="0" smtClean="0">
                <a:solidFill>
                  <a:srgbClr val="FFFFFF"/>
                </a:solidFill>
              </a:rPr>
              <a:t> </a:t>
            </a:r>
            <a:r>
              <a:rPr lang="en-US" sz="4400" dirty="0" err="1" smtClean="0">
                <a:solidFill>
                  <a:srgbClr val="FFFFFF"/>
                </a:solidFill>
              </a:rPr>
              <a:t>político-religioso</a:t>
            </a:r>
            <a:endParaRPr lang="es-ES" sz="4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809389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4755" name="Rectangle 3"/>
          <p:cNvSpPr>
            <a:spLocks noGrp="1" noChangeArrowheads="1"/>
          </p:cNvSpPr>
          <p:nvPr>
            <p:ph type="title"/>
          </p:nvPr>
        </p:nvSpPr>
        <p:spPr>
          <a:xfrm>
            <a:off x="457200" y="261128"/>
            <a:ext cx="8229600" cy="1143000"/>
          </a:xfrm>
        </p:spPr>
        <p:txBody>
          <a:bodyPr/>
          <a:lstStyle/>
          <a:p>
            <a:r>
              <a:rPr lang="en-US" dirty="0" smtClean="0">
                <a:solidFill>
                  <a:schemeClr val="bg1"/>
                </a:solidFill>
              </a:rPr>
              <a:t>Surge </a:t>
            </a:r>
            <a:r>
              <a:rPr lang="en-US" dirty="0" err="1" smtClean="0">
                <a:solidFill>
                  <a:schemeClr val="bg1"/>
                </a:solidFill>
              </a:rPr>
              <a:t>una</a:t>
            </a:r>
            <a:r>
              <a:rPr lang="en-US" dirty="0" smtClean="0">
                <a:solidFill>
                  <a:schemeClr val="bg1"/>
                </a:solidFill>
              </a:rPr>
              <a:t> </a:t>
            </a:r>
            <a:r>
              <a:rPr lang="en-US" dirty="0" err="1" smtClean="0">
                <a:solidFill>
                  <a:schemeClr val="bg1"/>
                </a:solidFill>
              </a:rPr>
              <a:t>segunda</a:t>
            </a:r>
            <a:r>
              <a:rPr lang="en-US" dirty="0" smtClean="0">
                <a:solidFill>
                  <a:schemeClr val="bg1"/>
                </a:solidFill>
              </a:rPr>
              <a:t> </a:t>
            </a:r>
            <a:r>
              <a:rPr lang="en-US" dirty="0" err="1" smtClean="0">
                <a:solidFill>
                  <a:schemeClr val="bg1"/>
                </a:solidFill>
              </a:rPr>
              <a:t>bestia</a:t>
            </a:r>
            <a:endParaRPr lang="en-US" dirty="0">
              <a:solidFill>
                <a:schemeClr val="bg1"/>
              </a:solidFill>
            </a:endParaRPr>
          </a:p>
        </p:txBody>
      </p:sp>
      <p:sp>
        <p:nvSpPr>
          <p:cNvPr id="7" name="Rectangle 4"/>
          <p:cNvSpPr txBox="1">
            <a:spLocks noChangeArrowheads="1"/>
          </p:cNvSpPr>
          <p:nvPr/>
        </p:nvSpPr>
        <p:spPr>
          <a:xfrm>
            <a:off x="304094" y="1430594"/>
            <a:ext cx="4641166" cy="41148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2400" dirty="0">
                <a:solidFill>
                  <a:srgbClr val="FFFFFF"/>
                </a:solidFill>
              </a:rPr>
              <a:t>	</a:t>
            </a:r>
            <a:r>
              <a:rPr lang="es-ES" sz="2400" dirty="0" smtClean="0">
                <a:solidFill>
                  <a:srgbClr val="FFFFFF"/>
                </a:solidFill>
              </a:rPr>
              <a:t>«Después vi que de la tierra subía otra bestia. Tenía dos cuernos como de cordero, pero hablaba como dragón. Ejercía toda la autoridad de la primera bestia en presencia de ella, y hacía que la tierra y sus habitantes adoraran a la primera bestia, cuya herida mortal había sido sanada. También hacía grandes señales milagrosas, incluso la de hacer caer fuego del cielo a la tierra, a la vista de todos» (Apocalipsis 13: 11-13).</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5266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Un </a:t>
            </a:r>
            <a:r>
              <a:rPr lang="en-US" dirty="0" err="1" smtClean="0">
                <a:solidFill>
                  <a:srgbClr val="FFFFFF"/>
                </a:solidFill>
              </a:rPr>
              <a:t>mundo</a:t>
            </a:r>
            <a:r>
              <a:rPr lang="en-US" dirty="0" smtClean="0">
                <a:solidFill>
                  <a:srgbClr val="FFFFFF"/>
                </a:solidFill>
              </a:rPr>
              <a:t> </a:t>
            </a:r>
            <a:r>
              <a:rPr lang="en-US" dirty="0" err="1" smtClean="0">
                <a:solidFill>
                  <a:srgbClr val="FFFFFF"/>
                </a:solidFill>
              </a:rPr>
              <a:t>perturbado</a:t>
            </a:r>
            <a:endParaRPr lang="en-US" dirty="0">
              <a:solidFill>
                <a:srgbClr val="FFFFFF"/>
              </a:solidFill>
            </a:endParaRPr>
          </a:p>
        </p:txBody>
      </p:sp>
      <p:sp>
        <p:nvSpPr>
          <p:cNvPr id="4" name="Marcador de texto 3"/>
          <p:cNvSpPr>
            <a:spLocks noGrp="1"/>
          </p:cNvSpPr>
          <p:nvPr>
            <p:ph idx="1"/>
          </p:nvPr>
        </p:nvSpPr>
        <p:spPr>
          <a:xfrm>
            <a:off x="673392" y="1600200"/>
            <a:ext cx="7379549" cy="4525963"/>
          </a:xfrm>
        </p:spPr>
        <p:txBody>
          <a:bodyPr>
            <a:normAutofit/>
          </a:bodyPr>
          <a:lstStyle/>
          <a:p>
            <a:pPr algn="just"/>
            <a:r>
              <a:rPr lang="es-ES" sz="2400" dirty="0" smtClean="0">
                <a:solidFill>
                  <a:srgbClr val="FFFFFF"/>
                </a:solidFill>
              </a:rPr>
              <a:t>Estamos acostumbrados a las malas noticias.</a:t>
            </a:r>
          </a:p>
          <a:p>
            <a:pPr algn="just"/>
            <a:r>
              <a:rPr lang="es-ES" sz="2400" dirty="0" smtClean="0">
                <a:solidFill>
                  <a:srgbClr val="FFFFFF"/>
                </a:solidFill>
              </a:rPr>
              <a:t>Los periódicos no traen novedades, casi siempre es el mismo tipo de noticias. </a:t>
            </a:r>
          </a:p>
          <a:p>
            <a:pPr algn="just"/>
            <a:r>
              <a:rPr lang="es-ES" sz="2400" dirty="0" smtClean="0">
                <a:solidFill>
                  <a:srgbClr val="FFFFFF"/>
                </a:solidFill>
              </a:rPr>
              <a:t>La inestabilidad sigue dejando una honda huella a lo largo del planeta.</a:t>
            </a:r>
          </a:p>
          <a:p>
            <a:pPr algn="just"/>
            <a:r>
              <a:rPr lang="es-ES" sz="2400" dirty="0" smtClean="0">
                <a:solidFill>
                  <a:srgbClr val="FFFFFF"/>
                </a:solidFill>
              </a:rPr>
              <a:t>Pero el espíritu de protesta sigue y en Siria los combates han alcanzado niveles de masacre brutal, donde miles de inocentes han perdido la vida, ante la aparente indiferencia de los gobiernos occidentales.</a:t>
            </a:r>
            <a:endParaRPr lang="en-US" sz="2400" dirty="0" smtClean="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7106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3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4" name="Rectangle 6"/>
          <p:cNvSpPr>
            <a:spLocks noGrp="1" noChangeArrowheads="1"/>
          </p:cNvSpPr>
          <p:nvPr>
            <p:ph type="title"/>
          </p:nvPr>
        </p:nvSpPr>
        <p:spPr/>
        <p:txBody>
          <a:bodyPr/>
          <a:lstStyle/>
          <a:p>
            <a:pPr algn="l"/>
            <a:r>
              <a:rPr lang="en-US" dirty="0" smtClean="0">
                <a:solidFill>
                  <a:schemeClr val="bg1"/>
                </a:solidFill>
              </a:rPr>
              <a:t>Surge </a:t>
            </a:r>
            <a:r>
              <a:rPr lang="en-US" dirty="0" err="1" smtClean="0">
                <a:solidFill>
                  <a:schemeClr val="bg1"/>
                </a:solidFill>
              </a:rPr>
              <a:t>una</a:t>
            </a:r>
            <a:r>
              <a:rPr lang="en-US" dirty="0" smtClean="0">
                <a:solidFill>
                  <a:schemeClr val="bg1"/>
                </a:solidFill>
              </a:rPr>
              <a:t> </a:t>
            </a:r>
            <a:r>
              <a:rPr lang="en-US" dirty="0" err="1" smtClean="0">
                <a:solidFill>
                  <a:schemeClr val="bg1"/>
                </a:solidFill>
              </a:rPr>
              <a:t>segunda</a:t>
            </a:r>
            <a:r>
              <a:rPr lang="en-US" dirty="0" smtClean="0">
                <a:solidFill>
                  <a:schemeClr val="bg1"/>
                </a:solidFill>
              </a:rPr>
              <a:t> </a:t>
            </a:r>
            <a:r>
              <a:rPr lang="en-US" dirty="0" err="1" smtClean="0">
                <a:solidFill>
                  <a:schemeClr val="bg1"/>
                </a:solidFill>
              </a:rPr>
              <a:t>bestia</a:t>
            </a:r>
            <a:endParaRPr lang="es-ES" dirty="0">
              <a:solidFill>
                <a:schemeClr val="bg1"/>
              </a:solidFill>
            </a:endParaRPr>
          </a:p>
        </p:txBody>
      </p:sp>
      <p:sp>
        <p:nvSpPr>
          <p:cNvPr id="12295" name="Rectangle 7"/>
          <p:cNvSpPr>
            <a:spLocks noGrp="1" noChangeArrowheads="1"/>
          </p:cNvSpPr>
          <p:nvPr>
            <p:ph idx="1"/>
          </p:nvPr>
        </p:nvSpPr>
        <p:spPr>
          <a:xfrm>
            <a:off x="457199" y="1417638"/>
            <a:ext cx="7220608" cy="2924299"/>
          </a:xfrm>
        </p:spPr>
        <p:txBody>
          <a:bodyPr>
            <a:noAutofit/>
          </a:bodyPr>
          <a:lstStyle/>
          <a:p>
            <a:pPr algn="just"/>
            <a:r>
              <a:rPr lang="es-ES" sz="2400" dirty="0" smtClean="0">
                <a:solidFill>
                  <a:schemeClr val="bg1"/>
                </a:solidFill>
              </a:rPr>
              <a:t>Sale de la tierra.</a:t>
            </a:r>
          </a:p>
          <a:p>
            <a:pPr algn="just"/>
            <a:r>
              <a:rPr lang="es-ES" sz="2400" dirty="0" smtClean="0">
                <a:solidFill>
                  <a:schemeClr val="bg1"/>
                </a:solidFill>
              </a:rPr>
              <a:t>Tiene cuernos como cordero y se comporta como tal.</a:t>
            </a:r>
          </a:p>
          <a:p>
            <a:pPr algn="just"/>
            <a:r>
              <a:rPr lang="es-ES" sz="2400" dirty="0" smtClean="0">
                <a:solidFill>
                  <a:schemeClr val="bg1"/>
                </a:solidFill>
              </a:rPr>
              <a:t>Habla como dragón.</a:t>
            </a:r>
          </a:p>
          <a:p>
            <a:pPr algn="just"/>
            <a:r>
              <a:rPr lang="es-ES" sz="2400" dirty="0" smtClean="0">
                <a:solidFill>
                  <a:schemeClr val="bg1"/>
                </a:solidFill>
              </a:rPr>
              <a:t>Imita la forma de gobernar de la primera bestia.</a:t>
            </a:r>
          </a:p>
          <a:p>
            <a:pPr algn="just"/>
            <a:r>
              <a:rPr lang="es-ES" sz="2400" dirty="0" smtClean="0">
                <a:solidFill>
                  <a:schemeClr val="bg1"/>
                </a:solidFill>
              </a:rPr>
              <a:t>Obliga al mundo a obedecer a la primera bestia.</a:t>
            </a:r>
            <a:endParaRPr lang="en-US" sz="2400" dirty="0">
              <a:solidFill>
                <a:schemeClr val="bg1"/>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877748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FFFF"/>
                </a:solidFill>
                <a:cs typeface="Calibri"/>
              </a:rPr>
              <a:t>La marca de la bestia</a:t>
            </a:r>
            <a:endParaRPr lang="en-US" dirty="0">
              <a:solidFill>
                <a:srgbClr val="FFFFFF"/>
              </a:solidFill>
              <a:latin typeface="Calibri"/>
              <a:cs typeface="Calibri"/>
            </a:endParaRPr>
          </a:p>
        </p:txBody>
      </p:sp>
      <p:sp>
        <p:nvSpPr>
          <p:cNvPr id="3" name="Marcador de contenido 2"/>
          <p:cNvSpPr>
            <a:spLocks noGrp="1"/>
          </p:cNvSpPr>
          <p:nvPr>
            <p:ph idx="1"/>
          </p:nvPr>
        </p:nvSpPr>
        <p:spPr>
          <a:xfrm>
            <a:off x="132912" y="1600200"/>
            <a:ext cx="6163511" cy="4525963"/>
          </a:xfrm>
        </p:spPr>
        <p:txBody>
          <a:bodyPr>
            <a:noAutofit/>
          </a:bodyPr>
          <a:lstStyle/>
          <a:p>
            <a:pPr algn="just"/>
            <a:r>
              <a:rPr lang="es-ES" sz="2400" dirty="0" smtClean="0">
                <a:solidFill>
                  <a:srgbClr val="FFFFFF"/>
                </a:solidFill>
                <a:cs typeface="Calibri"/>
              </a:rPr>
              <a:t>La marca de la bestia consiste en la exaltación de la tradición religiosa humana por encima de los mandamientos de Dios. Coloca las normas humanas sobre estos últimos y le da preferencia a los dogmas eclesiásticos sobre la revelación inspirada. Se trata de un falso sistema de adoración que intentará sustituir el día santo, a saber, el sábado del Creador.</a:t>
            </a:r>
          </a:p>
          <a:p>
            <a:pPr algn="just"/>
            <a:r>
              <a:rPr lang="es-ES" sz="2400" dirty="0" smtClean="0">
                <a:solidFill>
                  <a:srgbClr val="FFFFFF"/>
                </a:solidFill>
                <a:cs typeface="Calibri"/>
              </a:rPr>
              <a:t>La marca no consiste en algo físico, más bien, es un símbolo de rebelión e infidelidad al gobierno de Dios.</a:t>
            </a:r>
            <a:endParaRPr lang="en-US" sz="2400" dirty="0">
              <a:solidFill>
                <a:srgbClr val="FFFFFF"/>
              </a:solidFill>
              <a:latin typeface="Calibri"/>
              <a:cs typeface="Calibri"/>
            </a:endParaRPr>
          </a:p>
        </p:txBody>
      </p:sp>
      <p:pic>
        <p:nvPicPr>
          <p:cNvPr id="4" name="Imagen 3" descr="tabua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4075" y="1961573"/>
            <a:ext cx="2529840" cy="3048000"/>
          </a:xfrm>
          <a:prstGeom prst="rect">
            <a:avLst/>
          </a:prstGeom>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45786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FFFF"/>
                </a:solidFill>
              </a:rPr>
              <a:t>La marca de la bestia</a:t>
            </a:r>
            <a:endParaRPr lang="en-US" dirty="0">
              <a:solidFill>
                <a:srgbClr val="FFFFFF"/>
              </a:solidFill>
            </a:endParaRPr>
          </a:p>
        </p:txBody>
      </p:sp>
      <p:sp>
        <p:nvSpPr>
          <p:cNvPr id="3" name="Marcador de contenido 2"/>
          <p:cNvSpPr>
            <a:spLocks noGrp="1"/>
          </p:cNvSpPr>
          <p:nvPr>
            <p:ph idx="1"/>
          </p:nvPr>
        </p:nvSpPr>
        <p:spPr>
          <a:xfrm>
            <a:off x="457200" y="1600200"/>
            <a:ext cx="8149714" cy="4525963"/>
          </a:xfrm>
        </p:spPr>
        <p:txBody>
          <a:bodyPr>
            <a:normAutofit/>
          </a:bodyPr>
          <a:lstStyle/>
          <a:p>
            <a:pPr algn="just"/>
            <a:r>
              <a:rPr lang="es-ES" sz="2400" spc="-20" dirty="0" smtClean="0">
                <a:solidFill>
                  <a:srgbClr val="FFFFFF"/>
                </a:solidFill>
              </a:rPr>
              <a:t>Mientras que el número siete en la Biblia representa aquello que es perfecto y completo en la obra de Dios (véase Apocalipsis 1: 20; 5: 1; 8: 2; 16: 17), el número seis es un símbolo de aquello que es incompleto y parcialmente cierto, lo cual puede ser más peligroso que un mentira completa.</a:t>
            </a:r>
          </a:p>
          <a:p>
            <a:pPr algn="just"/>
            <a:r>
              <a:rPr lang="es-ES" sz="2400" spc="-20" dirty="0" smtClean="0">
                <a:solidFill>
                  <a:srgbClr val="FFFFFF"/>
                </a:solidFill>
              </a:rPr>
              <a:t>El número seis repetido tres veces (666) se refiere a una trinidad que proclama la mentira, la falsedad y el engaño. </a:t>
            </a:r>
          </a:p>
          <a:p>
            <a:pPr algn="just"/>
            <a:r>
              <a:rPr lang="es-ES" sz="2400" spc="-20" dirty="0" smtClean="0">
                <a:solidFill>
                  <a:srgbClr val="FFFFFF"/>
                </a:solidFill>
              </a:rPr>
              <a:t>En este caso, es una triple trampa de «hombre» y de una organización humana.</a:t>
            </a:r>
            <a:endParaRPr lang="en-US" sz="2400" spc="-7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834246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3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653" name="Rectangle 5"/>
          <p:cNvSpPr>
            <a:spLocks noGrp="1" noChangeArrowheads="1"/>
          </p:cNvSpPr>
          <p:nvPr>
            <p:ph type="title"/>
          </p:nvPr>
        </p:nvSpPr>
        <p:spPr>
          <a:xfrm>
            <a:off x="457200" y="396228"/>
            <a:ext cx="8229600" cy="1143000"/>
          </a:xfrm>
        </p:spPr>
        <p:txBody>
          <a:bodyPr/>
          <a:lstStyle/>
          <a:p>
            <a:pPr algn="l"/>
            <a:r>
              <a:rPr lang="en-US" dirty="0" smtClean="0">
                <a:solidFill>
                  <a:schemeClr val="bg1"/>
                </a:solidFill>
              </a:rPr>
              <a:t>¿</a:t>
            </a:r>
            <a:r>
              <a:rPr lang="en-US" dirty="0" err="1" smtClean="0">
                <a:solidFill>
                  <a:schemeClr val="bg1"/>
                </a:solidFill>
              </a:rPr>
              <a:t>Quiénes</a:t>
            </a:r>
            <a:r>
              <a:rPr lang="en-US" dirty="0" smtClean="0">
                <a:solidFill>
                  <a:schemeClr val="bg1"/>
                </a:solidFill>
              </a:rPr>
              <a:t> son </a:t>
            </a:r>
            <a:r>
              <a:rPr lang="en-US" dirty="0" err="1" smtClean="0">
                <a:solidFill>
                  <a:schemeClr val="bg1"/>
                </a:solidFill>
              </a:rPr>
              <a:t>estas</a:t>
            </a:r>
            <a:r>
              <a:rPr lang="en-US" dirty="0" smtClean="0">
                <a:solidFill>
                  <a:schemeClr val="bg1"/>
                </a:solidFill>
              </a:rPr>
              <a:t> </a:t>
            </a:r>
            <a:r>
              <a:rPr lang="en-US" dirty="0" err="1" smtClean="0">
                <a:solidFill>
                  <a:schemeClr val="bg1"/>
                </a:solidFill>
              </a:rPr>
              <a:t>bestias</a:t>
            </a:r>
            <a:r>
              <a:rPr lang="en-US" dirty="0" smtClean="0">
                <a:solidFill>
                  <a:schemeClr val="bg1"/>
                </a:solidFill>
              </a:rPr>
              <a:t>?</a:t>
            </a:r>
            <a:endParaRPr lang="en-US" dirty="0">
              <a:solidFill>
                <a:schemeClr val="bg1"/>
              </a:solidFill>
            </a:endParaRPr>
          </a:p>
        </p:txBody>
      </p:sp>
      <p:sp>
        <p:nvSpPr>
          <p:cNvPr id="27654" name="Rectangle 6"/>
          <p:cNvSpPr>
            <a:spLocks noGrp="1" noChangeArrowheads="1"/>
          </p:cNvSpPr>
          <p:nvPr>
            <p:ph idx="1"/>
          </p:nvPr>
        </p:nvSpPr>
        <p:spPr>
          <a:xfrm>
            <a:off x="345850" y="1736336"/>
            <a:ext cx="6840537" cy="4065588"/>
          </a:xfrm>
        </p:spPr>
        <p:txBody>
          <a:bodyPr>
            <a:normAutofit/>
          </a:bodyPr>
          <a:lstStyle/>
          <a:p>
            <a:pPr algn="just"/>
            <a:r>
              <a:rPr lang="es-ES" sz="2400" dirty="0" smtClean="0">
                <a:solidFill>
                  <a:schemeClr val="bg1"/>
                </a:solidFill>
              </a:rPr>
              <a:t>El papado se adapta a las características de la bestia, quien con el apoyo de la segunda bestia de Apocalipsis 13: 11-18, identificada como los Estados Unidos de Norteamérica, hará obligatoria la observancia del domingo como día de descanso.</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73172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3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101" name="Rectangle 5"/>
          <p:cNvSpPr>
            <a:spLocks noGrp="1" noChangeArrowheads="1"/>
          </p:cNvSpPr>
          <p:nvPr>
            <p:ph type="title"/>
          </p:nvPr>
        </p:nvSpPr>
        <p:spPr bwMode="auto">
          <a:xfrm>
            <a:off x="457200" y="765305"/>
            <a:ext cx="8229600" cy="936625"/>
          </a:xfrm>
        </p:spPr>
        <p:txBody>
          <a:bodyPr wrap="square" numCol="1" anchorCtr="0" compatLnSpc="1">
            <a:prstTxWarp prst="textNoShape">
              <a:avLst/>
            </a:prstTxWarp>
            <a:noAutofit/>
          </a:bodyPr>
          <a:lstStyle/>
          <a:p>
            <a:pPr algn="l"/>
            <a:r>
              <a:rPr lang="es-ES" dirty="0" smtClean="0">
                <a:solidFill>
                  <a:schemeClr val="bg1"/>
                </a:solidFill>
                <a:ea typeface="Arial" charset="0"/>
                <a:cs typeface="Calibri"/>
              </a:rPr>
              <a:t>El establecimiento del</a:t>
            </a:r>
            <a:br>
              <a:rPr lang="es-ES" dirty="0" smtClean="0">
                <a:solidFill>
                  <a:schemeClr val="bg1"/>
                </a:solidFill>
                <a:ea typeface="Arial" charset="0"/>
                <a:cs typeface="Calibri"/>
              </a:rPr>
            </a:br>
            <a:r>
              <a:rPr lang="es-ES" dirty="0" smtClean="0">
                <a:solidFill>
                  <a:schemeClr val="bg1"/>
                </a:solidFill>
                <a:ea typeface="Arial" charset="0"/>
                <a:cs typeface="Calibri"/>
              </a:rPr>
              <a:t>reino de Dios</a:t>
            </a:r>
            <a:endParaRPr lang="en-US" dirty="0">
              <a:solidFill>
                <a:schemeClr val="bg1"/>
              </a:solidFill>
              <a:effectLst/>
              <a:latin typeface="Calibri"/>
              <a:ea typeface="Arial" charset="0"/>
              <a:cs typeface="Calibri"/>
            </a:endParaRPr>
          </a:p>
        </p:txBody>
      </p:sp>
      <p:sp>
        <p:nvSpPr>
          <p:cNvPr id="4102" name="Rectangle 6"/>
          <p:cNvSpPr>
            <a:spLocks noGrp="1" noChangeArrowheads="1"/>
          </p:cNvSpPr>
          <p:nvPr>
            <p:ph idx="1"/>
          </p:nvPr>
        </p:nvSpPr>
        <p:spPr>
          <a:xfrm>
            <a:off x="227496" y="2159293"/>
            <a:ext cx="4906963" cy="4608512"/>
          </a:xfrm>
        </p:spPr>
        <p:txBody>
          <a:bodyPr>
            <a:normAutofit/>
          </a:bodyPr>
          <a:lstStyle/>
          <a:p>
            <a:pPr algn="just"/>
            <a:r>
              <a:rPr lang="es-ES" sz="2400" dirty="0" smtClean="0">
                <a:solidFill>
                  <a:srgbClr val="FFFFFF"/>
                </a:solidFill>
                <a:cs typeface="Calibri"/>
              </a:rPr>
              <a:t>«En los días de estos reyes el Dios del cielo establecerá un reino que jamás será destruido ni entregado a otro pueblo, sino que permanecerá para siempre y hará pedazos a todos estos reinos» (Daniel 2: 44).</a:t>
            </a:r>
            <a:endParaRPr lang="en-US" sz="2400" dirty="0">
              <a:solidFill>
                <a:srgbClr val="FFFFFF"/>
              </a:solidFill>
              <a:latin typeface="Calibri"/>
              <a:cs typeface="Calibri"/>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52658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3578"/>
            <a:ext cx="8229600" cy="1143000"/>
          </a:xfrm>
        </p:spPr>
        <p:txBody>
          <a:bodyPr/>
          <a:lstStyle/>
          <a:p>
            <a:r>
              <a:rPr lang="en-US" dirty="0" err="1" smtClean="0">
                <a:solidFill>
                  <a:srgbClr val="FFFFFF"/>
                </a:solidFill>
                <a:cs typeface="Calibri"/>
              </a:rPr>
              <a:t>Resumen</a:t>
            </a:r>
            <a:endParaRPr lang="en-US" dirty="0">
              <a:solidFill>
                <a:srgbClr val="FFFFFF"/>
              </a:solidFill>
              <a:latin typeface="Calibri"/>
              <a:cs typeface="Calibri"/>
            </a:endParaRPr>
          </a:p>
        </p:txBody>
      </p:sp>
      <p:sp>
        <p:nvSpPr>
          <p:cNvPr id="3" name="Marcador de contenido 2"/>
          <p:cNvSpPr>
            <a:spLocks noGrp="1"/>
          </p:cNvSpPr>
          <p:nvPr>
            <p:ph idx="1"/>
          </p:nvPr>
        </p:nvSpPr>
        <p:spPr>
          <a:xfrm>
            <a:off x="349104" y="1411060"/>
            <a:ext cx="8229600" cy="4525963"/>
          </a:xfrm>
        </p:spPr>
        <p:txBody>
          <a:bodyPr>
            <a:noAutofit/>
          </a:bodyPr>
          <a:lstStyle/>
          <a:p>
            <a:pPr algn="just"/>
            <a:r>
              <a:rPr lang="es-ES" sz="2400" dirty="0" smtClean="0">
                <a:solidFill>
                  <a:srgbClr val="FFFFFF"/>
                </a:solidFill>
                <a:ea typeface="Arial" charset="0"/>
                <a:cs typeface="Calibri"/>
              </a:rPr>
              <a:t>Vivimos en un mundo perturbado. La inestabilidad sigue dejando una honda huella a lo largo del planeta.</a:t>
            </a:r>
          </a:p>
          <a:p>
            <a:pPr algn="just"/>
            <a:r>
              <a:rPr lang="es-ES" sz="2400" dirty="0" smtClean="0">
                <a:solidFill>
                  <a:srgbClr val="FFFFFF"/>
                </a:solidFill>
                <a:ea typeface="Arial" charset="0"/>
                <a:cs typeface="Calibri"/>
              </a:rPr>
              <a:t>En los últimos años, con el desarrollo de la tecnología y las redes sociales, el sueño de un nuevo orden mundial parece más factible.</a:t>
            </a:r>
          </a:p>
          <a:p>
            <a:pPr algn="just"/>
            <a:r>
              <a:rPr lang="es-ES" sz="2400" dirty="0" smtClean="0">
                <a:solidFill>
                  <a:srgbClr val="FFFFFF"/>
                </a:solidFill>
                <a:ea typeface="Arial" charset="0"/>
                <a:cs typeface="Calibri"/>
              </a:rPr>
              <a:t>La Biblia dice que en el pasado hubo algunos imperios que trataron de establecer un orden mundial.</a:t>
            </a:r>
          </a:p>
          <a:p>
            <a:pPr algn="just"/>
            <a:r>
              <a:rPr lang="es-ES" sz="2400" dirty="0" smtClean="0">
                <a:solidFill>
                  <a:srgbClr val="FFFFFF"/>
                </a:solidFill>
                <a:ea typeface="Arial" charset="0"/>
                <a:cs typeface="Calibri"/>
              </a:rPr>
              <a:t>De acuerdo con la Biblia, al final de los tiempos habrá otro intento por establecer un nuevo orden mundial.</a:t>
            </a:r>
          </a:p>
          <a:p>
            <a:pPr algn="just"/>
            <a:r>
              <a:rPr lang="es-ES" sz="2400" dirty="0" smtClean="0">
                <a:solidFill>
                  <a:srgbClr val="FFFFFF"/>
                </a:solidFill>
                <a:ea typeface="Arial" charset="0"/>
                <a:cs typeface="Calibri"/>
              </a:rPr>
              <a:t>Esta vez será una alianza político-religiosa que pretenderá cambiar los planes de Dios.</a:t>
            </a:r>
          </a:p>
          <a:p>
            <a:pPr algn="just"/>
            <a:r>
              <a:rPr lang="es-ES" sz="2400" dirty="0" smtClean="0">
                <a:solidFill>
                  <a:srgbClr val="FFFFFF"/>
                </a:solidFill>
                <a:ea typeface="Arial" charset="0"/>
                <a:cs typeface="Calibri"/>
              </a:rPr>
              <a:t>Al final, Jesús vendrá para establecer un reino eterno.</a:t>
            </a:r>
            <a:endParaRPr lang="en-US" sz="2400" dirty="0" smtClean="0">
              <a:solidFill>
                <a:srgbClr val="FFFFFF"/>
              </a:solidFill>
              <a:latin typeface="Calibri"/>
              <a:ea typeface="Arial" charset="0"/>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s-ES" sz="2400" dirty="0">
              <a:solidFill>
                <a:srgbClr val="FFFFFF"/>
              </a:solidFill>
              <a:latin typeface="Calibri"/>
              <a:cs typeface="Calibri"/>
            </a:endParaRPr>
          </a:p>
          <a:p>
            <a:pPr algn="just"/>
            <a:endParaRPr lang="es-ES" sz="2400" dirty="0">
              <a:solidFill>
                <a:srgbClr val="FFFFFF"/>
              </a:solidFill>
              <a:latin typeface="Calibri"/>
              <a:cs typeface="Calibri"/>
            </a:endParaRPr>
          </a:p>
          <a:p>
            <a:pPr algn="just"/>
            <a:endParaRPr lang="es-ES" sz="2400" dirty="0">
              <a:solidFill>
                <a:srgbClr val="FFFFFF"/>
              </a:solidFill>
              <a:latin typeface="Calibri"/>
              <a:cs typeface="Calibri"/>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solidFill>
                  <a:srgbClr val="FFFFFF"/>
                </a:solidFill>
              </a:rPr>
              <a:t>Antiguos intentos por establecer un nuevo orden mundial: Carlomagno</a:t>
            </a:r>
            <a:endParaRPr lang="en-US" dirty="0">
              <a:solidFill>
                <a:srgbClr val="FFFFFF"/>
              </a:solidFill>
            </a:endParaRPr>
          </a:p>
        </p:txBody>
      </p:sp>
      <p:sp>
        <p:nvSpPr>
          <p:cNvPr id="3" name="Marcador de contenido 2"/>
          <p:cNvSpPr>
            <a:spLocks noGrp="1"/>
          </p:cNvSpPr>
          <p:nvPr>
            <p:ph sz="half" idx="1"/>
          </p:nvPr>
        </p:nvSpPr>
        <p:spPr>
          <a:xfrm>
            <a:off x="349101" y="1762320"/>
            <a:ext cx="4975933" cy="4525963"/>
          </a:xfrm>
        </p:spPr>
        <p:txBody>
          <a:bodyPr>
            <a:noAutofit/>
          </a:bodyPr>
          <a:lstStyle/>
          <a:p>
            <a:pPr algn="just"/>
            <a:r>
              <a:rPr lang="es-ES" sz="2400" spc="-50" dirty="0" smtClean="0">
                <a:solidFill>
                  <a:srgbClr val="FFFFFF"/>
                </a:solidFill>
              </a:rPr>
              <a:t>Unió una gran parte de Europa durante los inicios de la Edad Media.</a:t>
            </a:r>
          </a:p>
          <a:p>
            <a:pPr algn="just"/>
            <a:r>
              <a:rPr lang="es-ES" sz="2400" spc="-70" dirty="0" smtClean="0">
                <a:solidFill>
                  <a:srgbClr val="FFFFFF"/>
                </a:solidFill>
              </a:rPr>
              <a:t>Asumió el trono de los francos en 760 y llegó a ser el rey de Italia en 774.</a:t>
            </a:r>
          </a:p>
          <a:p>
            <a:pPr algn="just"/>
            <a:r>
              <a:rPr lang="es-ES" sz="2400" dirty="0" smtClean="0">
                <a:solidFill>
                  <a:srgbClr val="FFFFFF"/>
                </a:solidFill>
              </a:rPr>
              <a:t>A partir del 800 se convirtió en el primer emperador del Santo imperio romano, el primer emperador reconocido en Europa occidental desde la caída del Imperio romano occidental.</a:t>
            </a:r>
            <a:endParaRPr lang="en-US" sz="2400" dirty="0" smtClean="0">
              <a:solidFill>
                <a:srgbClr val="FFFFFF"/>
              </a:solidFill>
            </a:endParaRPr>
          </a:p>
        </p:txBody>
      </p:sp>
      <p:pic>
        <p:nvPicPr>
          <p:cNvPr id="4" name="Imagen 3" descr="carlos.jpg"/>
          <p:cNvPicPr>
            <a:picLocks noChangeAspect="1"/>
          </p:cNvPicPr>
          <p:nvPr/>
        </p:nvPicPr>
        <p:blipFill rotWithShape="1">
          <a:blip r:embed="rId2" cstate="print">
            <a:extLst>
              <a:ext uri="{28A0092B-C50C-407E-A947-70E740481C1C}">
                <a14:useLocalDpi xmlns:a14="http://schemas.microsoft.com/office/drawing/2010/main" val="0"/>
              </a:ext>
            </a:extLst>
          </a:blip>
          <a:srcRect l="4258"/>
          <a:stretch/>
        </p:blipFill>
        <p:spPr>
          <a:xfrm>
            <a:off x="5522594" y="1904104"/>
            <a:ext cx="3372584" cy="3767458"/>
          </a:xfrm>
          <a:prstGeom prst="rect">
            <a:avLst/>
          </a:prstGeom>
          <a:ln>
            <a:solidFill>
              <a:schemeClr val="bg1">
                <a:lumMod val="9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398437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solidFill>
                  <a:srgbClr val="FFFFFF"/>
                </a:solidFill>
              </a:rPr>
              <a:t>Antiguos intentos por establecer un nuevo orden mundial: Napoleón</a:t>
            </a:r>
            <a:endParaRPr lang="en-US" dirty="0">
              <a:solidFill>
                <a:srgbClr val="FFFFFF"/>
              </a:solidFill>
            </a:endParaRPr>
          </a:p>
        </p:txBody>
      </p:sp>
      <p:sp>
        <p:nvSpPr>
          <p:cNvPr id="3" name="Marcador de contenido 2"/>
          <p:cNvSpPr>
            <a:spLocks noGrp="1"/>
          </p:cNvSpPr>
          <p:nvPr>
            <p:ph sz="half" idx="1"/>
          </p:nvPr>
        </p:nvSpPr>
        <p:spPr>
          <a:xfrm>
            <a:off x="457199" y="1721790"/>
            <a:ext cx="4642388" cy="4525963"/>
          </a:xfrm>
        </p:spPr>
        <p:txBody>
          <a:bodyPr>
            <a:noAutofit/>
          </a:bodyPr>
          <a:lstStyle/>
          <a:p>
            <a:pPr algn="just"/>
            <a:r>
              <a:rPr lang="es-ES" sz="2400" spc="-20" dirty="0" smtClean="0">
                <a:solidFill>
                  <a:srgbClr val="FFFFFF"/>
                </a:solidFill>
              </a:rPr>
              <a:t>Napoleón dominó los asuntos europeos y mundiales durante más de una década y condujo a Francia contra una serie de coaliciones en las Guerras napoleónicas.</a:t>
            </a:r>
          </a:p>
          <a:p>
            <a:pPr algn="just"/>
            <a:r>
              <a:rPr lang="es-ES" sz="2400" spc="-20" dirty="0" smtClean="0">
                <a:solidFill>
                  <a:srgbClr val="FFFFFF"/>
                </a:solidFill>
              </a:rPr>
              <a:t>Ganó casi todas estas guerras y la mayoría de sus batallas, construyendo un gran imperio que gobernó Europa continental antes de su colapso final en 1815.</a:t>
            </a:r>
            <a:endParaRPr lang="en-US" sz="2400" spc="-20" dirty="0" smtClean="0">
              <a:solidFill>
                <a:srgbClr val="FFFFFF"/>
              </a:solidFill>
            </a:endParaRPr>
          </a:p>
        </p:txBody>
      </p:sp>
      <p:pic>
        <p:nvPicPr>
          <p:cNvPr id="5" name="Imagen 4" descr="napole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1635" y="1864376"/>
            <a:ext cx="3355166" cy="3966699"/>
          </a:xfrm>
          <a:prstGeom prst="rect">
            <a:avLst/>
          </a:prstGeom>
          <a:ln>
            <a:solidFill>
              <a:schemeClr val="bg1">
                <a:lumMod val="95000"/>
              </a:schemeClr>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12089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solidFill>
                  <a:srgbClr val="FFFFFF"/>
                </a:solidFill>
              </a:rPr>
              <a:t>Antiguos intentos por establecer un nuevo orden mundial: Adolf Hitler</a:t>
            </a:r>
            <a:endParaRPr lang="en-US" dirty="0">
              <a:solidFill>
                <a:srgbClr val="FFFFFF"/>
              </a:solidFill>
            </a:endParaRPr>
          </a:p>
        </p:txBody>
      </p:sp>
      <p:sp>
        <p:nvSpPr>
          <p:cNvPr id="3" name="Marcador de contenido 2"/>
          <p:cNvSpPr>
            <a:spLocks noGrp="1"/>
          </p:cNvSpPr>
          <p:nvPr>
            <p:ph sz="half" idx="1"/>
          </p:nvPr>
        </p:nvSpPr>
        <p:spPr>
          <a:xfrm>
            <a:off x="457199" y="1681260"/>
            <a:ext cx="4642388" cy="4525963"/>
          </a:xfrm>
        </p:spPr>
        <p:txBody>
          <a:bodyPr>
            <a:normAutofit/>
          </a:bodyPr>
          <a:lstStyle/>
          <a:p>
            <a:pPr algn="just"/>
            <a:r>
              <a:rPr lang="es-ES" sz="2400" dirty="0" smtClean="0">
                <a:solidFill>
                  <a:srgbClr val="FFFFFF"/>
                </a:solidFill>
              </a:rPr>
              <a:t>Fue el líder de la Alemania nazi de 1934 a 1945.</a:t>
            </a:r>
          </a:p>
          <a:p>
            <a:pPr algn="just"/>
            <a:r>
              <a:rPr lang="es-ES" sz="2400" dirty="0" smtClean="0">
                <a:solidFill>
                  <a:srgbClr val="FFFFFF"/>
                </a:solidFill>
              </a:rPr>
              <a:t>Empezó la Segunda Guerra Mundial en Europa en 1939 e invadió muchos países, todo con el fin de establecer un nuevo orden mundial.</a:t>
            </a:r>
            <a:endParaRPr lang="en-US" sz="2400" dirty="0" smtClean="0">
              <a:solidFill>
                <a:srgbClr val="FFFFFF"/>
              </a:solidFill>
            </a:endParaRPr>
          </a:p>
        </p:txBody>
      </p:sp>
      <p:pic>
        <p:nvPicPr>
          <p:cNvPr id="5" name="Imagen 4" descr="ThinkstockPhotos-9283168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0608" y="1681260"/>
            <a:ext cx="3068395" cy="4355140"/>
          </a:xfrm>
          <a:prstGeom prst="rect">
            <a:avLst/>
          </a:prstGeom>
          <a:ln>
            <a:solidFill>
              <a:schemeClr val="bg1">
                <a:lumMod val="95000"/>
              </a:schemeClr>
            </a:solidFill>
          </a:ln>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35453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Mi </a:t>
            </a:r>
            <a:r>
              <a:rPr lang="en-US" dirty="0" err="1" smtClean="0">
                <a:solidFill>
                  <a:srgbClr val="FFFFFF"/>
                </a:solidFill>
              </a:rPr>
              <a:t>decisión</a:t>
            </a:r>
            <a:endParaRPr lang="en-US" dirty="0">
              <a:solidFill>
                <a:srgbClr val="FFFFFF"/>
              </a:solidFill>
            </a:endParaRPr>
          </a:p>
        </p:txBody>
      </p:sp>
      <p:sp>
        <p:nvSpPr>
          <p:cNvPr id="4" name="Marcador de contenido 3"/>
          <p:cNvSpPr>
            <a:spLocks noGrp="1"/>
          </p:cNvSpPr>
          <p:nvPr>
            <p:ph sz="half" idx="2"/>
          </p:nvPr>
        </p:nvSpPr>
        <p:spPr>
          <a:xfrm>
            <a:off x="2101090" y="1835784"/>
            <a:ext cx="4820243" cy="3298005"/>
          </a:xfrm>
        </p:spPr>
        <p:txBody>
          <a:bodyPr>
            <a:normAutofit/>
          </a:bodyPr>
          <a:lstStyle/>
          <a:p>
            <a:pPr algn="just"/>
            <a:r>
              <a:rPr lang="es-ES" sz="2400" dirty="0" smtClean="0">
                <a:solidFill>
                  <a:srgbClr val="FFFFFF"/>
                </a:solidFill>
              </a:rPr>
              <a:t>Jesús dijo: «Y os aseguro que estaré con vosotros siempre, hasta el fin del mundo» (Mateo 28: 20).</a:t>
            </a:r>
            <a:endParaRPr lang="en-US" sz="2400" dirty="0" smtClean="0">
              <a:solidFill>
                <a:srgbClr val="FFFFFF"/>
              </a:solidFill>
            </a:endParaRPr>
          </a:p>
          <a:p>
            <a:pPr algn="just"/>
            <a:endParaRPr lang="en-US" sz="2400" dirty="0">
              <a:solidFill>
                <a:srgbClr val="FFFFFF"/>
              </a:solidFill>
            </a:endParaRPr>
          </a:p>
          <a:p>
            <a:pPr algn="just"/>
            <a:r>
              <a:rPr lang="es-ES" sz="2400" dirty="0" smtClean="0">
                <a:solidFill>
                  <a:srgbClr val="FFFFFF"/>
                </a:solidFill>
              </a:rPr>
              <a:t>¿Aceptas esta promesa que Jesús te ofrece hoy?</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098079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Un </a:t>
            </a:r>
            <a:r>
              <a:rPr lang="en-US" dirty="0" err="1" smtClean="0">
                <a:solidFill>
                  <a:srgbClr val="FFFFFF"/>
                </a:solidFill>
              </a:rPr>
              <a:t>mundo</a:t>
            </a:r>
            <a:r>
              <a:rPr lang="en-US" dirty="0" smtClean="0">
                <a:solidFill>
                  <a:srgbClr val="FFFFFF"/>
                </a:solidFill>
              </a:rPr>
              <a:t> </a:t>
            </a:r>
            <a:r>
              <a:rPr lang="en-US" dirty="0" err="1" smtClean="0">
                <a:solidFill>
                  <a:srgbClr val="FFFFFF"/>
                </a:solidFill>
              </a:rPr>
              <a:t>perturbado</a:t>
            </a:r>
            <a:endParaRPr lang="en-US" dirty="0">
              <a:solidFill>
                <a:srgbClr val="FFFFFF"/>
              </a:solidFill>
            </a:endParaRPr>
          </a:p>
        </p:txBody>
      </p:sp>
      <p:sp>
        <p:nvSpPr>
          <p:cNvPr id="4" name="Marcador de texto 3"/>
          <p:cNvSpPr>
            <a:spLocks noGrp="1"/>
          </p:cNvSpPr>
          <p:nvPr>
            <p:ph sz="half" idx="2"/>
          </p:nvPr>
        </p:nvSpPr>
        <p:spPr>
          <a:xfrm>
            <a:off x="2810420" y="1485188"/>
            <a:ext cx="5981951" cy="4985752"/>
          </a:xfrm>
        </p:spPr>
        <p:txBody>
          <a:bodyPr>
            <a:noAutofit/>
          </a:bodyPr>
          <a:lstStyle/>
          <a:p>
            <a:pPr algn="just"/>
            <a:r>
              <a:rPr lang="es-ES" sz="2400" dirty="0" smtClean="0">
                <a:solidFill>
                  <a:srgbClr val="FFFFFF"/>
                </a:solidFill>
              </a:rPr>
              <a:t>Las cosas no andan bien en el planeta. </a:t>
            </a:r>
          </a:p>
          <a:p>
            <a:pPr algn="just"/>
            <a:r>
              <a:rPr lang="es-ES" sz="2400" dirty="0" smtClean="0">
                <a:solidFill>
                  <a:srgbClr val="FFFFFF"/>
                </a:solidFill>
              </a:rPr>
              <a:t>La economía mundial continúa ahogándose en las arenas movedizas del endeudamiento público, de las crisis políticas, de los ajustes fiscales y de un alto nivel de desempleo. </a:t>
            </a:r>
          </a:p>
          <a:p>
            <a:pPr algn="just"/>
            <a:r>
              <a:rPr lang="es-ES" sz="2400" spc="-10" dirty="0" smtClean="0">
                <a:solidFill>
                  <a:srgbClr val="FFFFFF"/>
                </a:solidFill>
              </a:rPr>
              <a:t>Los excesos de los especuladores financieros en la década pasada llegaron a su fin con una montaña de créditos imposibles de pagar, conduciendo a la quiebra a cientos de grandes empresas y bancos que necesitaron ser rescatados por los gobiernos.</a:t>
            </a:r>
            <a:endParaRPr lang="en-US" sz="2400" spc="-1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199" y="3505200"/>
            <a:ext cx="6873767" cy="2886456"/>
          </a:xfrm>
        </p:spPr>
        <p:txBody>
          <a:bodyPr>
            <a:normAutofit/>
          </a:bodyPr>
          <a:lstStyle/>
          <a:p>
            <a:r>
              <a:rPr lang="es-ES" dirty="0" smtClean="0">
                <a:solidFill>
                  <a:srgbClr val="FFFFFF"/>
                </a:solidFill>
              </a:rPr>
              <a:t>Un pensamiento recurrente</a:t>
            </a:r>
          </a:p>
          <a:p>
            <a:r>
              <a:rPr lang="es-ES" dirty="0" smtClean="0">
                <a:solidFill>
                  <a:srgbClr val="FFFFFF"/>
                </a:solidFill>
              </a:rPr>
              <a:t>El evento más extraordinario de la historia</a:t>
            </a:r>
          </a:p>
          <a:p>
            <a:r>
              <a:rPr lang="es-ES" dirty="0" smtClean="0">
                <a:solidFill>
                  <a:srgbClr val="FFFFFF"/>
                </a:solidFill>
              </a:rPr>
              <a:t>Una sociedad desquiciada</a:t>
            </a:r>
          </a:p>
          <a:p>
            <a:r>
              <a:rPr lang="es-ES" dirty="0" smtClean="0">
                <a:solidFill>
                  <a:srgbClr val="FFFFFF"/>
                </a:solidFill>
              </a:rPr>
              <a:t>¿Por qué aún no ha venido Jesús?</a:t>
            </a:r>
          </a:p>
          <a:p>
            <a:r>
              <a:rPr lang="es-ES" dirty="0" smtClean="0">
                <a:solidFill>
                  <a:srgbClr val="FFFFFF"/>
                </a:solidFill>
              </a:rPr>
              <a:t>La promesa sigue vigente</a:t>
            </a:r>
            <a:endParaRPr lang="en-US" dirty="0">
              <a:solidFill>
                <a:srgbClr val="FFFFFF"/>
              </a:solidFill>
            </a:endParaRPr>
          </a:p>
        </p:txBody>
      </p:sp>
      <p:pic>
        <p:nvPicPr>
          <p:cNvPr id="7" name="Imagen 6" descr="tit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smtClean="0">
                <a:solidFill>
                  <a:srgbClr val="FFFFFF"/>
                </a:solidFill>
              </a:rPr>
              <a:t>El </a:t>
            </a:r>
            <a:r>
              <a:rPr lang="en-US" dirty="0" err="1" smtClean="0">
                <a:solidFill>
                  <a:srgbClr val="FFFFFF"/>
                </a:solidFill>
              </a:rPr>
              <a:t>próximo</a:t>
            </a:r>
            <a:r>
              <a:rPr lang="en-US" dirty="0" smtClean="0">
                <a:solidFill>
                  <a:srgbClr val="FFFFFF"/>
                </a:solidFill>
              </a:rPr>
              <a:t> </a:t>
            </a:r>
            <a:r>
              <a:rPr lang="en-US" dirty="0" err="1" smtClean="0">
                <a:solidFill>
                  <a:srgbClr val="FFFFFF"/>
                </a:solidFill>
              </a:rPr>
              <a:t>tema</a:t>
            </a:r>
            <a:r>
              <a:rPr lang="en-US" dirty="0" smtClean="0">
                <a:solidFill>
                  <a:srgbClr val="FFFFFF"/>
                </a:solidFill>
              </a:rPr>
              <a:t>:</a:t>
            </a:r>
            <a:endParaRPr lang="en-US" sz="2200" dirty="0">
              <a:solidFill>
                <a:srgbClr val="FFFFFF"/>
              </a:solidFill>
            </a:endParaRPr>
          </a:p>
        </p:txBody>
      </p:sp>
      <p:sp>
        <p:nvSpPr>
          <p:cNvPr id="9" name="Título 1"/>
          <p:cNvSpPr txBox="1">
            <a:spLocks/>
          </p:cNvSpPr>
          <p:nvPr/>
        </p:nvSpPr>
        <p:spPr>
          <a:xfrm>
            <a:off x="685800" y="1664768"/>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s-ES" dirty="0" smtClean="0">
                <a:solidFill>
                  <a:srgbClr val="FFFFFF"/>
                </a:solidFill>
              </a:rPr>
              <a:t>¿CUÁNDO VENDRÁ EL</a:t>
            </a:r>
          </a:p>
          <a:p>
            <a:pPr algn="ctr"/>
            <a:r>
              <a:rPr lang="es-ES" dirty="0" smtClean="0">
                <a:solidFill>
                  <a:srgbClr val="FFFFFF"/>
                </a:solidFill>
              </a:rPr>
              <a:t>FIN DEL MUNDO?</a:t>
            </a:r>
            <a:endParaRPr lang="en-US" dirty="0">
              <a:solidFill>
                <a:srgbClr val="FFFFFF"/>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573" y="3147232"/>
            <a:ext cx="3203396" cy="3203396"/>
          </a:xfrm>
          <a:prstGeom prst="rect">
            <a:avLst/>
          </a:prstGeom>
        </p:spPr>
      </p:pic>
      <p:sp>
        <p:nvSpPr>
          <p:cNvPr id="10"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903085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Un </a:t>
            </a:r>
            <a:r>
              <a:rPr lang="en-US" dirty="0" err="1" smtClean="0">
                <a:solidFill>
                  <a:srgbClr val="FFFFFF"/>
                </a:solidFill>
              </a:rPr>
              <a:t>mundo</a:t>
            </a:r>
            <a:r>
              <a:rPr lang="en-US" dirty="0" smtClean="0">
                <a:solidFill>
                  <a:srgbClr val="FFFFFF"/>
                </a:solidFill>
              </a:rPr>
              <a:t> </a:t>
            </a:r>
            <a:r>
              <a:rPr lang="en-US" dirty="0" err="1" smtClean="0">
                <a:solidFill>
                  <a:srgbClr val="FFFFFF"/>
                </a:solidFill>
              </a:rPr>
              <a:t>perturbado</a:t>
            </a:r>
            <a:endParaRPr lang="en-US" dirty="0">
              <a:solidFill>
                <a:srgbClr val="FFFFFF"/>
              </a:solidFill>
            </a:endParaRPr>
          </a:p>
        </p:txBody>
      </p:sp>
      <p:sp>
        <p:nvSpPr>
          <p:cNvPr id="4" name="Marcador de texto 3"/>
          <p:cNvSpPr>
            <a:spLocks noGrp="1"/>
          </p:cNvSpPr>
          <p:nvPr>
            <p:ph idx="1"/>
          </p:nvPr>
        </p:nvSpPr>
        <p:spPr>
          <a:xfrm>
            <a:off x="497736" y="1600200"/>
            <a:ext cx="7920015" cy="4525963"/>
          </a:xfrm>
        </p:spPr>
        <p:txBody>
          <a:bodyPr>
            <a:normAutofit/>
          </a:bodyPr>
          <a:lstStyle/>
          <a:p>
            <a:pPr algn="just"/>
            <a:r>
              <a:rPr lang="es-ES" sz="2400" dirty="0" smtClean="0">
                <a:solidFill>
                  <a:srgbClr val="FFFFFF"/>
                </a:solidFill>
              </a:rPr>
              <a:t>El cambio climático ya tiene efectos observables en el medio ambiente.</a:t>
            </a:r>
          </a:p>
          <a:p>
            <a:pPr algn="just"/>
            <a:r>
              <a:rPr lang="es-ES" sz="2400" dirty="0" smtClean="0">
                <a:solidFill>
                  <a:srgbClr val="FFFFFF"/>
                </a:solidFill>
              </a:rPr>
              <a:t>Los glaciares se han hundido, el hielo en los ríos y lagos se está rompiendo más rápido que antes, el hábitat de plantas y animales ha cambiado y los árboles florecen más rápido.</a:t>
            </a:r>
          </a:p>
          <a:p>
            <a:pPr algn="just"/>
            <a:r>
              <a:rPr lang="es-ES" sz="2400" dirty="0" smtClean="0">
                <a:solidFill>
                  <a:srgbClr val="FFFFFF"/>
                </a:solidFill>
              </a:rPr>
              <a:t>Los efectos que los científicos habían predicho en el pasado que resultarían del cambio climático hoy están sucediendo: pérdida de hielo en los océanos, crecimiento acelerado y prolongado del nivel del mar, olas de calor más intensas. </a:t>
            </a:r>
          </a:p>
          <a:p>
            <a:pPr algn="just"/>
            <a:r>
              <a:rPr lang="es-ES" sz="2400" dirty="0" smtClean="0">
                <a:solidFill>
                  <a:srgbClr val="FFFFFF"/>
                </a:solidFill>
              </a:rPr>
              <a:t>Este es un gran desafío para los líderes del mundo. Ellos deben firmar acuerdos para negociar este gran peligro.</a:t>
            </a:r>
            <a:endParaRPr lang="en-US" sz="2400" dirty="0" smtClean="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3224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46661" y="624105"/>
            <a:ext cx="7772400" cy="1362075"/>
          </a:xfrm>
        </p:spPr>
        <p:txBody>
          <a:bodyPr>
            <a:noAutofit/>
          </a:bodyPr>
          <a:lstStyle/>
          <a:p>
            <a:r>
              <a:rPr lang="es-ES" sz="4400" dirty="0" smtClean="0">
                <a:solidFill>
                  <a:srgbClr val="FFFFFF"/>
                </a:solidFill>
              </a:rPr>
              <a:t>La sombra de un nuevo orden mundial</a:t>
            </a:r>
            <a:endParaRPr lang="en-US" sz="4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solidFill>
                  <a:srgbClr val="FFFFFF"/>
                </a:solidFill>
              </a:rPr>
              <a:t>Una</a:t>
            </a:r>
            <a:r>
              <a:rPr lang="en-US" dirty="0" smtClean="0">
                <a:solidFill>
                  <a:srgbClr val="FFFFFF"/>
                </a:solidFill>
              </a:rPr>
              <a:t> </a:t>
            </a:r>
            <a:r>
              <a:rPr lang="en-US" dirty="0" err="1" smtClean="0">
                <a:solidFill>
                  <a:srgbClr val="FFFFFF"/>
                </a:solidFill>
              </a:rPr>
              <a:t>liga</a:t>
            </a:r>
            <a:r>
              <a:rPr lang="en-US" dirty="0" smtClean="0">
                <a:solidFill>
                  <a:srgbClr val="FFFFFF"/>
                </a:solidFill>
              </a:rPr>
              <a:t> de </a:t>
            </a:r>
            <a:r>
              <a:rPr lang="en-US" dirty="0" err="1" smtClean="0">
                <a:solidFill>
                  <a:srgbClr val="FFFFFF"/>
                </a:solidFill>
              </a:rPr>
              <a:t>naciones</a:t>
            </a:r>
            <a:endParaRPr lang="en-US" dirty="0">
              <a:solidFill>
                <a:srgbClr val="FFFFFF"/>
              </a:solidFill>
            </a:endParaRPr>
          </a:p>
        </p:txBody>
      </p:sp>
      <p:sp>
        <p:nvSpPr>
          <p:cNvPr id="3" name="Marcador de contenido 2"/>
          <p:cNvSpPr>
            <a:spLocks noGrp="1"/>
          </p:cNvSpPr>
          <p:nvPr>
            <p:ph sz="half" idx="1"/>
          </p:nvPr>
        </p:nvSpPr>
        <p:spPr>
          <a:xfrm>
            <a:off x="389639" y="1600200"/>
            <a:ext cx="5406851" cy="4525963"/>
          </a:xfrm>
        </p:spPr>
        <p:txBody>
          <a:bodyPr>
            <a:normAutofit/>
          </a:bodyPr>
          <a:lstStyle/>
          <a:p>
            <a:pPr algn="just"/>
            <a:r>
              <a:rPr lang="es-ES" sz="2400" dirty="0" smtClean="0">
                <a:solidFill>
                  <a:srgbClr val="FFFFFF"/>
                </a:solidFill>
                <a:ea typeface="Arial" charset="0"/>
                <a:cs typeface="Calibri"/>
              </a:rPr>
              <a:t>La primera vez que se usó la expresión «nuevo orden mundial» fue en el documento que el vigésimo octavo presidente de los Estados Unidos, Thomas W. Wilson, preparó después de la Primera Guerra Mundial, recomendando la creación de la Liga de las Naciones, que más tarde daría origen a la Organización de las Naciones Unidas.</a:t>
            </a:r>
            <a:endParaRPr lang="en-US" sz="2400" dirty="0" smtClean="0">
              <a:solidFill>
                <a:srgbClr val="FFFFFF"/>
              </a:solidFill>
              <a:latin typeface="Calibri"/>
              <a:ea typeface="Arial" charset="0"/>
              <a:cs typeface="Calibri"/>
            </a:endParaRPr>
          </a:p>
        </p:txBody>
      </p:sp>
      <p:pic>
        <p:nvPicPr>
          <p:cNvPr id="7" name="Marcador de contenido 6"/>
          <p:cNvPicPr>
            <a:picLocks noGrp="1" noChangeAspect="1"/>
          </p:cNvPicPr>
          <p:nvPr>
            <p:ph sz="half" idx="2"/>
          </p:nvPr>
        </p:nvPicPr>
        <p:blipFill rotWithShape="1">
          <a:blip r:embed="rId2" cstate="print"/>
          <a:srcRect l="11177" t="1190" r="11680" b="12978"/>
          <a:stretch/>
        </p:blipFill>
        <p:spPr>
          <a:xfrm>
            <a:off x="6130109" y="1756296"/>
            <a:ext cx="2570203" cy="3282924"/>
          </a:xfrm>
          <a:ln>
            <a:solidFill>
              <a:schemeClr val="bg1">
                <a:lumMod val="95000"/>
              </a:schemeClr>
            </a:solidFill>
          </a:ln>
        </p:spPr>
      </p:pic>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FFFF"/>
                </a:solidFill>
              </a:rPr>
              <a:t>Un nuevo espíritu de cooperación</a:t>
            </a:r>
            <a:endParaRPr lang="en-US" dirty="0">
              <a:solidFill>
                <a:srgbClr val="FFFFFF"/>
              </a:solidFill>
            </a:endParaRPr>
          </a:p>
        </p:txBody>
      </p:sp>
      <p:sp>
        <p:nvSpPr>
          <p:cNvPr id="3" name="Marcador de contenido 2"/>
          <p:cNvSpPr>
            <a:spLocks noGrp="1"/>
          </p:cNvSpPr>
          <p:nvPr>
            <p:ph sz="half" idx="1"/>
          </p:nvPr>
        </p:nvSpPr>
        <p:spPr>
          <a:xfrm>
            <a:off x="457198" y="1600200"/>
            <a:ext cx="5285248" cy="4525963"/>
          </a:xfrm>
        </p:spPr>
        <p:txBody>
          <a:bodyPr>
            <a:noAutofit/>
          </a:bodyPr>
          <a:lstStyle/>
          <a:p>
            <a:pPr algn="just"/>
            <a:r>
              <a:rPr lang="es-ES" sz="2300" dirty="0" smtClean="0">
                <a:solidFill>
                  <a:srgbClr val="FFFFFF"/>
                </a:solidFill>
                <a:ea typeface="Arial" charset="0"/>
                <a:cs typeface="Calibri"/>
              </a:rPr>
              <a:t>La expresión «nuevo orden mundial» volvió a ser utilizada con cierta reserva al final de la Segunda Guerra Mundial.</a:t>
            </a:r>
          </a:p>
          <a:p>
            <a:pPr algn="just"/>
            <a:r>
              <a:rPr lang="es-ES" sz="2300" dirty="0" smtClean="0">
                <a:solidFill>
                  <a:srgbClr val="FFFFFF"/>
                </a:solidFill>
                <a:ea typeface="Arial" charset="0"/>
                <a:cs typeface="Calibri"/>
              </a:rPr>
              <a:t>Pero su uso se intensificó durante el último periodo de la Guerra Fría, cuando los presidentes </a:t>
            </a:r>
            <a:r>
              <a:rPr lang="es-ES" sz="2300" dirty="0" err="1" smtClean="0">
                <a:solidFill>
                  <a:srgbClr val="FFFFFF"/>
                </a:solidFill>
                <a:ea typeface="Arial" charset="0"/>
                <a:cs typeface="Calibri"/>
              </a:rPr>
              <a:t>Mihail</a:t>
            </a:r>
            <a:r>
              <a:rPr lang="es-ES" sz="2300" dirty="0" smtClean="0">
                <a:solidFill>
                  <a:srgbClr val="FFFFFF"/>
                </a:solidFill>
                <a:ea typeface="Arial" charset="0"/>
                <a:cs typeface="Calibri"/>
              </a:rPr>
              <a:t> Gorbachov y George H. W. Bush emplearon dicho término para definir el espíritu de cooperación que se buscaba materializar entre las grandes potencias del mundo.</a:t>
            </a:r>
            <a:endParaRPr lang="en-US" sz="2300" dirty="0" smtClean="0">
              <a:solidFill>
                <a:srgbClr val="FFFFFF"/>
              </a:solidFill>
              <a:latin typeface="Calibri"/>
              <a:ea typeface="Arial" charset="0"/>
              <a:cs typeface="Calibri"/>
            </a:endParaRPr>
          </a:p>
        </p:txBody>
      </p:sp>
      <p:pic>
        <p:nvPicPr>
          <p:cNvPr id="8" name="Marcador de contenido 7"/>
          <p:cNvPicPr>
            <a:picLocks noGrp="1" noChangeAspect="1"/>
          </p:cNvPicPr>
          <p:nvPr>
            <p:ph sz="half" idx="2"/>
          </p:nvPr>
        </p:nvPicPr>
        <p:blipFill rotWithShape="1">
          <a:blip r:embed="rId2" cstate="print"/>
          <a:srcRect l="20624" t="9043" r="20624"/>
          <a:stretch/>
        </p:blipFill>
        <p:spPr>
          <a:xfrm>
            <a:off x="6080237" y="2188615"/>
            <a:ext cx="2606563" cy="2656939"/>
          </a:xfrm>
          <a:ln>
            <a:solidFill>
              <a:schemeClr val="bg1">
                <a:lumMod val="95000"/>
              </a:schemeClr>
            </a:solidFill>
          </a:ln>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83789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558426"/>
            <a:ext cx="8229600" cy="1143000"/>
          </a:xfrm>
        </p:spPr>
        <p:txBody>
          <a:bodyPr>
            <a:noAutofit/>
          </a:bodyPr>
          <a:lstStyle/>
          <a:p>
            <a:r>
              <a:rPr lang="es-ES" dirty="0" smtClean="0">
                <a:solidFill>
                  <a:srgbClr val="FFFFFF"/>
                </a:solidFill>
              </a:rPr>
              <a:t>La necesidad de un Nuevo</a:t>
            </a:r>
            <a:br>
              <a:rPr lang="es-ES" dirty="0" smtClean="0">
                <a:solidFill>
                  <a:srgbClr val="FFFFFF"/>
                </a:solidFill>
              </a:rPr>
            </a:br>
            <a:r>
              <a:rPr lang="es-ES" dirty="0" smtClean="0">
                <a:solidFill>
                  <a:srgbClr val="FFFFFF"/>
                </a:solidFill>
              </a:rPr>
              <a:t>Orden Mundial</a:t>
            </a:r>
            <a:endParaRPr lang="en-US" dirty="0">
              <a:solidFill>
                <a:srgbClr val="FFFFFF"/>
              </a:solidFill>
            </a:endParaRPr>
          </a:p>
        </p:txBody>
      </p:sp>
      <p:sp>
        <p:nvSpPr>
          <p:cNvPr id="3" name="Marcador de contenido 2"/>
          <p:cNvSpPr>
            <a:spLocks noGrp="1"/>
          </p:cNvSpPr>
          <p:nvPr>
            <p:ph idx="1"/>
          </p:nvPr>
        </p:nvSpPr>
        <p:spPr>
          <a:xfrm>
            <a:off x="457200" y="2025882"/>
            <a:ext cx="8229600" cy="4525963"/>
          </a:xfrm>
        </p:spPr>
        <p:txBody>
          <a:bodyPr>
            <a:noAutofit/>
          </a:bodyPr>
          <a:lstStyle/>
          <a:p>
            <a:pPr algn="just"/>
            <a:r>
              <a:rPr lang="es-ES" sz="2400" spc="-20" dirty="0" smtClean="0">
                <a:solidFill>
                  <a:srgbClr val="FFFFFF"/>
                </a:solidFill>
                <a:ea typeface="Arial" charset="0"/>
                <a:cs typeface="Calibri"/>
              </a:rPr>
              <a:t>Un nuevo orden mundial es el anhelo de todo corazón sensato. </a:t>
            </a:r>
          </a:p>
          <a:p>
            <a:pPr algn="just"/>
            <a:r>
              <a:rPr lang="es-ES" sz="2400" dirty="0" smtClean="0">
                <a:solidFill>
                  <a:srgbClr val="FFFFFF"/>
                </a:solidFill>
                <a:ea typeface="Arial" charset="0"/>
                <a:cs typeface="Calibri"/>
              </a:rPr>
              <a:t>Hoy es cada vez más atractivo pensar en orden en medio de un planeta donde el desorden domina en cuestiones como el crimen organizado, la violencia, el desempleo, la corrupción, el aumento de enfermedades, la contaminación ambiental, entre otras. </a:t>
            </a:r>
          </a:p>
          <a:p>
            <a:pPr algn="just"/>
            <a:r>
              <a:rPr lang="es-ES" sz="2400" dirty="0" smtClean="0">
                <a:solidFill>
                  <a:srgbClr val="FFFFFF"/>
                </a:solidFill>
                <a:ea typeface="Arial" charset="0"/>
                <a:cs typeface="Calibri"/>
              </a:rPr>
              <a:t>Multitudes sueñan con un mundo en el que solo exista una bandera, sin fronteras, ni diferencias, ni prejuicios. ¿Es solo una utopía o una posibilidad?</a:t>
            </a:r>
            <a:endParaRPr lang="en-US" sz="2400" dirty="0" smtClean="0">
              <a:solidFill>
                <a:srgbClr val="FFFFFF"/>
              </a:solidFill>
              <a:latin typeface="Calibri"/>
              <a:ea typeface="Arial" charset="0"/>
              <a:cs typeface="Calibri"/>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35199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3713</TotalTime>
  <Words>2235</Words>
  <Application>Microsoft Macintosh PowerPoint</Application>
  <PresentationFormat>On-screen Show (4:3)</PresentationFormat>
  <Paragraphs>189</Paragraphs>
  <Slides>40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Calisto MT</vt:lpstr>
      <vt:lpstr>ＭＳ Ｐゴシック</vt:lpstr>
      <vt:lpstr>Tema de Office</vt:lpstr>
      <vt:lpstr>PowerPoint Presentation</vt:lpstr>
      <vt:lpstr>¿Se establecerá un nuevo orden mundial?</vt:lpstr>
      <vt:lpstr>Un mundo perturbado</vt:lpstr>
      <vt:lpstr>Un mundo perturbado</vt:lpstr>
      <vt:lpstr>Un mundo perturbado</vt:lpstr>
      <vt:lpstr>La sombra de un nuevo orden mundial</vt:lpstr>
      <vt:lpstr>Una liga de naciones</vt:lpstr>
      <vt:lpstr>Un nuevo espíritu de cooperación</vt:lpstr>
      <vt:lpstr>La necesidad de un Nuevo Orden Mundial</vt:lpstr>
      <vt:lpstr>Una realidad más factible</vt:lpstr>
      <vt:lpstr>La historia universal resumida en un sueño</vt:lpstr>
      <vt:lpstr>El sueño de Nabucodonosor</vt:lpstr>
      <vt:lpstr>El rey no recuerda el sueño</vt:lpstr>
      <vt:lpstr>Daniel pide tiempo</vt:lpstr>
      <vt:lpstr>La cabeza de oro</vt:lpstr>
      <vt:lpstr>El pecho de plata</vt:lpstr>
      <vt:lpstr>El vientre de bronce</vt:lpstr>
      <vt:lpstr>Las piernas de hierro</vt:lpstr>
      <vt:lpstr>Los pies de hierro y barro</vt:lpstr>
      <vt:lpstr>PowerPoint Presentation</vt:lpstr>
      <vt:lpstr>La historia universal resumida</vt:lpstr>
      <vt:lpstr>PowerPoint Presentation</vt:lpstr>
      <vt:lpstr>Un nuevo intento de unidad mundial</vt:lpstr>
      <vt:lpstr>La bestia que sube del mar</vt:lpstr>
      <vt:lpstr>La bestia que sube del mar</vt:lpstr>
      <vt:lpstr>Características de la bestia que sube del mar</vt:lpstr>
      <vt:lpstr>Características de la bestia que sube del mar</vt:lpstr>
      <vt:lpstr>PowerPoint Presentation</vt:lpstr>
      <vt:lpstr>Surge una segunda bestia</vt:lpstr>
      <vt:lpstr>Surge una segunda bestia</vt:lpstr>
      <vt:lpstr>La marca de la bestia</vt:lpstr>
      <vt:lpstr>La marca de la bestia</vt:lpstr>
      <vt:lpstr>¿Quiénes son estas bestias?</vt:lpstr>
      <vt:lpstr>El establecimiento del reino de Dios</vt:lpstr>
      <vt:lpstr>Resumen</vt:lpstr>
      <vt:lpstr>Antiguos intentos por establecer un nuevo orden mundial: Carlomagno</vt:lpstr>
      <vt:lpstr>Antiguos intentos por establecer un nuevo orden mundial: Napoleón</vt:lpstr>
      <vt:lpstr>Antiguos intentos por establecer un nuevo orden mundial: Adolf Hitler</vt:lpstr>
      <vt:lpstr>Mi decisión</vt:lpstr>
      <vt:lpstr>El próximo tema:</vt:lpstr>
    </vt:vector>
  </TitlesOfParts>
  <Company>Editorial Safeliz</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607</cp:revision>
  <dcterms:created xsi:type="dcterms:W3CDTF">2016-10-26T07:26:55Z</dcterms:created>
  <dcterms:modified xsi:type="dcterms:W3CDTF">2018-01-22T15:43:13Z</dcterms:modified>
</cp:coreProperties>
</file>