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4" r:id="rId1"/>
  </p:sldMasterIdLst>
  <p:notesMasterIdLst>
    <p:notesMasterId r:id="rId42"/>
  </p:notesMasterIdLst>
  <p:handoutMasterIdLst>
    <p:handoutMasterId r:id="rId43"/>
  </p:handoutMasterIdLst>
  <p:sldIdLst>
    <p:sldId id="395" r:id="rId2"/>
    <p:sldId id="396" r:id="rId3"/>
    <p:sldId id="350" r:id="rId4"/>
    <p:sldId id="297" r:id="rId5"/>
    <p:sldId id="334" r:id="rId6"/>
    <p:sldId id="263" r:id="rId7"/>
    <p:sldId id="306" r:id="rId8"/>
    <p:sldId id="369" r:id="rId9"/>
    <p:sldId id="370" r:id="rId10"/>
    <p:sldId id="326" r:id="rId11"/>
    <p:sldId id="281" r:id="rId12"/>
    <p:sldId id="371" r:id="rId13"/>
    <p:sldId id="372" r:id="rId14"/>
    <p:sldId id="382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275" r:id="rId24"/>
    <p:sldId id="353" r:id="rId25"/>
    <p:sldId id="383" r:id="rId26"/>
    <p:sldId id="386" r:id="rId27"/>
    <p:sldId id="387" r:id="rId28"/>
    <p:sldId id="388" r:id="rId29"/>
    <p:sldId id="389" r:id="rId30"/>
    <p:sldId id="390" r:id="rId31"/>
    <p:sldId id="364" r:id="rId32"/>
    <p:sldId id="385" r:id="rId33"/>
    <p:sldId id="391" r:id="rId34"/>
    <p:sldId id="392" r:id="rId35"/>
    <p:sldId id="295" r:id="rId36"/>
    <p:sldId id="366" r:id="rId37"/>
    <p:sldId id="394" r:id="rId38"/>
    <p:sldId id="393" r:id="rId39"/>
    <p:sldId id="397" r:id="rId40"/>
    <p:sldId id="39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tein, Clifford" initials="GC" lastIdx="1" clrIdx="0">
    <p:extLst/>
  </p:cmAuthor>
  <p:cmAuthor id="2" name="Goldstein, Clifford" initials="GC [2]" lastIdx="1" clrIdx="1">
    <p:extLst/>
  </p:cmAuthor>
  <p:cmAuthor id="3" name="Goldstein, Clifford" initials="GC [3]" lastIdx="1" clrIdx="2">
    <p:extLst/>
  </p:cmAuthor>
  <p:cmAuthor id="4" name="Goldstein, Clifford" initials="GC [4]" lastIdx="1" clrIdx="3">
    <p:extLst/>
  </p:cmAuthor>
  <p:cmAuthor id="5" name="Ruben Ferreir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 autoAdjust="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14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t>22/1/18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t>22/1/18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9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4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33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D7A77-A8E8-6846-8541-C7FDA3A510CC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04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9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0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8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8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20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0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t>lunes, 22 de enero de 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85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t>lunes, 22 de enero de 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1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7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réalité</a:t>
            </a:r>
            <a:r>
              <a:rPr lang="en-US" dirty="0">
                <a:solidFill>
                  <a:srgbClr val="FFFFFF"/>
                </a:solidFill>
              </a:rPr>
              <a:t> plus </a:t>
            </a:r>
            <a:r>
              <a:rPr lang="en-US" dirty="0" err="1">
                <a:solidFill>
                  <a:srgbClr val="FFFFFF"/>
                </a:solidFill>
              </a:rPr>
              <a:t>réalisable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57200" y="1532651"/>
            <a:ext cx="8041619" cy="350657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dernières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années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grâce au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développement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technologie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des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réseaux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sociaux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rêve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d’un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nouvel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mondial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semble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plus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réalisable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Le monde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globalisé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lequel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nous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évoluons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devenu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plus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plus 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petit.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hameau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global,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faut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peine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quelques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secondes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pour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qu’une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nouvelle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passe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d’un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océan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l’autre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distances et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espaces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se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sont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amenuisés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vides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été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comblés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L’espoir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d’un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nouvel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mondial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perçu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comme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moins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utopique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endParaRPr lang="en-US" sz="2400" dirty="0" smtClean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9103" y="1691395"/>
            <a:ext cx="8006204" cy="1510468"/>
          </a:xfrm>
        </p:spPr>
        <p:txBody>
          <a:bodyPr>
            <a:noAutofit/>
          </a:bodyPr>
          <a:lstStyle/>
          <a:p>
            <a:r>
              <a:rPr lang="en-US" sz="4200" dirty="0" err="1">
                <a:solidFill>
                  <a:srgbClr val="FFFFFF"/>
                </a:solidFill>
              </a:rPr>
              <a:t>L'histoire</a:t>
            </a:r>
            <a:r>
              <a:rPr lang="en-US" sz="4200" dirty="0">
                <a:solidFill>
                  <a:srgbClr val="FFFFFF"/>
                </a:solidFill>
              </a:rPr>
              <a:t> de </a:t>
            </a:r>
            <a:r>
              <a:rPr lang="en-US" sz="4200" dirty="0" err="1">
                <a:solidFill>
                  <a:srgbClr val="FFFFFF"/>
                </a:solidFill>
              </a:rPr>
              <a:t>l'humanité</a:t>
            </a:r>
            <a:r>
              <a:rPr lang="en-US" sz="4200" dirty="0">
                <a:solidFill>
                  <a:srgbClr val="FFFFFF"/>
                </a:solidFill>
              </a:rPr>
              <a:t> résumé </a:t>
            </a:r>
            <a:r>
              <a:rPr lang="en-US" sz="4200" dirty="0" err="1">
                <a:solidFill>
                  <a:srgbClr val="FFFFFF"/>
                </a:solidFill>
              </a:rPr>
              <a:t>dans</a:t>
            </a:r>
            <a:r>
              <a:rPr lang="en-US" sz="4200" dirty="0">
                <a:solidFill>
                  <a:srgbClr val="FFFFFF"/>
                </a:solidFill>
              </a:rPr>
              <a:t> un </a:t>
            </a:r>
            <a:r>
              <a:rPr lang="en-US" sz="4200" dirty="0" err="1">
                <a:solidFill>
                  <a:srgbClr val="FFFFFF"/>
                </a:solidFill>
              </a:rPr>
              <a:t>rêve</a:t>
            </a: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rêve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Nebucadnetsar</a:t>
            </a:r>
            <a:endParaRPr lang="en-US" dirty="0">
              <a:solidFill>
                <a:srgbClr val="FFFFFF"/>
              </a:solidFill>
              <a:latin typeface="Calisto MT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79062" y="1551274"/>
            <a:ext cx="7821737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La Bible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que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roi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Nebucadnetsar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eut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rêve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inspiré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par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(Daniel 2 : 1-6).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Babyloniens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croyaient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que les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rêves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étaient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des messages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divins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s'intéresse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également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ceux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qui ne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croient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pas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lui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endParaRPr lang="en-US" sz="2400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pic>
        <p:nvPicPr>
          <p:cNvPr id="2" name="Imagen 1" descr="ThinkstockPhotos-4718649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99" y="3851838"/>
            <a:ext cx="4348213" cy="326434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Le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roi</a:t>
            </a: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 ne se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souvient</a:t>
            </a: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 pas du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rêve</a:t>
            </a:r>
            <a:endParaRPr lang="en-US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54240"/>
            <a:ext cx="4393478" cy="4525963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L'incapacité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se souvenir d'un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rêve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était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preuve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qu'il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s'agissait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d'un message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divin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roi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appela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conseillers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astrologues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magiciens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Mais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ils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ne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furent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pas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capables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révéler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son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rêve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Alors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Nebucadnetsar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menaça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tuer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tous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les sages du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royaume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endParaRPr lang="en-US" sz="2400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pic>
        <p:nvPicPr>
          <p:cNvPr id="3" name="Imagen 2" descr="ThinkstockPhotos-4718650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05" y="2040006"/>
            <a:ext cx="4307401" cy="32558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Daniel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demande</a:t>
            </a: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 du temps</a:t>
            </a:r>
            <a:endParaRPr lang="en-US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65125" y="1775830"/>
            <a:ext cx="4215320" cy="37092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Il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seul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qui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peut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résoudre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mystère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Alors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prie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avec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amis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demande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l'aide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lui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révèle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rêve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son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interprétation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!</a:t>
            </a:r>
            <a:endParaRPr lang="en-US" sz="2400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pic>
        <p:nvPicPr>
          <p:cNvPr id="4" name="Imagen 3" descr="ThinkstockPhotos-4718649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35" y="1775831"/>
            <a:ext cx="4431809" cy="320748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1534" y="274638"/>
            <a:ext cx="8065265" cy="114300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La tête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d’or</a:t>
            </a:r>
            <a:endParaRPr lang="en-US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198" y="1709576"/>
            <a:ext cx="6266331" cy="428148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«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C'est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toi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qui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la tête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d'or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» </a:t>
            </a:r>
          </a:p>
          <a:p>
            <a:pPr marL="0" indent="0">
              <a:buNone/>
              <a:defRPr/>
            </a:pP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    (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Daniel 2 : 38)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Elle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représente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l’Empire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néobabylonien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   (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905-539 av. J.-C.).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L'or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était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très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employé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parmi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babyloniens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De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même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manière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l'or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meilleur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métaux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règne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sera grandiose. </a:t>
            </a:r>
            <a:endParaRPr lang="en-US" sz="2400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76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La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poitrine</a:t>
            </a: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 et bras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d’argent</a:t>
            </a:r>
            <a:endParaRPr lang="en-US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65125" y="1600200"/>
            <a:ext cx="550855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« Après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toi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s'élèvera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un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autre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royaume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moindre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que le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tien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...» (Daniel 2 : 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39)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Elle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représente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l’Empire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médoperse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(539-331 av. J.-C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.).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Pour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eux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l'argent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était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le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métal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principal pour les 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transactions </a:t>
            </a:r>
            <a:r>
              <a:rPr lang="en-US" altLang="ja-JP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financières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b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</a:br>
            <a:endParaRPr lang="en-US" sz="2400" dirty="0" smtClean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0478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6116" y="274638"/>
            <a:ext cx="7970683" cy="114300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Le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ventre</a:t>
            </a: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 de bronze</a:t>
            </a:r>
            <a:endParaRPr lang="en-US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198" y="1600200"/>
            <a:ext cx="6438453" cy="4525963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«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Puis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un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troisième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royaume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qui sera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d'airain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et qui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dominera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sur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toute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la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terre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. » </a:t>
            </a:r>
            <a:endParaRPr lang="en-US" altLang="ja-JP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   (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Daniel 2 : 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39)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Il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représente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l’Empire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grec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(331-168 av. J.-C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.).</a:t>
            </a:r>
          </a:p>
          <a:p>
            <a:r>
              <a:rPr lang="en-US" altLang="ja-JP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L'armée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grecque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utilisait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des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armure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de bronze.</a:t>
            </a:r>
            <a:endParaRPr lang="en-US" sz="2400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355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6116" y="274638"/>
            <a:ext cx="7970683" cy="114300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jambes</a:t>
            </a: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endParaRPr lang="en-US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199" y="1600200"/>
            <a:ext cx="6234057" cy="4525963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« Il y aura un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quatrième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royaume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fort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comme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du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; de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même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que le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brise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rompt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tout,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brisera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rompra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tout,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comme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le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qui met tout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pièces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. » (Daniel 2 : 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40)</a:t>
            </a:r>
          </a:p>
          <a:p>
            <a:r>
              <a:rPr lang="en-US" altLang="ja-JP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Elles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représentent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l’Empire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romain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endParaRPr lang="en-US" altLang="ja-JP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   (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168 - 476 av. J.-C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.).</a:t>
            </a:r>
          </a:p>
          <a:p>
            <a:r>
              <a:rPr lang="en-US" altLang="ja-JP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L'Empire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romain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fut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peut-être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l'une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des institutions les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mieux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organisées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l'histoire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b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</a:br>
            <a:endParaRPr lang="en-US" sz="2400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8639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2602" y="274638"/>
            <a:ext cx="7903125" cy="114300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pieds</a:t>
            </a: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dirty="0" err="1">
                <a:solidFill>
                  <a:srgbClr val="FFFFFF"/>
                </a:solidFill>
                <a:ea typeface="Arial" charset="0"/>
                <a:cs typeface="Calibri"/>
              </a:rPr>
              <a:t>d’argile</a:t>
            </a:r>
            <a:endParaRPr lang="en-US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9385" y="1607583"/>
            <a:ext cx="7124755" cy="4525963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« Et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comme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tu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as vu les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pieds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et les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orteils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partie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d'argile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potier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partie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ce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royaume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sera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divisé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;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mais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y aura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lui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quelque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chose de la force du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parce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que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tu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as vu le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mêlé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avec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l'argile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. Et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comme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les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doigts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des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pieds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étaient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partie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partie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d'argile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ce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royaume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sera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partie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fort et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partie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fragile. » (Daniel 2 : 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41-42)</a:t>
            </a:r>
          </a:p>
          <a:p>
            <a:r>
              <a:rPr lang="en-US" altLang="ja-JP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Ils</a:t>
            </a:r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représentent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l'organisation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postérieure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du monde : </a:t>
            </a:r>
            <a:endParaRPr lang="en-US" altLang="ja-JP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altLang="ja-JP" sz="2400" dirty="0" err="1">
                <a:solidFill>
                  <a:srgbClr val="FFFFFF"/>
                </a:solidFill>
                <a:ea typeface="Arial" charset="0"/>
                <a:cs typeface="Calibri"/>
              </a:rPr>
              <a:t>tribus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altLang="ja-JP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barbares</a:t>
            </a:r>
            <a:endParaRPr lang="en-US" altLang="ja-JP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r>
              <a:rPr lang="en-US" altLang="ja-JP" sz="2400" dirty="0" smtClean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altLang="ja-JP" sz="2400" dirty="0">
                <a:solidFill>
                  <a:srgbClr val="FFFFFF"/>
                </a:solidFill>
                <a:ea typeface="Arial" charset="0"/>
                <a:cs typeface="Calibri"/>
              </a:rPr>
              <a:t>pays </a:t>
            </a:r>
            <a:r>
              <a:rPr lang="en-US" altLang="ja-JP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européens</a:t>
            </a:r>
            <a:endParaRPr lang="en-US" altLang="ja-JP" sz="2400" dirty="0">
              <a:solidFill>
                <a:srgbClr val="FFFFFF"/>
              </a:solidFill>
              <a:ea typeface="Arial" charset="0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791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4910" y="2154280"/>
            <a:ext cx="719604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n-US" sz="4800" dirty="0">
                <a:solidFill>
                  <a:schemeClr val="bg1"/>
                </a:solidFill>
              </a:rPr>
              <a:t>Un </a:t>
            </a:r>
            <a:r>
              <a:rPr lang="en-US" sz="4800" dirty="0" err="1">
                <a:solidFill>
                  <a:schemeClr val="bg1"/>
                </a:solidFill>
              </a:rPr>
              <a:t>nouvel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ordre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mondial</a:t>
            </a:r>
            <a:r>
              <a:rPr lang="en-US" sz="4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10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3" y="1387646"/>
            <a:ext cx="2332421" cy="23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P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502430" y="1823874"/>
            <a:ext cx="6812769" cy="3687762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Aujourd’hui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le monde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composé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pays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pauvres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riches.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désaccords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manque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d'harmonie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sont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caractéristiques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importantes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notre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planète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endParaRPr lang="en-US" sz="2400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02602" y="274638"/>
            <a:ext cx="79031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b="0" dirty="0">
                <a:solidFill>
                  <a:srgbClr val="FFFFFF"/>
                </a:solidFill>
                <a:cs typeface="Calibri"/>
              </a:rPr>
              <a:t>Un monde </a:t>
            </a:r>
            <a:r>
              <a:rPr lang="en-US" sz="4400" b="0" dirty="0" err="1">
                <a:solidFill>
                  <a:srgbClr val="FFFFFF"/>
                </a:solidFill>
                <a:cs typeface="Calibri"/>
              </a:rPr>
              <a:t>divisé</a:t>
            </a:r>
            <a:endParaRPr lang="en-US" sz="4400" b="0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pic>
        <p:nvPicPr>
          <p:cNvPr id="5" name="Imagen 4" descr="map_euro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54" y="3474293"/>
            <a:ext cx="3228080" cy="2956117"/>
          </a:xfrm>
          <a:prstGeom prst="rect">
            <a:avLst/>
          </a:prstGeom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8715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91485" y="497822"/>
            <a:ext cx="5372564" cy="1538092"/>
          </a:xfrm>
        </p:spPr>
        <p:txBody>
          <a:bodyPr/>
          <a:lstStyle/>
          <a:p>
            <a:pPr>
              <a:defRPr/>
            </a:pPr>
            <a:r>
              <a:rPr lang="en-US" sz="4400" b="0" dirty="0" err="1">
                <a:solidFill>
                  <a:srgbClr val="FFFFFF"/>
                </a:solidFill>
                <a:cs typeface="Calibri"/>
              </a:rPr>
              <a:t>Une</a:t>
            </a:r>
            <a:r>
              <a:rPr lang="en-US" sz="4400" b="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4400" b="0" dirty="0" err="1">
                <a:solidFill>
                  <a:srgbClr val="FFFFFF"/>
                </a:solidFill>
                <a:cs typeface="Calibri"/>
              </a:rPr>
              <a:t>courte</a:t>
            </a:r>
            <a:r>
              <a:rPr lang="en-US" sz="4400" b="0" dirty="0">
                <a:solidFill>
                  <a:srgbClr val="FFFFFF"/>
                </a:solidFill>
                <a:cs typeface="Calibri"/>
              </a:rPr>
              <a:t> histoire </a:t>
            </a:r>
            <a:r>
              <a:rPr lang="en-US" sz="4400" b="0" dirty="0" smtClean="0">
                <a:solidFill>
                  <a:srgbClr val="FFFFFF"/>
                </a:solidFill>
                <a:cs typeface="Calibri"/>
              </a:rPr>
              <a:t/>
            </a:r>
            <a:br>
              <a:rPr lang="en-US" sz="4400" b="0" dirty="0" smtClean="0">
                <a:solidFill>
                  <a:srgbClr val="FFFFFF"/>
                </a:solidFill>
                <a:cs typeface="Calibri"/>
              </a:rPr>
            </a:br>
            <a:r>
              <a:rPr lang="en-US" sz="4400" b="0" dirty="0" smtClean="0">
                <a:solidFill>
                  <a:srgbClr val="FFFFFF"/>
                </a:solidFill>
                <a:cs typeface="Calibri"/>
              </a:rPr>
              <a:t>du </a:t>
            </a:r>
            <a:r>
              <a:rPr lang="en-US" sz="4400" b="0" dirty="0">
                <a:solidFill>
                  <a:srgbClr val="FFFFFF"/>
                </a:solidFill>
                <a:cs typeface="Calibri"/>
              </a:rPr>
              <a:t>monde</a:t>
            </a:r>
            <a:endParaRPr lang="en-US" sz="4400" b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352487" y="2347288"/>
            <a:ext cx="6575438" cy="3687763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Tête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d'or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: </a:t>
            </a:r>
            <a:r>
              <a:rPr lang="en-US" sz="2400" b="1" dirty="0">
                <a:solidFill>
                  <a:srgbClr val="FFFFFF"/>
                </a:solidFill>
                <a:ea typeface="Arial" charset="0"/>
                <a:cs typeface="Calibri"/>
              </a:rPr>
              <a:t>Empire </a:t>
            </a:r>
            <a:r>
              <a:rPr lang="en-US" sz="2400" b="1" dirty="0" err="1" smtClean="0">
                <a:solidFill>
                  <a:srgbClr val="FFFFFF"/>
                </a:solidFill>
                <a:ea typeface="Arial" charset="0"/>
                <a:cs typeface="Calibri"/>
              </a:rPr>
              <a:t>babylonien</a:t>
            </a:r>
            <a:endParaRPr lang="en-US" sz="2400" b="1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Poitrine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et bras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d'argent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: </a:t>
            </a:r>
            <a:r>
              <a:rPr lang="en-US" sz="2400" b="1" dirty="0">
                <a:solidFill>
                  <a:srgbClr val="FFFFFF"/>
                </a:solidFill>
                <a:ea typeface="Arial" charset="0"/>
                <a:cs typeface="Calibri"/>
              </a:rPr>
              <a:t>Empire </a:t>
            </a:r>
            <a:r>
              <a:rPr lang="en-US" sz="2400" b="1" dirty="0" err="1" smtClean="0">
                <a:solidFill>
                  <a:srgbClr val="FFFFFF"/>
                </a:solidFill>
                <a:ea typeface="Arial" charset="0"/>
                <a:cs typeface="Calibri"/>
              </a:rPr>
              <a:t>médo-perse</a:t>
            </a:r>
            <a:endParaRPr lang="en-US" sz="2400" b="1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Vendre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de bronze : </a:t>
            </a:r>
            <a:r>
              <a:rPr lang="en-US" sz="2400" b="1" dirty="0" err="1" smtClean="0">
                <a:solidFill>
                  <a:srgbClr val="FFFFFF"/>
                </a:solidFill>
                <a:ea typeface="Arial" charset="0"/>
                <a:cs typeface="Calibri"/>
              </a:rPr>
              <a:t>Grèce</a:t>
            </a:r>
            <a:endParaRPr lang="en-US" sz="2400" b="1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Jambes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: </a:t>
            </a:r>
            <a:r>
              <a:rPr lang="en-US" sz="2400" b="1" dirty="0" smtClean="0">
                <a:solidFill>
                  <a:srgbClr val="FFFFFF"/>
                </a:solidFill>
                <a:ea typeface="Arial" charset="0"/>
                <a:cs typeface="Calibri"/>
              </a:rPr>
              <a:t>Rome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Pieds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fer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d'argile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: </a:t>
            </a:r>
            <a:r>
              <a:rPr lang="en-US" sz="2400" b="1" dirty="0">
                <a:solidFill>
                  <a:srgbClr val="FFFFFF"/>
                </a:solidFill>
                <a:ea typeface="Arial" charset="0"/>
                <a:cs typeface="Calibri"/>
              </a:rPr>
              <a:t>les pays </a:t>
            </a:r>
            <a:r>
              <a:rPr lang="en-US" sz="2400" b="1" dirty="0" err="1">
                <a:solidFill>
                  <a:srgbClr val="FFFFFF"/>
                </a:solidFill>
                <a:ea typeface="Arial" charset="0"/>
                <a:cs typeface="Calibri"/>
              </a:rPr>
              <a:t>européens</a:t>
            </a:r>
            <a:endParaRPr lang="en-US" sz="2400" b="1" dirty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6626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62453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err="1">
                <a:solidFill>
                  <a:schemeClr val="bg1"/>
                </a:solidFill>
                <a:latin typeface="Calibri"/>
                <a:ea typeface="Arial" charset="0"/>
                <a:cs typeface="Calibri"/>
              </a:rPr>
              <a:t>Une</a:t>
            </a:r>
            <a:r>
              <a:rPr lang="en-US" sz="4400" dirty="0">
                <a:solidFill>
                  <a:schemeClr val="bg1"/>
                </a:solidFill>
                <a:latin typeface="Calibri"/>
                <a:ea typeface="Arial" charset="0"/>
                <a:cs typeface="Calibri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/>
                <a:ea typeface="Arial" charset="0"/>
                <a:cs typeface="Calibri"/>
              </a:rPr>
              <a:t>pierre</a:t>
            </a:r>
            <a:r>
              <a:rPr lang="en-US" sz="4400" dirty="0">
                <a:solidFill>
                  <a:schemeClr val="bg1"/>
                </a:solidFill>
                <a:latin typeface="Calibri"/>
                <a:ea typeface="Arial" charset="0"/>
                <a:cs typeface="Calibri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/>
                <a:ea typeface="Arial" charset="0"/>
                <a:cs typeface="Calibri"/>
              </a:rPr>
              <a:t>détruit</a:t>
            </a:r>
            <a:r>
              <a:rPr lang="en-US" sz="4400" dirty="0">
                <a:solidFill>
                  <a:schemeClr val="bg1"/>
                </a:solidFill>
                <a:latin typeface="Calibri"/>
                <a:ea typeface="Arial" charset="0"/>
                <a:cs typeface="Calibri"/>
              </a:rPr>
              <a:t> la statue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778769"/>
            <a:ext cx="6366176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spcBef>
                <a:spcPts val="2000"/>
              </a:spcBef>
              <a:buClr>
                <a:schemeClr val="accent1"/>
              </a:buClr>
              <a:buSzPct val="90000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«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Tu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regardais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lorsqu'une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pierre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détacha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sans le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secours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d'aucune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main,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frappa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les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pieds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fer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et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d'argile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de la statue, et les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mit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pièces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Alors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le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fer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l'argile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l'airain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l'argent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et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l'or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furent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brisés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ensemble, et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devinrent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comme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balle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qui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s'échappe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d'une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aire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été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; le vent les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emporta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, et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nulle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trace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n'en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fut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retrouvée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Mais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pierre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qui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avait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frappé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la statue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devint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une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grande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montagne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, et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remplit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toute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</a:rPr>
              <a:t>terre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. » </a:t>
            </a:r>
            <a:endParaRPr lang="en-US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just" eaLnBrk="1" hangingPunct="1">
              <a:spcBef>
                <a:spcPts val="2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Daniel 2 : 34-35)</a:t>
            </a:r>
            <a:endParaRPr lang="en-US" altLang="ja-JP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762212" y="6403390"/>
            <a:ext cx="2895600" cy="36512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ya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réponses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965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2076" y="1988615"/>
            <a:ext cx="8465601" cy="1362075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Une</a:t>
            </a:r>
            <a:r>
              <a:rPr lang="en-US" sz="4400" dirty="0">
                <a:solidFill>
                  <a:srgbClr val="FFFFFF"/>
                </a:solidFill>
              </a:rPr>
              <a:t> nouvelle tentative 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err="1" smtClean="0">
                <a:solidFill>
                  <a:srgbClr val="FFFFFF"/>
                </a:solidFill>
              </a:rPr>
              <a:t>d’unité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mondiale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 bête qui sort de la </a:t>
            </a:r>
            <a:r>
              <a:rPr lang="en-US" dirty="0" err="1">
                <a:solidFill>
                  <a:srgbClr val="FFFFFF"/>
                </a:solidFill>
              </a:rPr>
              <a:t>mer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Alors</a:t>
            </a:r>
            <a:r>
              <a:rPr lang="en-US" sz="2400" dirty="0">
                <a:solidFill>
                  <a:srgbClr val="FFFFFF"/>
                </a:solidFill>
              </a:rPr>
              <a:t>, je vis </a:t>
            </a:r>
            <a:r>
              <a:rPr lang="en-US" sz="2400" dirty="0" err="1">
                <a:solidFill>
                  <a:srgbClr val="FFFFFF"/>
                </a:solidFill>
              </a:rPr>
              <a:t>monter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 smtClean="0">
                <a:solidFill>
                  <a:srgbClr val="FFFFFF"/>
                </a:solidFill>
              </a:rPr>
              <a:t>mer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une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bête qui </a:t>
            </a:r>
            <a:r>
              <a:rPr lang="en-US" sz="2400" dirty="0" err="1">
                <a:solidFill>
                  <a:srgbClr val="FFFFFF"/>
                </a:solidFill>
              </a:rPr>
              <a:t>avait</a:t>
            </a:r>
            <a:r>
              <a:rPr lang="en-US" sz="2400" dirty="0">
                <a:solidFill>
                  <a:srgbClr val="FFFFFF"/>
                </a:solidFill>
              </a:rPr>
              <a:t> dix </a:t>
            </a:r>
            <a:r>
              <a:rPr lang="en-US" sz="2400" dirty="0" err="1">
                <a:solidFill>
                  <a:srgbClr val="FFFFFF"/>
                </a:solidFill>
              </a:rPr>
              <a:t>cornes</a:t>
            </a:r>
            <a:r>
              <a:rPr lang="en-US" sz="2400" dirty="0">
                <a:solidFill>
                  <a:srgbClr val="FFFFFF"/>
                </a:solidFill>
              </a:rPr>
              <a:t> et sept </a:t>
            </a:r>
            <a:r>
              <a:rPr lang="en-US" sz="2400" dirty="0" err="1">
                <a:solidFill>
                  <a:srgbClr val="FFFFFF"/>
                </a:solidFill>
              </a:rPr>
              <a:t>têtes</a:t>
            </a:r>
            <a:r>
              <a:rPr lang="en-US" sz="2400" dirty="0">
                <a:solidFill>
                  <a:srgbClr val="FFFFFF"/>
                </a:solidFill>
              </a:rPr>
              <a:t> ; sur </a:t>
            </a:r>
            <a:r>
              <a:rPr lang="en-US" sz="2400" dirty="0" err="1" smtClean="0">
                <a:solidFill>
                  <a:srgbClr val="FFFFFF"/>
                </a:solidFill>
              </a:rPr>
              <a:t>ses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cornes</a:t>
            </a:r>
            <a:r>
              <a:rPr lang="en-US" sz="2400" dirty="0">
                <a:solidFill>
                  <a:srgbClr val="FFFFFF"/>
                </a:solidFill>
              </a:rPr>
              <a:t>, dix </a:t>
            </a:r>
            <a:r>
              <a:rPr lang="en-US" sz="2400" dirty="0" err="1">
                <a:solidFill>
                  <a:srgbClr val="FFFFFF"/>
                </a:solidFill>
              </a:rPr>
              <a:t>diadèmes</a:t>
            </a:r>
            <a:r>
              <a:rPr lang="en-US" sz="2400" dirty="0">
                <a:solidFill>
                  <a:srgbClr val="FFFFFF"/>
                </a:solidFill>
              </a:rPr>
              <a:t>, sur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têtes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noms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blasphématoires</a:t>
            </a:r>
            <a:r>
              <a:rPr lang="en-US" sz="2400" dirty="0">
                <a:solidFill>
                  <a:srgbClr val="FFFFFF"/>
                </a:solidFill>
              </a:rPr>
              <a:t>. La bête que je vis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semblable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un </a:t>
            </a:r>
            <a:r>
              <a:rPr lang="en-US" sz="2400" dirty="0" err="1" smtClean="0">
                <a:solidFill>
                  <a:srgbClr val="FFFFFF"/>
                </a:solidFill>
              </a:rPr>
              <a:t>léopard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pattes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étaient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celles</a:t>
            </a:r>
            <a:r>
              <a:rPr lang="en-US" sz="2400" dirty="0">
                <a:solidFill>
                  <a:srgbClr val="FFFFFF"/>
                </a:solidFill>
              </a:rPr>
              <a:t> d’un ours </a:t>
            </a:r>
            <a:r>
              <a:rPr lang="en-US" sz="2400" dirty="0" smtClean="0">
                <a:solidFill>
                  <a:srgbClr val="FFFFFF"/>
                </a:solidFill>
              </a:rPr>
              <a:t>et </a:t>
            </a:r>
            <a:r>
              <a:rPr lang="en-US" sz="2400" dirty="0" err="1" smtClean="0">
                <a:solidFill>
                  <a:srgbClr val="FFFFFF"/>
                </a:solidFill>
              </a:rPr>
              <a:t>sa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bouche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la bouche d’un lion. Le dragon </a:t>
            </a:r>
            <a:r>
              <a:rPr lang="en-US" sz="2400" dirty="0" err="1" smtClean="0">
                <a:solidFill>
                  <a:srgbClr val="FFFFFF"/>
                </a:solidFill>
              </a:rPr>
              <a:t>lui</a:t>
            </a:r>
            <a:r>
              <a:rPr lang="en-US" sz="2400" dirty="0" smtClean="0">
                <a:solidFill>
                  <a:srgbClr val="FFFFFF"/>
                </a:solidFill>
              </a:rPr>
              <a:t> donna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puissance, son </a:t>
            </a:r>
            <a:r>
              <a:rPr lang="en-US" sz="2400" dirty="0" err="1">
                <a:solidFill>
                  <a:srgbClr val="FFFFFF"/>
                </a:solidFill>
              </a:rPr>
              <a:t>trône</a:t>
            </a:r>
            <a:r>
              <a:rPr lang="en-US" sz="2400" dirty="0">
                <a:solidFill>
                  <a:srgbClr val="FFFFFF"/>
                </a:solidFill>
              </a:rPr>
              <a:t> et un grand </a:t>
            </a:r>
            <a:r>
              <a:rPr lang="en-US" sz="2400" dirty="0" err="1" smtClean="0">
                <a:solidFill>
                  <a:srgbClr val="FFFFFF"/>
                </a:solidFill>
              </a:rPr>
              <a:t>pouvoir</a:t>
            </a:r>
            <a:r>
              <a:rPr lang="en-US" sz="2400" dirty="0" smtClean="0">
                <a:solidFill>
                  <a:srgbClr val="FFFFFF"/>
                </a:solidFill>
              </a:rPr>
              <a:t>. </a:t>
            </a:r>
            <a:r>
              <a:rPr lang="en-US" sz="2400" dirty="0" err="1" smtClean="0">
                <a:solidFill>
                  <a:srgbClr val="FFFFFF"/>
                </a:solidFill>
              </a:rPr>
              <a:t>L’une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de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têtes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égorgée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blessure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mortelle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fut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guérie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Étonnée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toute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suivit</a:t>
            </a:r>
            <a:r>
              <a:rPr lang="en-US" sz="2400" dirty="0" smtClean="0">
                <a:solidFill>
                  <a:srgbClr val="FFFFFF"/>
                </a:solidFill>
              </a:rPr>
              <a:t> la </a:t>
            </a:r>
            <a:r>
              <a:rPr lang="en-US" sz="2400" dirty="0">
                <a:solidFill>
                  <a:srgbClr val="FFFFFF"/>
                </a:solidFill>
              </a:rPr>
              <a:t>bête. On se </a:t>
            </a:r>
            <a:r>
              <a:rPr lang="en-US" sz="2400" dirty="0" err="1">
                <a:solidFill>
                  <a:srgbClr val="FFFFFF"/>
                </a:solidFill>
              </a:rPr>
              <a:t>prosterna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devant</a:t>
            </a:r>
            <a:r>
              <a:rPr lang="en-US" sz="2400" dirty="0">
                <a:solidFill>
                  <a:srgbClr val="FFFFFF"/>
                </a:solidFill>
              </a:rPr>
              <a:t> le dragon, </a:t>
            </a:r>
            <a:r>
              <a:rPr lang="en-US" sz="2400" dirty="0" err="1">
                <a:solidFill>
                  <a:srgbClr val="FFFFFF"/>
                </a:solidFill>
              </a:rPr>
              <a:t>parce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qu’il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avait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donné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pouvoir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bête ; on se </a:t>
            </a:r>
            <a:r>
              <a:rPr lang="en-US" sz="2400" dirty="0" err="1" smtClean="0">
                <a:solidFill>
                  <a:srgbClr val="FFFFFF"/>
                </a:solidFill>
              </a:rPr>
              <a:t>prosterna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devant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la bête,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disant</a:t>
            </a:r>
            <a:r>
              <a:rPr lang="en-US" sz="2400" dirty="0">
                <a:solidFill>
                  <a:srgbClr val="FFFFFF"/>
                </a:solidFill>
              </a:rPr>
              <a:t> :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semblable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la bête </a:t>
            </a:r>
            <a:r>
              <a:rPr lang="en-US" sz="2400" dirty="0">
                <a:solidFill>
                  <a:srgbClr val="FFFFFF"/>
                </a:solidFill>
              </a:rPr>
              <a:t>et qui </a:t>
            </a:r>
            <a:r>
              <a:rPr lang="en-US" sz="2400" dirty="0" err="1">
                <a:solidFill>
                  <a:srgbClr val="FFFFFF"/>
                </a:solidFill>
              </a:rPr>
              <a:t>peut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faire la </a:t>
            </a:r>
            <a:r>
              <a:rPr lang="en-US" sz="2400" dirty="0" smtClean="0">
                <a:solidFill>
                  <a:srgbClr val="FFFFFF"/>
                </a:solidFill>
              </a:rPr>
              <a:t>guerre?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La bête qui sort de la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mer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Il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lui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fut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donné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bouche qui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proférait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des paroles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arrogantes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et des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blasphèmes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il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lui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fut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donné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pouvoir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d’agir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pendant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quarante-deux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mois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Elle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ouvrit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la bouche pour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proférer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blasphèmes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contre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pour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calomnier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son nom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demeure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ceux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qui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ont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leur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demeure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au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ciel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Il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lui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fut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donné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 faire la guerre aux saints et de les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vaincre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Il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lui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fut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donné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pouvoir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sur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toute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tribu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tout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peuple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toute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langue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toute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nation.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Tous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les habitants de la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terre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ceux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dont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le nom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n’a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pas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été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inscrit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sur le livre de la vie 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l’agneau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immolé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depuis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fondation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du monde, se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prosterneront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devant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elle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» (Apocalypse 13 : 1-8)</a:t>
            </a: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xfrm>
            <a:off x="403152" y="490798"/>
            <a:ext cx="82296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 err="1">
                <a:solidFill>
                  <a:srgbClr val="FFFFFF"/>
                </a:solidFill>
                <a:cs typeface="Calibri"/>
              </a:rPr>
              <a:t>Caractéristiques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de la bête qui </a:t>
            </a:r>
            <a:r>
              <a:rPr lang="en-US" dirty="0" smtClean="0">
                <a:solidFill>
                  <a:srgbClr val="FFFFFF"/>
                </a:solidFill>
                <a:cs typeface="Calibri"/>
              </a:rPr>
              <a:t/>
            </a:r>
            <a:br>
              <a:rPr lang="en-US" dirty="0" smtClean="0">
                <a:solidFill>
                  <a:srgbClr val="FFFFFF"/>
                </a:solidFill>
                <a:cs typeface="Calibri"/>
              </a:rPr>
            </a:br>
            <a:r>
              <a:rPr lang="en-US" dirty="0" smtClean="0">
                <a:solidFill>
                  <a:srgbClr val="FFFFFF"/>
                </a:solidFill>
                <a:cs typeface="Calibri"/>
              </a:rPr>
              <a:t>sort </a:t>
            </a:r>
            <a:r>
              <a:rPr lang="en-US" dirty="0">
                <a:solidFill>
                  <a:srgbClr val="FFFFFF"/>
                </a:solidFill>
                <a:cs typeface="Calibri"/>
              </a:rPr>
              <a:t>de la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mer</a:t>
            </a:r>
            <a:endParaRPr lang="es-ES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idx="1"/>
          </p:nvPr>
        </p:nvSpPr>
        <p:spPr>
          <a:xfrm>
            <a:off x="375024" y="2102790"/>
            <a:ext cx="5369560" cy="425608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  <a:cs typeface="Calibri"/>
              </a:rPr>
              <a:t>Le dragon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donne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la bête son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pouvoir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son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trône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grande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autorité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cs typeface="Calibri"/>
              </a:rPr>
              <a:t>Le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monde adore le dragon qui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confère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son tour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grande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autorité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la bête. On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l’adore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disant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: « Qui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comme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la bête et qui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pourra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lutter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contre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elle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? » </a:t>
            </a:r>
            <a:endParaRPr lang="en-US" sz="2400" dirty="0" smtClean="0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cs typeface="Calibri"/>
              </a:rPr>
              <a:t>L’une</a:t>
            </a:r>
            <a:r>
              <a:rPr lang="en-US" sz="2400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têtes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reçu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blessure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mortelle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</a:t>
            </a: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xfrm>
            <a:off x="403152" y="490798"/>
            <a:ext cx="82296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 err="1">
                <a:solidFill>
                  <a:srgbClr val="FFFFFF"/>
                </a:solidFill>
              </a:rPr>
              <a:t>Caractéristiques</a:t>
            </a:r>
            <a:r>
              <a:rPr lang="en-US" dirty="0">
                <a:solidFill>
                  <a:srgbClr val="FFFFFF"/>
                </a:solidFill>
              </a:rPr>
              <a:t> de la bête qui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sort </a:t>
            </a:r>
            <a:r>
              <a:rPr lang="en-US" dirty="0">
                <a:solidFill>
                  <a:srgbClr val="FFFFFF"/>
                </a:solidFill>
              </a:rPr>
              <a:t>de la </a:t>
            </a:r>
            <a:r>
              <a:rPr lang="en-US" dirty="0" err="1">
                <a:solidFill>
                  <a:srgbClr val="FFFFFF"/>
                </a:solidFill>
              </a:rPr>
              <a:t>mer</a:t>
            </a:r>
            <a:endParaRPr lang="es-ES" dirty="0" smtClean="0">
              <a:solidFill>
                <a:srgbClr val="FFFFFF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idx="1"/>
          </p:nvPr>
        </p:nvSpPr>
        <p:spPr>
          <a:xfrm>
            <a:off x="388537" y="2075770"/>
            <a:ext cx="4962072" cy="425608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On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bouche </a:t>
            </a:r>
            <a:r>
              <a:rPr lang="en-US" sz="2400" dirty="0" err="1">
                <a:solidFill>
                  <a:srgbClr val="FFFFFF"/>
                </a:solidFill>
              </a:rPr>
              <a:t>arrogante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profère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 smtClean="0">
                <a:solidFill>
                  <a:srgbClr val="FFFFFF"/>
                </a:solidFill>
              </a:rPr>
              <a:t>blasphèmes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On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permet</a:t>
            </a:r>
            <a:r>
              <a:rPr lang="en-US" sz="2400" dirty="0">
                <a:solidFill>
                  <a:srgbClr val="FFFFFF"/>
                </a:solidFill>
              </a:rPr>
              <a:t> de faire la guerre aux saints et de les </a:t>
            </a:r>
            <a:r>
              <a:rPr lang="en-US" sz="2400" dirty="0" err="1" smtClean="0">
                <a:solidFill>
                  <a:srgbClr val="FFFFFF"/>
                </a:solidFill>
              </a:rPr>
              <a:t>vaincre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On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autorité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agir</a:t>
            </a:r>
            <a:r>
              <a:rPr lang="en-US" sz="2400" dirty="0">
                <a:solidFill>
                  <a:srgbClr val="FFFFFF"/>
                </a:solidFill>
              </a:rPr>
              <a:t> pendant </a:t>
            </a:r>
            <a:r>
              <a:rPr lang="en-US" sz="2400" dirty="0" err="1">
                <a:solidFill>
                  <a:srgbClr val="FFFFFF"/>
                </a:solidFill>
              </a:rPr>
              <a:t>quarante-deux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mois</a:t>
            </a:r>
            <a:r>
              <a:rPr lang="en-US" sz="2400" dirty="0">
                <a:solidFill>
                  <a:srgbClr val="FFFFFF"/>
                </a:solidFill>
              </a:rPr>
              <a:t> (1.260 </a:t>
            </a:r>
            <a:r>
              <a:rPr lang="en-US" sz="2400" dirty="0" err="1">
                <a:solidFill>
                  <a:srgbClr val="FFFFFF"/>
                </a:solidFill>
              </a:rPr>
              <a:t>ans</a:t>
            </a:r>
            <a:r>
              <a:rPr lang="en-US" sz="2400" dirty="0" smtClean="0">
                <a:solidFill>
                  <a:srgbClr val="FFFFFF"/>
                </a:solidFill>
              </a:rPr>
              <a:t>).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nombre</a:t>
            </a:r>
            <a:r>
              <a:rPr lang="en-US" sz="2400" dirty="0">
                <a:solidFill>
                  <a:srgbClr val="FFFFFF"/>
                </a:solidFill>
              </a:rPr>
              <a:t> de la bête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nombre</a:t>
            </a:r>
            <a:r>
              <a:rPr lang="en-US" sz="2400" dirty="0">
                <a:solidFill>
                  <a:srgbClr val="FFFFFF"/>
                </a:solidFill>
              </a:rPr>
              <a:t> d’un homme : 666 (</a:t>
            </a:r>
            <a:r>
              <a:rPr lang="en-US" sz="2400" dirty="0" err="1">
                <a:solidFill>
                  <a:srgbClr val="FFFFFF"/>
                </a:solidFill>
              </a:rPr>
              <a:t>Ap</a:t>
            </a:r>
            <a:r>
              <a:rPr lang="en-US" sz="2400" dirty="0">
                <a:solidFill>
                  <a:srgbClr val="FFFFFF"/>
                </a:solidFill>
              </a:rPr>
              <a:t> 13 : 18).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P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91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7473" y="1607134"/>
            <a:ext cx="5221958" cy="4114800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 dragon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symbole</a:t>
            </a:r>
            <a:r>
              <a:rPr lang="en-US" sz="2400" dirty="0">
                <a:solidFill>
                  <a:srgbClr val="FFFFFF"/>
                </a:solidFill>
              </a:rPr>
              <a:t> de Satan, </a:t>
            </a:r>
            <a:r>
              <a:rPr lang="en-US" sz="2400" dirty="0" err="1">
                <a:solidFill>
                  <a:srgbClr val="FFFFFF"/>
                </a:solidFill>
              </a:rPr>
              <a:t>clairement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identifié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Daniel et Apocalypse,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en</a:t>
            </a:r>
            <a:r>
              <a:rPr lang="en-US" sz="2400" dirty="0" smtClean="0">
                <a:solidFill>
                  <a:srgbClr val="FFFFFF"/>
                </a:solidFill>
              </a:rPr>
              <a:t> train </a:t>
            </a:r>
            <a:r>
              <a:rPr lang="en-US" sz="2400" dirty="0" err="1">
                <a:solidFill>
                  <a:srgbClr val="FFFFFF"/>
                </a:solidFill>
              </a:rPr>
              <a:t>d’oeuvrer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travers </a:t>
            </a:r>
            <a:r>
              <a:rPr lang="en-US" sz="2400" dirty="0" err="1">
                <a:solidFill>
                  <a:srgbClr val="FFFFFF"/>
                </a:solidFill>
              </a:rPr>
              <a:t>l’empire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romain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bête </a:t>
            </a:r>
            <a:r>
              <a:rPr lang="en-US" sz="2400" dirty="0" err="1">
                <a:solidFill>
                  <a:srgbClr val="FFFFFF"/>
                </a:solidFill>
              </a:rPr>
              <a:t>représente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pouvoir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système</a:t>
            </a:r>
            <a:r>
              <a:rPr lang="en-US" sz="2400" dirty="0">
                <a:solidFill>
                  <a:srgbClr val="FFFFFF"/>
                </a:solidFill>
              </a:rPr>
              <a:t> politico-religieux qui </a:t>
            </a:r>
            <a:r>
              <a:rPr lang="en-US" sz="2400" dirty="0" err="1" smtClean="0">
                <a:solidFill>
                  <a:srgbClr val="FFFFFF"/>
                </a:solidFill>
              </a:rPr>
              <a:t>prétend</a:t>
            </a:r>
            <a:r>
              <a:rPr lang="en-US" sz="2400" dirty="0" smtClean="0">
                <a:solidFill>
                  <a:srgbClr val="FFFFFF"/>
                </a:solidFill>
              </a:rPr>
              <a:t> usurper </a:t>
            </a:r>
            <a:r>
              <a:rPr lang="en-US" sz="2400" dirty="0" err="1">
                <a:solidFill>
                  <a:srgbClr val="FFFFFF"/>
                </a:solidFill>
              </a:rPr>
              <a:t>l’autorité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de </a:t>
            </a:r>
            <a:r>
              <a:rPr lang="en-US" sz="2400" dirty="0" err="1" smtClean="0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Elle </a:t>
            </a:r>
            <a:r>
              <a:rPr lang="en-US" sz="2400" dirty="0" err="1">
                <a:solidFill>
                  <a:srgbClr val="FFFFFF"/>
                </a:solidFill>
              </a:rPr>
              <a:t>cherchera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changer les </a:t>
            </a:r>
            <a:r>
              <a:rPr lang="en-US" sz="2400" dirty="0" err="1">
                <a:solidFill>
                  <a:srgbClr val="FFFFFF"/>
                </a:solidFill>
              </a:rPr>
              <a:t>lois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Dieu</a:t>
            </a:r>
            <a:r>
              <a:rPr lang="en-US" sz="2400" dirty="0" smtClean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appliquer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smtClean="0">
                <a:solidFill>
                  <a:srgbClr val="FFFFFF"/>
                </a:solidFill>
              </a:rPr>
              <a:t>sanctions </a:t>
            </a:r>
            <a:r>
              <a:rPr lang="en-US" sz="2400" dirty="0" err="1" smtClean="0">
                <a:solidFill>
                  <a:srgbClr val="FFFFFF"/>
                </a:solidFill>
              </a:rPr>
              <a:t>économiques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allant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même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jusqu’à</a:t>
            </a:r>
            <a:r>
              <a:rPr lang="en-US" sz="2400" dirty="0" smtClean="0">
                <a:solidFill>
                  <a:srgbClr val="FFFFFF"/>
                </a:solidFill>
              </a:rPr>
              <a:t> imposer </a:t>
            </a:r>
            <a:r>
              <a:rPr lang="en-US" sz="2400" dirty="0">
                <a:solidFill>
                  <a:srgbClr val="FFFFFF"/>
                </a:solidFill>
              </a:rPr>
              <a:t>la </a:t>
            </a:r>
            <a:r>
              <a:rPr lang="en-US" sz="2400" dirty="0" err="1">
                <a:solidFill>
                  <a:srgbClr val="FFFFFF"/>
                </a:solidFill>
              </a:rPr>
              <a:t>peine</a:t>
            </a:r>
            <a:r>
              <a:rPr lang="en-US" sz="2400" dirty="0">
                <a:solidFill>
                  <a:srgbClr val="FFFFFF"/>
                </a:solidFill>
              </a:rPr>
              <a:t> de mort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s’opposeront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efforts.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96641" y="387869"/>
            <a:ext cx="77739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400" dirty="0">
                <a:solidFill>
                  <a:srgbClr val="FFFFFF"/>
                </a:solidFill>
              </a:rPr>
              <a:t>Un </a:t>
            </a:r>
            <a:r>
              <a:rPr lang="en-US" sz="4400" dirty="0" err="1">
                <a:solidFill>
                  <a:srgbClr val="FFFFFF"/>
                </a:solidFill>
              </a:rPr>
              <a:t>système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politique</a:t>
            </a:r>
            <a:r>
              <a:rPr lang="en-US" sz="4400" dirty="0">
                <a:solidFill>
                  <a:srgbClr val="FFFFFF"/>
                </a:solidFill>
              </a:rPr>
              <a:t> et religieux</a:t>
            </a:r>
            <a:endParaRPr lang="es-ES" sz="4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61128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deuxième</a:t>
            </a:r>
            <a:r>
              <a:rPr lang="en-US" dirty="0">
                <a:solidFill>
                  <a:schemeClr val="bg1"/>
                </a:solidFill>
              </a:rPr>
              <a:t> bête </a:t>
            </a:r>
            <a:r>
              <a:rPr lang="en-US" dirty="0" err="1">
                <a:solidFill>
                  <a:schemeClr val="bg1"/>
                </a:solidFill>
              </a:rPr>
              <a:t>surgit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50304" y="1430594"/>
            <a:ext cx="4902607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Puis</a:t>
            </a:r>
            <a:r>
              <a:rPr lang="en-US" sz="2400" dirty="0">
                <a:solidFill>
                  <a:srgbClr val="FFFFFF"/>
                </a:solidFill>
              </a:rPr>
              <a:t> je vis </a:t>
            </a:r>
            <a:r>
              <a:rPr lang="en-US" sz="2400" dirty="0" err="1">
                <a:solidFill>
                  <a:srgbClr val="FFFFFF"/>
                </a:solidFill>
              </a:rPr>
              <a:t>monter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autre</a:t>
            </a:r>
            <a:r>
              <a:rPr lang="en-US" sz="2400" dirty="0">
                <a:solidFill>
                  <a:srgbClr val="FFFFFF"/>
                </a:solidFill>
              </a:rPr>
              <a:t> bête, qui </a:t>
            </a:r>
            <a:r>
              <a:rPr lang="en-US" sz="2400" dirty="0" err="1">
                <a:solidFill>
                  <a:srgbClr val="FFFFFF"/>
                </a:solidFill>
              </a:rPr>
              <a:t>avait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cornes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semblables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celles</a:t>
            </a:r>
            <a:r>
              <a:rPr lang="en-US" sz="2400" dirty="0">
                <a:solidFill>
                  <a:srgbClr val="FFFFFF"/>
                </a:solidFill>
              </a:rPr>
              <a:t> d'un </a:t>
            </a:r>
            <a:r>
              <a:rPr lang="en-US" sz="2400" dirty="0" err="1">
                <a:solidFill>
                  <a:srgbClr val="FFFFFF"/>
                </a:solidFill>
              </a:rPr>
              <a:t>agneau</a:t>
            </a:r>
            <a:r>
              <a:rPr lang="en-US" sz="2400" dirty="0">
                <a:solidFill>
                  <a:srgbClr val="FFFFFF"/>
                </a:solidFill>
              </a:rPr>
              <a:t>, et qui </a:t>
            </a:r>
            <a:r>
              <a:rPr lang="en-US" sz="2400" dirty="0" err="1">
                <a:solidFill>
                  <a:srgbClr val="FFFFFF"/>
                </a:solidFill>
              </a:rPr>
              <a:t>parlait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dragon.Elle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exerçait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l'autorité</a:t>
            </a:r>
            <a:r>
              <a:rPr lang="en-US" sz="2400" dirty="0">
                <a:solidFill>
                  <a:srgbClr val="FFFFFF"/>
                </a:solidFill>
              </a:rPr>
              <a:t> de la première bête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présence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faisait</a:t>
            </a:r>
            <a:r>
              <a:rPr lang="en-US" sz="2400" dirty="0">
                <a:solidFill>
                  <a:srgbClr val="FFFFFF"/>
                </a:solidFill>
              </a:rPr>
              <a:t> que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habitants </a:t>
            </a:r>
            <a:r>
              <a:rPr lang="en-US" sz="2400" dirty="0" err="1">
                <a:solidFill>
                  <a:srgbClr val="FFFFFF"/>
                </a:solidFill>
              </a:rPr>
              <a:t>adoraient</a:t>
            </a:r>
            <a:r>
              <a:rPr lang="en-US" sz="2400" dirty="0">
                <a:solidFill>
                  <a:srgbClr val="FFFFFF"/>
                </a:solidFill>
              </a:rPr>
              <a:t> la première bête, </a:t>
            </a:r>
            <a:r>
              <a:rPr lang="en-US" sz="2400" dirty="0" err="1">
                <a:solidFill>
                  <a:srgbClr val="FFFFFF"/>
                </a:solidFill>
              </a:rPr>
              <a:t>dont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blessure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mortelle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guérie</a:t>
            </a:r>
            <a:r>
              <a:rPr lang="en-US" sz="2400" dirty="0">
                <a:solidFill>
                  <a:srgbClr val="FFFFFF"/>
                </a:solidFill>
              </a:rPr>
              <a:t>. Elle </a:t>
            </a:r>
            <a:r>
              <a:rPr lang="en-US" sz="2400" dirty="0" err="1">
                <a:solidFill>
                  <a:srgbClr val="FFFFFF"/>
                </a:solidFill>
              </a:rPr>
              <a:t>opérait</a:t>
            </a:r>
            <a:r>
              <a:rPr lang="en-US" sz="2400" dirty="0">
                <a:solidFill>
                  <a:srgbClr val="FFFFFF"/>
                </a:solidFill>
              </a:rPr>
              <a:t> de grands </a:t>
            </a:r>
            <a:r>
              <a:rPr lang="en-US" sz="2400" dirty="0" err="1">
                <a:solidFill>
                  <a:srgbClr val="FFFFFF"/>
                </a:solidFill>
              </a:rPr>
              <a:t>prodiges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même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jusqu'à</a:t>
            </a:r>
            <a:r>
              <a:rPr lang="en-US" sz="2400" dirty="0">
                <a:solidFill>
                  <a:srgbClr val="FFFFFF"/>
                </a:solidFill>
              </a:rPr>
              <a:t> faire </a:t>
            </a:r>
            <a:r>
              <a:rPr lang="en-US" sz="2400" dirty="0" err="1">
                <a:solidFill>
                  <a:srgbClr val="FFFFFF"/>
                </a:solidFill>
              </a:rPr>
              <a:t>descendre</a:t>
            </a:r>
            <a:r>
              <a:rPr lang="en-US" sz="2400" dirty="0">
                <a:solidFill>
                  <a:srgbClr val="FFFFFF"/>
                </a:solidFill>
              </a:rPr>
              <a:t> du feu du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 sur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vue</a:t>
            </a:r>
            <a:r>
              <a:rPr lang="en-US" sz="2400" dirty="0">
                <a:solidFill>
                  <a:srgbClr val="FFFFFF"/>
                </a:solidFill>
              </a:rPr>
              <a:t> des hommes. » (Apocalypse 13 : 11-13)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6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 monde </a:t>
            </a:r>
            <a:r>
              <a:rPr lang="en-US" dirty="0" err="1">
                <a:solidFill>
                  <a:srgbClr val="FFFFFF"/>
                </a:solidFill>
              </a:rPr>
              <a:t>perturbé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>
          <a:xfrm>
            <a:off x="307631" y="1600200"/>
            <a:ext cx="8470608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Nous </a:t>
            </a:r>
            <a:r>
              <a:rPr lang="en-US" sz="2400" dirty="0" err="1">
                <a:solidFill>
                  <a:srgbClr val="FFFFFF"/>
                </a:solidFill>
              </a:rPr>
              <a:t>sommes</a:t>
            </a:r>
            <a:r>
              <a:rPr lang="en-US" sz="2400" dirty="0">
                <a:solidFill>
                  <a:srgbClr val="FFFFFF"/>
                </a:solidFill>
              </a:rPr>
              <a:t> habitués aux </a:t>
            </a:r>
            <a:r>
              <a:rPr lang="en-US" sz="2400" dirty="0" err="1">
                <a:solidFill>
                  <a:srgbClr val="FFFFFF"/>
                </a:solidFill>
              </a:rPr>
              <a:t>mauvaises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nouvelles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journaux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contiennent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rien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neuf</a:t>
            </a:r>
            <a:r>
              <a:rPr lang="en-US" sz="2400" dirty="0">
                <a:solidFill>
                  <a:srgbClr val="FFFFFF"/>
                </a:solidFill>
              </a:rPr>
              <a:t> ;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véhiculent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presque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toujours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même</a:t>
            </a:r>
            <a:r>
              <a:rPr lang="en-US" sz="2400" dirty="0">
                <a:solidFill>
                  <a:srgbClr val="FFFFFF"/>
                </a:solidFill>
              </a:rPr>
              <a:t> type </a:t>
            </a:r>
            <a:r>
              <a:rPr lang="en-US" sz="2400" dirty="0" err="1" smtClean="0">
                <a:solidFill>
                  <a:srgbClr val="FFFFFF"/>
                </a:solidFill>
              </a:rPr>
              <a:t>d’informations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L’instabilité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continue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marquer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profondément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toute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 smtClean="0">
                <a:solidFill>
                  <a:srgbClr val="FFFFFF"/>
                </a:solidFill>
              </a:rPr>
              <a:t>planète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L’esprit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de contestation continue.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Syrie</a:t>
            </a:r>
            <a:r>
              <a:rPr lang="en-US" sz="2400" dirty="0">
                <a:solidFill>
                  <a:srgbClr val="FFFFFF"/>
                </a:solidFill>
              </a:rPr>
              <a:t>, les combats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atteint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niveaux</a:t>
            </a:r>
            <a:r>
              <a:rPr lang="en-US" sz="2400" dirty="0">
                <a:solidFill>
                  <a:srgbClr val="FFFFFF"/>
                </a:solidFill>
              </a:rPr>
              <a:t> de massacre brutal </a:t>
            </a:r>
            <a:r>
              <a:rPr lang="en-US" sz="2400" dirty="0" err="1">
                <a:solidFill>
                  <a:srgbClr val="FFFFFF"/>
                </a:solidFill>
              </a:rPr>
              <a:t>où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milliers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d’innocents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perdu la vie </a:t>
            </a:r>
            <a:r>
              <a:rPr lang="en-US" sz="2400" dirty="0" err="1">
                <a:solidFill>
                  <a:srgbClr val="FFFFFF"/>
                </a:solidFill>
              </a:rPr>
              <a:t>devant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l’apparente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indifférence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gouvernements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occidentaux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deuxième</a:t>
            </a:r>
            <a:r>
              <a:rPr lang="en-US" dirty="0">
                <a:solidFill>
                  <a:schemeClr val="bg1"/>
                </a:solidFill>
              </a:rPr>
              <a:t> bête </a:t>
            </a:r>
            <a:r>
              <a:rPr lang="en-US" dirty="0" err="1">
                <a:solidFill>
                  <a:schemeClr val="bg1"/>
                </a:solidFill>
              </a:rPr>
              <a:t>surgit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idx="1"/>
          </p:nvPr>
        </p:nvSpPr>
        <p:spPr>
          <a:xfrm>
            <a:off x="317347" y="1417638"/>
            <a:ext cx="8826653" cy="2924299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Monte de la </a:t>
            </a:r>
            <a:r>
              <a:rPr lang="en-US" sz="2400" dirty="0" err="1">
                <a:solidFill>
                  <a:schemeClr val="bg1"/>
                </a:solidFill>
              </a:rPr>
              <a:t>terre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just"/>
            <a:r>
              <a:rPr lang="en-US" sz="2400" dirty="0" err="1" smtClean="0">
                <a:solidFill>
                  <a:schemeClr val="bg1"/>
                </a:solidFill>
              </a:rPr>
              <a:t>Possède</a:t>
            </a:r>
            <a:r>
              <a:rPr lang="en-US" sz="2400" dirty="0" smtClean="0">
                <a:solidFill>
                  <a:schemeClr val="bg1"/>
                </a:solidFill>
              </a:rPr>
              <a:t> des </a:t>
            </a:r>
            <a:r>
              <a:rPr lang="en-US" sz="2400" dirty="0" err="1" smtClean="0">
                <a:solidFill>
                  <a:schemeClr val="bg1"/>
                </a:solidFill>
              </a:rPr>
              <a:t>cornes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comme</a:t>
            </a:r>
            <a:r>
              <a:rPr lang="en-US" sz="2400" dirty="0" smtClean="0">
                <a:solidFill>
                  <a:schemeClr val="bg1"/>
                </a:solidFill>
              </a:rPr>
              <a:t> un </a:t>
            </a:r>
            <a:r>
              <a:rPr lang="en-US" sz="2400" dirty="0" err="1" smtClean="0">
                <a:solidFill>
                  <a:schemeClr val="bg1"/>
                </a:solidFill>
              </a:rPr>
              <a:t>agneau</a:t>
            </a:r>
            <a:r>
              <a:rPr lang="en-US" sz="2400" dirty="0" smtClean="0">
                <a:solidFill>
                  <a:schemeClr val="bg1"/>
                </a:solidFill>
              </a:rPr>
              <a:t> et se </a:t>
            </a:r>
            <a:r>
              <a:rPr lang="en-US" sz="2400" dirty="0" err="1" smtClean="0">
                <a:solidFill>
                  <a:schemeClr val="bg1"/>
                </a:solidFill>
              </a:rPr>
              <a:t>comporte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comme</a:t>
            </a:r>
            <a:r>
              <a:rPr lang="en-US" sz="2400" dirty="0" smtClean="0">
                <a:solidFill>
                  <a:schemeClr val="bg1"/>
                </a:solidFill>
              </a:rPr>
              <a:t> tel.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Parle </a:t>
            </a:r>
            <a:r>
              <a:rPr lang="en-US" sz="2400" dirty="0" err="1" smtClean="0">
                <a:solidFill>
                  <a:schemeClr val="bg1"/>
                </a:solidFill>
              </a:rPr>
              <a:t>comme</a:t>
            </a:r>
            <a:r>
              <a:rPr lang="en-US" sz="2400" dirty="0" smtClean="0">
                <a:solidFill>
                  <a:schemeClr val="bg1"/>
                </a:solidFill>
              </a:rPr>
              <a:t> un dragon. </a:t>
            </a:r>
          </a:p>
          <a:p>
            <a:pPr algn="just"/>
            <a:r>
              <a:rPr lang="en-US" sz="2400" dirty="0" err="1" smtClean="0">
                <a:solidFill>
                  <a:schemeClr val="bg1"/>
                </a:solidFill>
              </a:rPr>
              <a:t>Imite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l'autorité</a:t>
            </a:r>
            <a:r>
              <a:rPr lang="en-US" sz="2400" dirty="0" smtClean="0">
                <a:solidFill>
                  <a:schemeClr val="bg1"/>
                </a:solidFill>
              </a:rPr>
              <a:t> de la première bête. 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Force le monde </a:t>
            </a:r>
            <a:r>
              <a:rPr lang="en-US" sz="2400" dirty="0" err="1" smtClean="0">
                <a:solidFill>
                  <a:schemeClr val="bg1"/>
                </a:solidFill>
              </a:rPr>
              <a:t>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obéir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à</a:t>
            </a:r>
            <a:r>
              <a:rPr lang="en-US" sz="2400" dirty="0" smtClean="0">
                <a:solidFill>
                  <a:schemeClr val="bg1"/>
                </a:solidFill>
              </a:rPr>
              <a:t> la première bête.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4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La marque de la bête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2912" y="1600200"/>
            <a:ext cx="6163511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  <a:cs typeface="Calibri"/>
              </a:rPr>
              <a:t>La marque de la bête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consiste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placer la tradition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religieuse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humaine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ainsi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règles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au-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dessus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commandements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préférer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les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dogmes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ecclésiastiques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révélation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inspirée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Il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s’agit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d’un faux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système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d’adoration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qui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tentera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remplacer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le saint jour de repos (le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sabbat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du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créateur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), par le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dimanche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cs typeface="Calibri"/>
              </a:rPr>
              <a:t>La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marque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n’est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pas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matérielle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mais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consiste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plutôt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symbole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rébellion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d’infidélité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au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gouvernement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</a:t>
            </a: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Imagen 3" descr="tabu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75" y="1961573"/>
            <a:ext cx="2529840" cy="3048000"/>
          </a:xfrm>
          <a:prstGeom prst="rect">
            <a:avLst/>
          </a:prstGeom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marque de la bête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1972" y="1600200"/>
            <a:ext cx="8466268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spc="-60" dirty="0">
                <a:solidFill>
                  <a:srgbClr val="FFFFFF"/>
                </a:solidFill>
              </a:rPr>
              <a:t>Tandis que le </a:t>
            </a:r>
            <a:r>
              <a:rPr lang="en-US" sz="2400" spc="-60" dirty="0" err="1">
                <a:solidFill>
                  <a:srgbClr val="FFFFFF"/>
                </a:solidFill>
              </a:rPr>
              <a:t>nombre</a:t>
            </a:r>
            <a:r>
              <a:rPr lang="en-US" sz="2400" spc="-60" dirty="0">
                <a:solidFill>
                  <a:srgbClr val="FFFFFF"/>
                </a:solidFill>
              </a:rPr>
              <a:t> sept </a:t>
            </a:r>
            <a:r>
              <a:rPr lang="en-US" sz="2400" spc="-60" dirty="0" err="1">
                <a:solidFill>
                  <a:srgbClr val="FFFFFF"/>
                </a:solidFill>
              </a:rPr>
              <a:t>représente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dans</a:t>
            </a:r>
            <a:r>
              <a:rPr lang="en-US" sz="2400" spc="-60" dirty="0">
                <a:solidFill>
                  <a:srgbClr val="FFFFFF"/>
                </a:solidFill>
              </a:rPr>
              <a:t> la Bible </a:t>
            </a:r>
            <a:r>
              <a:rPr lang="en-US" sz="2400" spc="-60" dirty="0" err="1">
                <a:solidFill>
                  <a:srgbClr val="FFFFFF"/>
                </a:solidFill>
              </a:rPr>
              <a:t>ce</a:t>
            </a:r>
            <a:r>
              <a:rPr lang="en-US" sz="2400" spc="-60" dirty="0">
                <a:solidFill>
                  <a:srgbClr val="FFFFFF"/>
                </a:solidFill>
              </a:rPr>
              <a:t> qui </a:t>
            </a:r>
            <a:r>
              <a:rPr lang="en-US" sz="2400" spc="-60" dirty="0" err="1">
                <a:solidFill>
                  <a:srgbClr val="FFFFFF"/>
                </a:solidFill>
              </a:rPr>
              <a:t>est</a:t>
            </a:r>
            <a:r>
              <a:rPr lang="en-US" sz="2400" spc="-60" dirty="0">
                <a:solidFill>
                  <a:srgbClr val="FFFFFF"/>
                </a:solidFill>
              </a:rPr>
              <a:t> parfait et </a:t>
            </a:r>
            <a:r>
              <a:rPr lang="en-US" sz="2400" spc="-60" dirty="0" err="1">
                <a:solidFill>
                  <a:srgbClr val="FFFFFF"/>
                </a:solidFill>
              </a:rPr>
              <a:t>complet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dans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 smtClean="0">
                <a:solidFill>
                  <a:srgbClr val="FFFFFF"/>
                </a:solidFill>
              </a:rPr>
              <a:t>l’oeuvre</a:t>
            </a:r>
            <a:r>
              <a:rPr lang="en-US" sz="2400" spc="-60" dirty="0" smtClean="0">
                <a:solidFill>
                  <a:srgbClr val="FFFFFF"/>
                </a:solidFill>
              </a:rPr>
              <a:t> de </a:t>
            </a:r>
            <a:r>
              <a:rPr lang="en-US" sz="2400" spc="-60" dirty="0" err="1">
                <a:solidFill>
                  <a:srgbClr val="FFFFFF"/>
                </a:solidFill>
              </a:rPr>
              <a:t>Dieu</a:t>
            </a:r>
            <a:r>
              <a:rPr lang="en-US" sz="2400" spc="-60" dirty="0">
                <a:solidFill>
                  <a:srgbClr val="FFFFFF"/>
                </a:solidFill>
              </a:rPr>
              <a:t> (</a:t>
            </a:r>
            <a:r>
              <a:rPr lang="en-US" sz="2400" spc="-60" dirty="0" err="1">
                <a:solidFill>
                  <a:srgbClr val="FFFFFF"/>
                </a:solidFill>
              </a:rPr>
              <a:t>voir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Ap</a:t>
            </a:r>
            <a:r>
              <a:rPr lang="en-US" sz="2400" spc="-60" dirty="0">
                <a:solidFill>
                  <a:srgbClr val="FFFFFF"/>
                </a:solidFill>
              </a:rPr>
              <a:t> 1 : 20 ; 5.1 ; 8.2 ; 16 : 17), le </a:t>
            </a:r>
            <a:r>
              <a:rPr lang="en-US" sz="2400" spc="-60" dirty="0" err="1">
                <a:solidFill>
                  <a:srgbClr val="FFFFFF"/>
                </a:solidFill>
              </a:rPr>
              <a:t>nombre</a:t>
            </a:r>
            <a:r>
              <a:rPr lang="en-US" sz="2400" spc="-60" dirty="0">
                <a:solidFill>
                  <a:srgbClr val="FFFFFF"/>
                </a:solidFill>
              </a:rPr>
              <a:t> six </a:t>
            </a:r>
            <a:r>
              <a:rPr lang="en-US" sz="2400" spc="-60" dirty="0" err="1">
                <a:solidFill>
                  <a:srgbClr val="FFFFFF"/>
                </a:solidFill>
              </a:rPr>
              <a:t>symbolise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ce</a:t>
            </a:r>
            <a:r>
              <a:rPr lang="en-US" sz="2400" spc="-60" dirty="0">
                <a:solidFill>
                  <a:srgbClr val="FFFFFF"/>
                </a:solidFill>
              </a:rPr>
              <a:t> qui </a:t>
            </a:r>
            <a:r>
              <a:rPr lang="en-US" sz="2400" spc="-60" dirty="0" err="1">
                <a:solidFill>
                  <a:srgbClr val="FFFFFF"/>
                </a:solidFill>
              </a:rPr>
              <a:t>est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incomplet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smtClean="0">
                <a:solidFill>
                  <a:srgbClr val="FFFFFF"/>
                </a:solidFill>
              </a:rPr>
              <a:t>et </a:t>
            </a:r>
            <a:r>
              <a:rPr lang="en-US" sz="2400" spc="-60" dirty="0" err="1" smtClean="0">
                <a:solidFill>
                  <a:srgbClr val="FFFFFF"/>
                </a:solidFill>
              </a:rPr>
              <a:t>partiellement</a:t>
            </a:r>
            <a:r>
              <a:rPr lang="en-US" sz="2400" spc="-60" dirty="0" smtClean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sûr</a:t>
            </a:r>
            <a:r>
              <a:rPr lang="en-US" sz="2400" spc="-60" dirty="0">
                <a:solidFill>
                  <a:srgbClr val="FFFFFF"/>
                </a:solidFill>
              </a:rPr>
              <a:t>, </a:t>
            </a:r>
            <a:r>
              <a:rPr lang="en-US" sz="2400" spc="-60" dirty="0" err="1">
                <a:solidFill>
                  <a:srgbClr val="FFFFFF"/>
                </a:solidFill>
              </a:rPr>
              <a:t>ce</a:t>
            </a:r>
            <a:r>
              <a:rPr lang="en-US" sz="2400" spc="-60" dirty="0">
                <a:solidFill>
                  <a:srgbClr val="FFFFFF"/>
                </a:solidFill>
              </a:rPr>
              <a:t> qui </a:t>
            </a:r>
            <a:r>
              <a:rPr lang="en-US" sz="2400" spc="-60" dirty="0" err="1">
                <a:solidFill>
                  <a:srgbClr val="FFFFFF"/>
                </a:solidFill>
              </a:rPr>
              <a:t>peut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être</a:t>
            </a:r>
            <a:r>
              <a:rPr lang="en-US" sz="2400" spc="-60" dirty="0">
                <a:solidFill>
                  <a:srgbClr val="FFFFFF"/>
                </a:solidFill>
              </a:rPr>
              <a:t> plus </a:t>
            </a:r>
            <a:r>
              <a:rPr lang="en-US" sz="2400" spc="-60" dirty="0" err="1">
                <a:solidFill>
                  <a:srgbClr val="FFFFFF"/>
                </a:solidFill>
              </a:rPr>
              <a:t>dangereux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qu’un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vrai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 smtClean="0">
                <a:solidFill>
                  <a:srgbClr val="FFFFFF"/>
                </a:solidFill>
              </a:rPr>
              <a:t>mensonge</a:t>
            </a:r>
            <a:r>
              <a:rPr lang="en-US" sz="2400" spc="-6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spc="-60" dirty="0" smtClean="0">
                <a:solidFill>
                  <a:srgbClr val="FFFFFF"/>
                </a:solidFill>
              </a:rPr>
              <a:t>Le </a:t>
            </a:r>
            <a:r>
              <a:rPr lang="en-US" sz="2400" spc="-60" dirty="0" err="1">
                <a:solidFill>
                  <a:srgbClr val="FFFFFF"/>
                </a:solidFill>
              </a:rPr>
              <a:t>nombre</a:t>
            </a:r>
            <a:r>
              <a:rPr lang="en-US" sz="2400" spc="-60" dirty="0">
                <a:solidFill>
                  <a:srgbClr val="FFFFFF"/>
                </a:solidFill>
              </a:rPr>
              <a:t> six </a:t>
            </a:r>
            <a:r>
              <a:rPr lang="en-US" sz="2400" spc="-60" dirty="0" err="1" smtClean="0">
                <a:solidFill>
                  <a:srgbClr val="FFFFFF"/>
                </a:solidFill>
              </a:rPr>
              <a:t>répété</a:t>
            </a:r>
            <a:r>
              <a:rPr lang="en-US" sz="2400" spc="-60" dirty="0" smtClean="0">
                <a:solidFill>
                  <a:srgbClr val="FFFFFF"/>
                </a:solidFill>
              </a:rPr>
              <a:t> trois </a:t>
            </a:r>
            <a:r>
              <a:rPr lang="en-US" sz="2400" spc="-60" dirty="0" err="1">
                <a:solidFill>
                  <a:srgbClr val="FFFFFF"/>
                </a:solidFill>
              </a:rPr>
              <a:t>fois</a:t>
            </a:r>
            <a:r>
              <a:rPr lang="en-US" sz="2400" spc="-60" dirty="0">
                <a:solidFill>
                  <a:srgbClr val="FFFFFF"/>
                </a:solidFill>
              </a:rPr>
              <a:t> (666) se </a:t>
            </a:r>
            <a:r>
              <a:rPr lang="en-US" sz="2400" spc="-60" dirty="0" err="1">
                <a:solidFill>
                  <a:srgbClr val="FFFFFF"/>
                </a:solidFill>
              </a:rPr>
              <a:t>réfère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à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une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triade</a:t>
            </a:r>
            <a:r>
              <a:rPr lang="en-US" sz="2400" spc="-60" dirty="0">
                <a:solidFill>
                  <a:srgbClr val="FFFFFF"/>
                </a:solidFill>
              </a:rPr>
              <a:t> qui </a:t>
            </a:r>
            <a:r>
              <a:rPr lang="en-US" sz="2400" spc="-60" dirty="0" err="1">
                <a:solidFill>
                  <a:srgbClr val="FFFFFF"/>
                </a:solidFill>
              </a:rPr>
              <a:t>proclame</a:t>
            </a:r>
            <a:r>
              <a:rPr lang="en-US" sz="2400" spc="-60" dirty="0">
                <a:solidFill>
                  <a:srgbClr val="FFFFFF"/>
                </a:solidFill>
              </a:rPr>
              <a:t> le </a:t>
            </a:r>
            <a:r>
              <a:rPr lang="en-US" sz="2400" spc="-60" dirty="0" err="1">
                <a:solidFill>
                  <a:srgbClr val="FFFFFF"/>
                </a:solidFill>
              </a:rPr>
              <a:t>mensonge</a:t>
            </a:r>
            <a:r>
              <a:rPr lang="en-US" sz="2400" spc="-60" dirty="0">
                <a:solidFill>
                  <a:srgbClr val="FFFFFF"/>
                </a:solidFill>
              </a:rPr>
              <a:t>, la </a:t>
            </a:r>
            <a:r>
              <a:rPr lang="en-US" sz="2400" spc="-60" dirty="0" err="1">
                <a:solidFill>
                  <a:srgbClr val="FFFFFF"/>
                </a:solidFill>
              </a:rPr>
              <a:t>fausseté</a:t>
            </a:r>
            <a:r>
              <a:rPr lang="en-US" sz="2400" spc="-60" dirty="0">
                <a:solidFill>
                  <a:srgbClr val="FFFFFF"/>
                </a:solidFill>
              </a:rPr>
              <a:t> et la </a:t>
            </a:r>
            <a:r>
              <a:rPr lang="en-US" sz="2400" spc="-60" dirty="0" err="1" smtClean="0">
                <a:solidFill>
                  <a:srgbClr val="FFFFFF"/>
                </a:solidFill>
              </a:rPr>
              <a:t>tromperie</a:t>
            </a:r>
            <a:r>
              <a:rPr lang="en-US" sz="2400" spc="-6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spc="-60" dirty="0" smtClean="0">
                <a:solidFill>
                  <a:srgbClr val="FFFFFF"/>
                </a:solidFill>
              </a:rPr>
              <a:t>Il </a:t>
            </a:r>
            <a:r>
              <a:rPr lang="en-US" sz="2400" spc="-60" dirty="0" err="1" smtClean="0">
                <a:solidFill>
                  <a:srgbClr val="FFFFFF"/>
                </a:solidFill>
              </a:rPr>
              <a:t>s’agit</a:t>
            </a:r>
            <a:r>
              <a:rPr lang="en-US" sz="2400" spc="-60" dirty="0" smtClean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dans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ce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cas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d’une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organisation</a:t>
            </a:r>
            <a:r>
              <a:rPr lang="en-US" sz="2400" spc="-60" dirty="0">
                <a:solidFill>
                  <a:srgbClr val="FFFFFF"/>
                </a:solidFill>
              </a:rPr>
              <a:t> et d’un triple </a:t>
            </a:r>
            <a:r>
              <a:rPr lang="en-US" sz="2400" spc="-60" dirty="0" err="1">
                <a:solidFill>
                  <a:srgbClr val="FFFFFF"/>
                </a:solidFill>
              </a:rPr>
              <a:t>piège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60" dirty="0" err="1">
                <a:solidFill>
                  <a:srgbClr val="FFFFFF"/>
                </a:solidFill>
              </a:rPr>
              <a:t>humains</a:t>
            </a:r>
            <a:r>
              <a:rPr lang="en-US" sz="2400" spc="-60" dirty="0">
                <a:solidFill>
                  <a:srgbClr val="FFFFFF"/>
                </a:solidFill>
              </a:rPr>
              <a:t>.</a:t>
            </a:r>
            <a:endParaRPr lang="en-US" sz="2400" spc="-6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9622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Qui </a:t>
            </a:r>
            <a:r>
              <a:rPr lang="en-US" dirty="0" err="1">
                <a:solidFill>
                  <a:schemeClr val="bg1"/>
                </a:solidFill>
              </a:rPr>
              <a:t>sont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ces</a:t>
            </a:r>
            <a:r>
              <a:rPr lang="en-US" dirty="0">
                <a:solidFill>
                  <a:schemeClr val="bg1"/>
                </a:solidFill>
              </a:rPr>
              <a:t> bêtes ?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idx="1"/>
          </p:nvPr>
        </p:nvSpPr>
        <p:spPr>
          <a:xfrm>
            <a:off x="345850" y="1736336"/>
            <a:ext cx="6840537" cy="406558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La </a:t>
            </a:r>
            <a:r>
              <a:rPr lang="en-US" sz="2400" dirty="0" err="1">
                <a:solidFill>
                  <a:schemeClr val="bg1"/>
                </a:solidFill>
              </a:rPr>
              <a:t>papauté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présente</a:t>
            </a:r>
            <a:r>
              <a:rPr lang="en-US" sz="2400" dirty="0">
                <a:solidFill>
                  <a:schemeClr val="bg1"/>
                </a:solidFill>
              </a:rPr>
              <a:t> les </a:t>
            </a:r>
            <a:r>
              <a:rPr lang="en-US" sz="2400" dirty="0" err="1">
                <a:solidFill>
                  <a:schemeClr val="bg1"/>
                </a:solidFill>
              </a:rPr>
              <a:t>caractéristiques</a:t>
            </a:r>
            <a:r>
              <a:rPr lang="en-US" sz="2400" dirty="0">
                <a:solidFill>
                  <a:schemeClr val="bg1"/>
                </a:solidFill>
              </a:rPr>
              <a:t> de la bête, qui, avec le </a:t>
            </a:r>
            <a:r>
              <a:rPr lang="en-US" sz="2400" dirty="0" err="1">
                <a:solidFill>
                  <a:schemeClr val="bg1"/>
                </a:solidFill>
              </a:rPr>
              <a:t>pouvoir</a:t>
            </a:r>
            <a:r>
              <a:rPr lang="en-US" sz="2400" dirty="0">
                <a:solidFill>
                  <a:schemeClr val="bg1"/>
                </a:solidFill>
              </a:rPr>
              <a:t> de la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r>
              <a:rPr lang="en-US" sz="2400" dirty="0">
                <a:solidFill>
                  <a:schemeClr val="bg1"/>
                </a:solidFill>
              </a:rPr>
              <a:t> bête </a:t>
            </a:r>
            <a:r>
              <a:rPr lang="en-US" sz="2400" dirty="0" err="1">
                <a:solidFill>
                  <a:schemeClr val="bg1"/>
                </a:solidFill>
              </a:rPr>
              <a:t>d’Apocalypse</a:t>
            </a:r>
            <a:r>
              <a:rPr lang="en-US" sz="2400" dirty="0">
                <a:solidFill>
                  <a:schemeClr val="bg1"/>
                </a:solidFill>
              </a:rPr>
              <a:t> 13 : 11-18, </a:t>
            </a:r>
            <a:r>
              <a:rPr lang="en-US" sz="2400" dirty="0" err="1">
                <a:solidFill>
                  <a:schemeClr val="bg1"/>
                </a:solidFill>
              </a:rPr>
              <a:t>identifiée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comme</a:t>
            </a:r>
            <a:r>
              <a:rPr lang="en-US" sz="2400" dirty="0">
                <a:solidFill>
                  <a:schemeClr val="bg1"/>
                </a:solidFill>
              </a:rPr>
              <a:t> les </a:t>
            </a:r>
            <a:r>
              <a:rPr lang="en-US" sz="2400" dirty="0" err="1">
                <a:solidFill>
                  <a:schemeClr val="bg1"/>
                </a:solidFill>
              </a:rPr>
              <a:t>États</a:t>
            </a:r>
            <a:r>
              <a:rPr lang="en-US" sz="2400" dirty="0">
                <a:solidFill>
                  <a:schemeClr val="bg1"/>
                </a:solidFill>
              </a:rPr>
              <a:t>-Unis </a:t>
            </a:r>
            <a:r>
              <a:rPr lang="en-US" sz="2400" dirty="0" err="1">
                <a:solidFill>
                  <a:schemeClr val="bg1"/>
                </a:solidFill>
              </a:rPr>
              <a:t>d’Amérique</a:t>
            </a:r>
            <a:r>
              <a:rPr lang="en-US" sz="2400" dirty="0">
                <a:solidFill>
                  <a:schemeClr val="bg1"/>
                </a:solidFill>
              </a:rPr>
              <a:t> du Nord, </a:t>
            </a:r>
            <a:r>
              <a:rPr lang="en-US" sz="2400" dirty="0" err="1">
                <a:solidFill>
                  <a:schemeClr val="bg1"/>
                </a:solidFill>
              </a:rPr>
              <a:t>rendra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obligatoire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l’observance</a:t>
            </a:r>
            <a:r>
              <a:rPr lang="en-US" sz="2400" dirty="0">
                <a:solidFill>
                  <a:schemeClr val="bg1"/>
                </a:solidFill>
              </a:rPr>
              <a:t> du </a:t>
            </a:r>
            <a:r>
              <a:rPr lang="en-US" sz="2400" dirty="0" err="1">
                <a:solidFill>
                  <a:schemeClr val="bg1"/>
                </a:solidFill>
              </a:rPr>
              <a:t>dimanche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comme</a:t>
            </a:r>
            <a:r>
              <a:rPr lang="en-US" sz="2400" dirty="0">
                <a:solidFill>
                  <a:schemeClr val="bg1"/>
                </a:solidFill>
              </a:rPr>
              <a:t> jour de repos.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5305"/>
            <a:ext cx="8229600" cy="9366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ea typeface="Arial" charset="0"/>
                <a:cs typeface="Calibri"/>
              </a:rPr>
              <a:t>L'établissement</a:t>
            </a:r>
            <a:r>
              <a:rPr lang="en-US" dirty="0">
                <a:solidFill>
                  <a:schemeClr val="bg1"/>
                </a:solidFill>
                <a:ea typeface="Arial" charset="0"/>
                <a:cs typeface="Calibri"/>
              </a:rPr>
              <a:t> du </a:t>
            </a:r>
            <a:r>
              <a:rPr lang="en-US" dirty="0" smtClean="0">
                <a:solidFill>
                  <a:schemeClr val="bg1"/>
                </a:solidFill>
                <a:ea typeface="Arial" charset="0"/>
                <a:cs typeface="Calibri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 charset="0"/>
                <a:cs typeface="Calibri"/>
              </a:rPr>
            </a:br>
            <a:r>
              <a:rPr lang="en-US" dirty="0" err="1" smtClean="0">
                <a:solidFill>
                  <a:schemeClr val="bg1"/>
                </a:solidFill>
                <a:ea typeface="Arial" charset="0"/>
                <a:cs typeface="Calibri"/>
              </a:rPr>
              <a:t>royaume</a:t>
            </a:r>
            <a:r>
              <a:rPr lang="en-US" dirty="0" smtClean="0">
                <a:solidFill>
                  <a:schemeClr val="bg1"/>
                </a:solidFill>
                <a:ea typeface="Arial" charset="0"/>
                <a:cs typeface="Calibri"/>
              </a:rPr>
              <a:t> de </a:t>
            </a:r>
            <a:r>
              <a:rPr lang="en-US" dirty="0" err="1">
                <a:solidFill>
                  <a:schemeClr val="bg1"/>
                </a:solidFill>
                <a:ea typeface="Arial" charset="0"/>
                <a:cs typeface="Calibri"/>
              </a:rPr>
              <a:t>Dieu</a:t>
            </a:r>
            <a:endParaRPr lang="en-US" dirty="0">
              <a:solidFill>
                <a:schemeClr val="bg1"/>
              </a:solidFill>
              <a:effectLst/>
              <a:latin typeface="Calibri"/>
              <a:ea typeface="Arial" charset="0"/>
              <a:cs typeface="Calibri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idx="1"/>
          </p:nvPr>
        </p:nvSpPr>
        <p:spPr>
          <a:xfrm>
            <a:off x="227496" y="2159293"/>
            <a:ext cx="5387996" cy="4608512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  <a:cs typeface="Calibri"/>
              </a:rPr>
              <a:t>«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Dans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le temps 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rois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le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cieux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suscitera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royaume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qui ne sera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jamais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détruit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et qui ne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passera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point sous la domination d'un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autre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peuple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;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il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brisera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anéantira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tous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royaumes-là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lui-même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Calibri"/>
              </a:rPr>
              <a:t>subsistera</a:t>
            </a:r>
            <a:r>
              <a:rPr lang="en-US" sz="2400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Calibri"/>
              </a:rPr>
              <a:t>éternellement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»(Daniel 2 : 44)</a:t>
            </a: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5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282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cs typeface="Calibri"/>
              </a:rPr>
              <a:t>Sommaire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9104" y="1357270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Nous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vivons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un monde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perturbé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L'instabilité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continue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perturber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grandement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planète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Aujourd'hui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avec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développement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technologie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des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réseaux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sociaux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rêve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d'un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nouvel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mondial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désir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ancestral de beaucoup de gens,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semble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plus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réalisable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La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Bible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 passé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avait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quelques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empires qui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essayèrent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d'établir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mondial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Selon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la Bible,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la fin des temps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aurait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nouvelle tentative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d'établir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nouvel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mondial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Cette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fois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serait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alliance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politique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religieuse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l'encontre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des plans 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la fin,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Jésus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viendra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établira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royaume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éternel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s-E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Tentatives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passées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d'établir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err="1">
                <a:solidFill>
                  <a:srgbClr val="FFFFFF"/>
                </a:solidFill>
              </a:rPr>
              <a:t>nouvel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ordre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mondial</a:t>
            </a:r>
            <a:r>
              <a:rPr lang="en-US" dirty="0">
                <a:solidFill>
                  <a:srgbClr val="FFFFFF"/>
                </a:solidFill>
              </a:rPr>
              <a:t> : Charlemagne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82880" y="1762320"/>
            <a:ext cx="5019100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Il unit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grande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partie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l'Europe</a:t>
            </a:r>
            <a:r>
              <a:rPr lang="en-US" sz="2400" dirty="0">
                <a:solidFill>
                  <a:srgbClr val="FFFFFF"/>
                </a:solidFill>
              </a:rPr>
              <a:t> pendant le bas </a:t>
            </a:r>
            <a:r>
              <a:rPr lang="en-US" sz="2400" dirty="0" err="1">
                <a:solidFill>
                  <a:srgbClr val="FFFFFF"/>
                </a:solidFill>
              </a:rPr>
              <a:t>Moyen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Âge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pris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trône</a:t>
            </a:r>
            <a:r>
              <a:rPr lang="en-US" sz="2400" dirty="0">
                <a:solidFill>
                  <a:srgbClr val="FFFFFF"/>
                </a:solidFill>
              </a:rPr>
              <a:t> Franc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768 et </a:t>
            </a:r>
            <a:r>
              <a:rPr lang="en-US" sz="2400" dirty="0" err="1">
                <a:solidFill>
                  <a:srgbClr val="FFFFFF"/>
                </a:solidFill>
              </a:rPr>
              <a:t>devint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roi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d'Italie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774.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À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partir</a:t>
            </a:r>
            <a:r>
              <a:rPr lang="en-US" sz="2400" dirty="0">
                <a:solidFill>
                  <a:srgbClr val="FFFFFF"/>
                </a:solidFill>
              </a:rPr>
              <a:t> de 800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devint</a:t>
            </a:r>
            <a:r>
              <a:rPr lang="en-US" sz="2400" dirty="0">
                <a:solidFill>
                  <a:srgbClr val="FFFFFF"/>
                </a:solidFill>
              </a:rPr>
              <a:t> le premier saint </a:t>
            </a:r>
            <a:r>
              <a:rPr lang="en-US" sz="2400" dirty="0" err="1">
                <a:solidFill>
                  <a:srgbClr val="FFFFFF"/>
                </a:solidFill>
              </a:rPr>
              <a:t>empereur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romain</a:t>
            </a:r>
            <a:r>
              <a:rPr lang="en-US" sz="2400" dirty="0">
                <a:solidFill>
                  <a:srgbClr val="FFFFFF"/>
                </a:solidFill>
              </a:rPr>
              <a:t> - le premier </a:t>
            </a:r>
            <a:r>
              <a:rPr lang="en-US" sz="2400" dirty="0" err="1">
                <a:solidFill>
                  <a:srgbClr val="FFFFFF"/>
                </a:solidFill>
              </a:rPr>
              <a:t>empereur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reconnu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Europe </a:t>
            </a:r>
            <a:r>
              <a:rPr lang="en-US" sz="2400" dirty="0" err="1">
                <a:solidFill>
                  <a:srgbClr val="FFFFFF"/>
                </a:solidFill>
              </a:rPr>
              <a:t>Occidentale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depuis</a:t>
            </a:r>
            <a:r>
              <a:rPr lang="en-US" sz="2400" dirty="0">
                <a:solidFill>
                  <a:srgbClr val="FFFFFF"/>
                </a:solidFill>
              </a:rPr>
              <a:t> la chute de </a:t>
            </a:r>
            <a:r>
              <a:rPr lang="en-US" sz="2400" dirty="0" err="1">
                <a:solidFill>
                  <a:srgbClr val="FFFFFF"/>
                </a:solidFill>
              </a:rPr>
              <a:t>l'Empire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romain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l'ouest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4" name="Imagen 3" descr="carlo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/>
          <a:stretch/>
        </p:blipFill>
        <p:spPr>
          <a:xfrm>
            <a:off x="5377631" y="1742168"/>
            <a:ext cx="3517547" cy="392939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Tentatives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passées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d'établir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err="1">
                <a:solidFill>
                  <a:srgbClr val="FFFFFF"/>
                </a:solidFill>
              </a:rPr>
              <a:t>nouvel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ordre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mondial</a:t>
            </a:r>
            <a:r>
              <a:rPr lang="en-US" dirty="0">
                <a:solidFill>
                  <a:srgbClr val="FFFFFF"/>
                </a:solidFill>
              </a:rPr>
              <a:t> : Napoléon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9" y="1721790"/>
            <a:ext cx="4642387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Napoléon </a:t>
            </a:r>
            <a:r>
              <a:rPr lang="en-US" sz="2400" dirty="0" err="1">
                <a:solidFill>
                  <a:srgbClr val="FFFFFF"/>
                </a:solidFill>
              </a:rPr>
              <a:t>domina</a:t>
            </a:r>
            <a:r>
              <a:rPr lang="en-US" sz="2400" dirty="0">
                <a:solidFill>
                  <a:srgbClr val="FFFFFF"/>
                </a:solidFill>
              </a:rPr>
              <a:t> les affaires </a:t>
            </a:r>
            <a:r>
              <a:rPr lang="en-US" sz="2400" dirty="0" err="1">
                <a:solidFill>
                  <a:srgbClr val="FFFFFF"/>
                </a:solidFill>
              </a:rPr>
              <a:t>européennes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 smtClean="0">
                <a:solidFill>
                  <a:srgbClr val="FFFFFF"/>
                </a:solidFill>
              </a:rPr>
              <a:t>globales</a:t>
            </a:r>
            <a:r>
              <a:rPr lang="en-US" sz="2400" dirty="0" smtClean="0">
                <a:solidFill>
                  <a:srgbClr val="FFFFFF"/>
                </a:solidFill>
              </a:rPr>
              <a:t> pendant </a:t>
            </a:r>
            <a:r>
              <a:rPr lang="en-US" sz="2400" dirty="0">
                <a:solidFill>
                  <a:srgbClr val="FFFFFF"/>
                </a:solidFill>
              </a:rPr>
              <a:t>plus </a:t>
            </a:r>
            <a:r>
              <a:rPr lang="en-US" sz="2400" dirty="0" err="1">
                <a:solidFill>
                  <a:srgbClr val="FFFFFF"/>
                </a:solidFill>
              </a:rPr>
              <a:t>d'une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décennie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tête de la France </a:t>
            </a:r>
            <a:r>
              <a:rPr lang="en-US" sz="2400" dirty="0" err="1">
                <a:solidFill>
                  <a:srgbClr val="FFFFFF"/>
                </a:solidFill>
              </a:rPr>
              <a:t>contre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série</a:t>
            </a:r>
            <a:r>
              <a:rPr lang="en-US" sz="2400" dirty="0">
                <a:solidFill>
                  <a:srgbClr val="FFFFFF"/>
                </a:solidFill>
              </a:rPr>
              <a:t> de coalitions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Guerres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napoléoniennes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gagna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plupart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guerres</a:t>
            </a:r>
            <a:r>
              <a:rPr lang="en-US" sz="2400" dirty="0">
                <a:solidFill>
                  <a:srgbClr val="FFFFFF"/>
                </a:solidFill>
              </a:rPr>
              <a:t> et la </a:t>
            </a:r>
            <a:r>
              <a:rPr lang="en-US" sz="2400" dirty="0" err="1">
                <a:solidFill>
                  <a:srgbClr val="FFFFFF"/>
                </a:solidFill>
              </a:rPr>
              <a:t>vaste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majorité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batailles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construisant</a:t>
            </a:r>
            <a:r>
              <a:rPr lang="en-US" sz="2400" dirty="0">
                <a:solidFill>
                  <a:srgbClr val="FFFFFF"/>
                </a:solidFill>
              </a:rPr>
              <a:t> un grand empire qui </a:t>
            </a:r>
            <a:r>
              <a:rPr lang="en-US" sz="2400" dirty="0" err="1">
                <a:solidFill>
                  <a:srgbClr val="FFFFFF"/>
                </a:solidFill>
              </a:rPr>
              <a:t>domina</a:t>
            </a:r>
            <a:r>
              <a:rPr lang="en-US" sz="2400" dirty="0">
                <a:solidFill>
                  <a:srgbClr val="FFFFFF"/>
                </a:solidFill>
              </a:rPr>
              <a:t> sur </a:t>
            </a:r>
            <a:r>
              <a:rPr lang="en-US" sz="2400" dirty="0" err="1">
                <a:solidFill>
                  <a:srgbClr val="FFFFFF"/>
                </a:solidFill>
              </a:rPr>
              <a:t>l'Europe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continentale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avant</a:t>
            </a:r>
            <a:r>
              <a:rPr lang="en-US" sz="2400" dirty="0">
                <a:solidFill>
                  <a:srgbClr val="FFFFFF"/>
                </a:solidFill>
              </a:rPr>
              <a:t> son </a:t>
            </a:r>
            <a:r>
              <a:rPr lang="en-US" sz="2400" dirty="0" err="1">
                <a:solidFill>
                  <a:srgbClr val="FFFFFF"/>
                </a:solidFill>
              </a:rPr>
              <a:t>effondrement</a:t>
            </a:r>
            <a:r>
              <a:rPr lang="en-US" sz="2400" dirty="0">
                <a:solidFill>
                  <a:srgbClr val="FFFFFF"/>
                </a:solidFill>
              </a:rPr>
              <a:t> final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1815.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5" name="Imagen 4" descr="napole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35" y="1864376"/>
            <a:ext cx="3355166" cy="396669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Tentatives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passées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d'établir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err="1">
                <a:solidFill>
                  <a:srgbClr val="FFFFFF"/>
                </a:solidFill>
              </a:rPr>
              <a:t>nouvel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ordre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mondial</a:t>
            </a:r>
            <a:r>
              <a:rPr lang="en-US" dirty="0">
                <a:solidFill>
                  <a:srgbClr val="FFFFFF"/>
                </a:solidFill>
              </a:rPr>
              <a:t> : Adolf Hitler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09771" y="1681260"/>
            <a:ext cx="5287386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le leader de </a:t>
            </a:r>
            <a:r>
              <a:rPr lang="en-US" sz="2400" dirty="0" err="1">
                <a:solidFill>
                  <a:srgbClr val="FFFFFF"/>
                </a:solidFill>
              </a:rPr>
              <a:t>l'Allemagne</a:t>
            </a:r>
            <a:r>
              <a:rPr lang="en-US" sz="2400" dirty="0">
                <a:solidFill>
                  <a:srgbClr val="FFFFFF"/>
                </a:solidFill>
              </a:rPr>
              <a:t> Nazi de 1934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1945.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commença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Seconde</a:t>
            </a:r>
            <a:r>
              <a:rPr lang="en-US" sz="2400" dirty="0">
                <a:solidFill>
                  <a:srgbClr val="FFFFFF"/>
                </a:solidFill>
              </a:rPr>
              <a:t> Guerre </a:t>
            </a:r>
            <a:r>
              <a:rPr lang="en-US" sz="2400" dirty="0" err="1">
                <a:solidFill>
                  <a:srgbClr val="FFFFFF"/>
                </a:solidFill>
              </a:rPr>
              <a:t>mondiale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1939 et </a:t>
            </a:r>
            <a:r>
              <a:rPr lang="en-US" sz="2400" dirty="0" err="1">
                <a:solidFill>
                  <a:srgbClr val="FFFFFF"/>
                </a:solidFill>
              </a:rPr>
              <a:t>envahi</a:t>
            </a:r>
            <a:r>
              <a:rPr lang="en-US" sz="2400" dirty="0">
                <a:solidFill>
                  <a:srgbClr val="FFFFFF"/>
                </a:solidFill>
              </a:rPr>
              <a:t> bon </a:t>
            </a:r>
            <a:r>
              <a:rPr lang="en-US" sz="2400" dirty="0" err="1">
                <a:solidFill>
                  <a:srgbClr val="FFFFFF"/>
                </a:solidFill>
              </a:rPr>
              <a:t>nombre</a:t>
            </a:r>
            <a:r>
              <a:rPr lang="en-US" sz="2400" dirty="0">
                <a:solidFill>
                  <a:srgbClr val="FFFFFF"/>
                </a:solidFill>
              </a:rPr>
              <a:t> de pays, tout </a:t>
            </a:r>
            <a:r>
              <a:rPr lang="en-US" sz="2400" dirty="0" err="1">
                <a:solidFill>
                  <a:srgbClr val="FFFFFF"/>
                </a:solidFill>
              </a:rPr>
              <a:t>cela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but de </a:t>
            </a:r>
            <a:r>
              <a:rPr lang="en-US" sz="2400" dirty="0" err="1">
                <a:solidFill>
                  <a:srgbClr val="FFFFFF"/>
                </a:solidFill>
              </a:rPr>
              <a:t>créer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nouvel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ordre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mondial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5" name="Imagen 4" descr="ThinkstockPhotos-928316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37" y="1681260"/>
            <a:ext cx="2915852" cy="413862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 </a:t>
            </a:r>
            <a:r>
              <a:rPr lang="en-US" dirty="0" err="1">
                <a:solidFill>
                  <a:srgbClr val="FFFFFF"/>
                </a:solidFill>
              </a:rPr>
              <a:t>décision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101090" y="1835784"/>
            <a:ext cx="4820243" cy="3298005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: « Et </a:t>
            </a:r>
            <a:r>
              <a:rPr lang="en-US" sz="2400" dirty="0" err="1">
                <a:solidFill>
                  <a:srgbClr val="FFFFFF"/>
                </a:solidFill>
              </a:rPr>
              <a:t>voici</a:t>
            </a:r>
            <a:r>
              <a:rPr lang="en-US" sz="2400" dirty="0">
                <a:solidFill>
                  <a:srgbClr val="FFFFFF"/>
                </a:solidFill>
              </a:rPr>
              <a:t>, je </a:t>
            </a:r>
            <a:r>
              <a:rPr lang="en-US" sz="2400" dirty="0" err="1">
                <a:solidFill>
                  <a:srgbClr val="FFFFFF"/>
                </a:solidFill>
              </a:rPr>
              <a:t>suis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jours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jusqu'à</a:t>
            </a:r>
            <a:r>
              <a:rPr lang="en-US" sz="2400" dirty="0">
                <a:solidFill>
                  <a:srgbClr val="FFFFFF"/>
                </a:solidFill>
              </a:rPr>
              <a:t> la fin du monde. » (</a:t>
            </a:r>
            <a:r>
              <a:rPr lang="en-US" sz="2400" dirty="0" err="1">
                <a:solidFill>
                  <a:srgbClr val="FFFFFF"/>
                </a:solidFill>
              </a:rPr>
              <a:t>Matthieu</a:t>
            </a:r>
            <a:r>
              <a:rPr lang="en-US" sz="2400" dirty="0">
                <a:solidFill>
                  <a:srgbClr val="FFFFFF"/>
                </a:solidFill>
              </a:rPr>
              <a:t> 28 : 20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 algn="just"/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Êtes-vous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prêt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accepter </a:t>
            </a:r>
            <a:r>
              <a:rPr lang="en-US" sz="2400" dirty="0" err="1">
                <a:solidFill>
                  <a:srgbClr val="FFFFFF"/>
                </a:solidFill>
              </a:rPr>
              <a:t>cette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promesse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fait ?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79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PT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 monde </a:t>
            </a:r>
            <a:r>
              <a:rPr lang="en-US" dirty="0" err="1">
                <a:solidFill>
                  <a:srgbClr val="FFFFFF"/>
                </a:solidFill>
              </a:rPr>
              <a:t>perturbé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2603352" y="1485188"/>
            <a:ext cx="6189020" cy="4985752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Les choses </a:t>
            </a:r>
            <a:r>
              <a:rPr lang="en-US" sz="2400" dirty="0" err="1">
                <a:solidFill>
                  <a:srgbClr val="FFFFFF"/>
                </a:solidFill>
              </a:rPr>
              <a:t>tournent</a:t>
            </a:r>
            <a:r>
              <a:rPr lang="en-US" sz="2400" dirty="0">
                <a:solidFill>
                  <a:srgbClr val="FFFFFF"/>
                </a:solidFill>
              </a:rPr>
              <a:t> mal sur la </a:t>
            </a:r>
            <a:r>
              <a:rPr lang="en-US" sz="2400" dirty="0" err="1">
                <a:solidFill>
                  <a:srgbClr val="FFFFFF"/>
                </a:solidFill>
              </a:rPr>
              <a:t>planète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L’économie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mondiale</a:t>
            </a:r>
            <a:r>
              <a:rPr lang="en-US" sz="2400" dirty="0">
                <a:solidFill>
                  <a:srgbClr val="FFFFFF"/>
                </a:solidFill>
              </a:rPr>
              <a:t> continue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s’enfoncer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sables </a:t>
            </a:r>
            <a:r>
              <a:rPr lang="en-US" sz="2400" dirty="0" err="1">
                <a:solidFill>
                  <a:srgbClr val="FFFFFF"/>
                </a:solidFill>
              </a:rPr>
              <a:t>mouvants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l’endettement</a:t>
            </a:r>
            <a:r>
              <a:rPr lang="en-US" sz="2400" dirty="0">
                <a:solidFill>
                  <a:srgbClr val="FFFFFF"/>
                </a:solidFill>
              </a:rPr>
              <a:t> public, des crises </a:t>
            </a:r>
            <a:r>
              <a:rPr lang="en-US" sz="2400" dirty="0" err="1">
                <a:solidFill>
                  <a:srgbClr val="FFFFFF"/>
                </a:solidFill>
              </a:rPr>
              <a:t>politiques</a:t>
            </a:r>
            <a:r>
              <a:rPr lang="en-US" sz="2400" dirty="0">
                <a:solidFill>
                  <a:srgbClr val="FFFFFF"/>
                </a:solidFill>
              </a:rPr>
              <a:t>, des </a:t>
            </a:r>
            <a:r>
              <a:rPr lang="en-US" sz="2400" dirty="0" err="1">
                <a:solidFill>
                  <a:srgbClr val="FFFFFF"/>
                </a:solidFill>
              </a:rPr>
              <a:t>ajustements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fiscaux</a:t>
            </a:r>
            <a:r>
              <a:rPr lang="en-US" sz="2400" dirty="0">
                <a:solidFill>
                  <a:srgbClr val="FFFFFF"/>
                </a:solidFill>
              </a:rPr>
              <a:t> et d’un </a:t>
            </a:r>
            <a:r>
              <a:rPr lang="en-US" sz="2400" dirty="0" err="1">
                <a:solidFill>
                  <a:srgbClr val="FFFFFF"/>
                </a:solidFill>
              </a:rPr>
              <a:t>taux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élevé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chômage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excès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spéculateurs</a:t>
            </a:r>
            <a:r>
              <a:rPr lang="en-US" sz="2400" dirty="0">
                <a:solidFill>
                  <a:srgbClr val="FFFFFF"/>
                </a:solidFill>
              </a:rPr>
              <a:t> financiers de la </a:t>
            </a:r>
            <a:r>
              <a:rPr lang="en-US" sz="2400" dirty="0" err="1">
                <a:solidFill>
                  <a:srgbClr val="FFFFFF"/>
                </a:solidFill>
              </a:rPr>
              <a:t>décennie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précédente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terminés</a:t>
            </a:r>
            <a:r>
              <a:rPr lang="en-US" sz="2400" dirty="0">
                <a:solidFill>
                  <a:srgbClr val="FFFFFF"/>
                </a:solidFill>
              </a:rPr>
              <a:t> par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montagne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crédits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impossibles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solder, </a:t>
            </a:r>
            <a:r>
              <a:rPr lang="en-US" sz="2400" dirty="0" err="1">
                <a:solidFill>
                  <a:srgbClr val="FFFFFF"/>
                </a:solidFill>
              </a:rPr>
              <a:t>conduisant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faillite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centaines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grandes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entreprises</a:t>
            </a:r>
            <a:r>
              <a:rPr lang="en-US" sz="2400" dirty="0">
                <a:solidFill>
                  <a:srgbClr val="FFFFFF"/>
                </a:solidFill>
              </a:rPr>
              <a:t> et de </a:t>
            </a:r>
            <a:r>
              <a:rPr lang="en-US" sz="2400" dirty="0" err="1">
                <a:solidFill>
                  <a:srgbClr val="FFFFFF"/>
                </a:solidFill>
              </a:rPr>
              <a:t>banques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durent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sauvées</a:t>
            </a:r>
            <a:r>
              <a:rPr lang="en-US" sz="2400" dirty="0">
                <a:solidFill>
                  <a:srgbClr val="FFFFFF"/>
                </a:solidFill>
              </a:rPr>
              <a:t> par les </a:t>
            </a:r>
            <a:r>
              <a:rPr lang="en-US" sz="2400" dirty="0" err="1">
                <a:solidFill>
                  <a:srgbClr val="FFFFFF"/>
                </a:solidFill>
              </a:rPr>
              <a:t>gouvernements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99016" y="3505200"/>
            <a:ext cx="8229600" cy="288645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pensée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récurrente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spc="-60" dirty="0" smtClean="0">
                <a:solidFill>
                  <a:srgbClr val="FFFFFF"/>
                </a:solidFill>
              </a:rPr>
              <a:t>L'évènement </a:t>
            </a:r>
            <a:r>
              <a:rPr lang="en-US" spc="-60" dirty="0">
                <a:solidFill>
                  <a:srgbClr val="FFFFFF"/>
                </a:solidFill>
              </a:rPr>
              <a:t>le plus extraordinaire de </a:t>
            </a:r>
            <a:r>
              <a:rPr lang="en-US" spc="-60" dirty="0" err="1" smtClean="0">
                <a:solidFill>
                  <a:srgbClr val="FFFFFF"/>
                </a:solidFill>
              </a:rPr>
              <a:t>l’histoire</a:t>
            </a:r>
            <a:endParaRPr lang="en-US" spc="-60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Une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société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cinglée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Pourquoi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Jésus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n’est-il</a:t>
            </a:r>
            <a:r>
              <a:rPr lang="en-US" dirty="0">
                <a:solidFill>
                  <a:srgbClr val="FFFFFF"/>
                </a:solidFill>
              </a:rPr>
              <a:t> pas encore </a:t>
            </a:r>
            <a:r>
              <a:rPr lang="en-US" dirty="0" err="1">
                <a:solidFill>
                  <a:srgbClr val="FFFFFF"/>
                </a:solidFill>
              </a:rPr>
              <a:t>revenu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promesse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reste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d’actualité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Imagen 6" descr="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56"/>
            <a:ext cx="9144000" cy="252593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340116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suivant</a:t>
            </a:r>
            <a:r>
              <a:rPr lang="en-US" dirty="0">
                <a:solidFill>
                  <a:srgbClr val="FFFFFF"/>
                </a:solidFill>
              </a:rPr>
              <a:t> :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800" y="1664768"/>
            <a:ext cx="7848600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QUAND VIENDRA LA FIN DU MONDE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27" y="3036065"/>
            <a:ext cx="3211418" cy="3211418"/>
          </a:xfrm>
          <a:prstGeom prst="rect">
            <a:avLst/>
          </a:prstGeom>
        </p:spPr>
      </p:pic>
      <p:sp>
        <p:nvSpPr>
          <p:cNvPr id="1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8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 monde </a:t>
            </a:r>
            <a:r>
              <a:rPr lang="en-US" dirty="0" err="1">
                <a:solidFill>
                  <a:srgbClr val="FFFFFF"/>
                </a:solidFill>
              </a:rPr>
              <a:t>perturbé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>
          <a:xfrm>
            <a:off x="347129" y="1535653"/>
            <a:ext cx="8189064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changement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climatique</a:t>
            </a:r>
            <a:r>
              <a:rPr lang="en-US" sz="2400" dirty="0">
                <a:solidFill>
                  <a:srgbClr val="FFFFFF"/>
                </a:solidFill>
              </a:rPr>
              <a:t> a déjà des </a:t>
            </a:r>
            <a:r>
              <a:rPr lang="en-US" sz="2400" dirty="0" err="1">
                <a:solidFill>
                  <a:srgbClr val="FFFFFF"/>
                </a:solidFill>
              </a:rPr>
              <a:t>effets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manifestes</a:t>
            </a:r>
            <a:r>
              <a:rPr lang="en-US" sz="2400" dirty="0">
                <a:solidFill>
                  <a:srgbClr val="FFFFFF"/>
                </a:solidFill>
              </a:rPr>
              <a:t> sur </a:t>
            </a:r>
            <a:r>
              <a:rPr lang="en-US" sz="2400" dirty="0" err="1">
                <a:solidFill>
                  <a:srgbClr val="FFFFFF"/>
                </a:solidFill>
              </a:rPr>
              <a:t>l'environnement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>
                <a:solidFill>
                  <a:srgbClr val="FFFFFF"/>
                </a:solidFill>
              </a:rPr>
              <a:t>glaciers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rétréci</a:t>
            </a:r>
            <a:r>
              <a:rPr lang="en-US" sz="2400" dirty="0">
                <a:solidFill>
                  <a:srgbClr val="FFFFFF"/>
                </a:solidFill>
              </a:rPr>
              <a:t>, la glace sur les </a:t>
            </a:r>
            <a:r>
              <a:rPr lang="en-US" sz="2400" dirty="0" err="1">
                <a:solidFill>
                  <a:srgbClr val="FFFFFF"/>
                </a:solidFill>
              </a:rPr>
              <a:t>rivières</a:t>
            </a:r>
            <a:r>
              <a:rPr lang="en-US" sz="2400" dirty="0">
                <a:solidFill>
                  <a:srgbClr val="FFFFFF"/>
                </a:solidFill>
              </a:rPr>
              <a:t> et les lacs fond plus </a:t>
            </a:r>
            <a:r>
              <a:rPr lang="en-US" sz="2400" dirty="0" err="1">
                <a:solidFill>
                  <a:srgbClr val="FFFFFF"/>
                </a:solidFill>
              </a:rPr>
              <a:t>rapidement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qu'avant</a:t>
            </a:r>
            <a:r>
              <a:rPr lang="en-US" sz="2400" dirty="0">
                <a:solidFill>
                  <a:srgbClr val="FFFFFF"/>
                </a:solidFill>
              </a:rPr>
              <a:t>, les </a:t>
            </a:r>
            <a:r>
              <a:rPr lang="en-US" sz="2400" dirty="0" err="1">
                <a:solidFill>
                  <a:srgbClr val="FFFFFF"/>
                </a:solidFill>
              </a:rPr>
              <a:t>espèces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végétales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animales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déplacées</a:t>
            </a:r>
            <a:r>
              <a:rPr lang="en-US" sz="2400" dirty="0">
                <a:solidFill>
                  <a:srgbClr val="FFFFFF"/>
                </a:solidFill>
              </a:rPr>
              <a:t> et les </a:t>
            </a:r>
            <a:r>
              <a:rPr lang="en-US" sz="2400" dirty="0" err="1">
                <a:solidFill>
                  <a:srgbClr val="FFFFFF"/>
                </a:solidFill>
              </a:rPr>
              <a:t>arbres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fleurissent</a:t>
            </a:r>
            <a:r>
              <a:rPr lang="en-US" sz="2400" dirty="0">
                <a:solidFill>
                  <a:srgbClr val="FFFFFF"/>
                </a:solidFill>
              </a:rPr>
              <a:t> plus </a:t>
            </a:r>
            <a:r>
              <a:rPr lang="en-US" sz="2400" dirty="0" err="1">
                <a:solidFill>
                  <a:srgbClr val="FFFFFF"/>
                </a:solidFill>
              </a:rPr>
              <a:t>tôt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effets</a:t>
            </a:r>
            <a:r>
              <a:rPr lang="en-US" sz="2400" dirty="0">
                <a:solidFill>
                  <a:srgbClr val="FFFFFF"/>
                </a:solidFill>
              </a:rPr>
              <a:t> que les </a:t>
            </a:r>
            <a:r>
              <a:rPr lang="en-US" sz="2400" dirty="0" err="1">
                <a:solidFill>
                  <a:srgbClr val="FFFFFF"/>
                </a:solidFill>
              </a:rPr>
              <a:t>scientifiques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prédit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passé qui se </a:t>
            </a:r>
            <a:r>
              <a:rPr lang="en-US" sz="2400" dirty="0" err="1">
                <a:solidFill>
                  <a:srgbClr val="FFFFFF"/>
                </a:solidFill>
              </a:rPr>
              <a:t>auraient</a:t>
            </a:r>
            <a:r>
              <a:rPr lang="en-US" sz="2400" dirty="0">
                <a:solidFill>
                  <a:srgbClr val="FFFFFF"/>
                </a:solidFill>
              </a:rPr>
              <a:t> lieu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cause du </a:t>
            </a:r>
            <a:r>
              <a:rPr lang="en-US" sz="2400" dirty="0" err="1">
                <a:solidFill>
                  <a:srgbClr val="FFFFFF"/>
                </a:solidFill>
              </a:rPr>
              <a:t>changement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climatique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train de se </a:t>
            </a:r>
            <a:r>
              <a:rPr lang="en-US" sz="2400" dirty="0" err="1">
                <a:solidFill>
                  <a:srgbClr val="FFFFFF"/>
                </a:solidFill>
              </a:rPr>
              <a:t>produire</a:t>
            </a:r>
            <a:r>
              <a:rPr lang="en-US" sz="2400" dirty="0">
                <a:solidFill>
                  <a:srgbClr val="FFFFFF"/>
                </a:solidFill>
              </a:rPr>
              <a:t> : </a:t>
            </a:r>
            <a:r>
              <a:rPr lang="en-US" sz="2400" dirty="0" err="1">
                <a:solidFill>
                  <a:srgbClr val="FFFFFF"/>
                </a:solidFill>
              </a:rPr>
              <a:t>perte</a:t>
            </a:r>
            <a:r>
              <a:rPr lang="en-US" sz="2400" dirty="0">
                <a:solidFill>
                  <a:srgbClr val="FFFFFF"/>
                </a:solidFill>
              </a:rPr>
              <a:t> de glace de </a:t>
            </a:r>
            <a:r>
              <a:rPr lang="en-US" sz="2400" dirty="0" err="1">
                <a:solidFill>
                  <a:srgbClr val="FFFFFF"/>
                </a:solidFill>
              </a:rPr>
              <a:t>mer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montée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accélérée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niveau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mer</a:t>
            </a:r>
            <a:r>
              <a:rPr lang="en-US" sz="2400" dirty="0">
                <a:solidFill>
                  <a:srgbClr val="FFFFFF"/>
                </a:solidFill>
              </a:rPr>
              <a:t> et des </a:t>
            </a:r>
            <a:r>
              <a:rPr lang="en-US" sz="2400" dirty="0" err="1">
                <a:solidFill>
                  <a:srgbClr val="FFFFFF"/>
                </a:solidFill>
              </a:rPr>
              <a:t>canicules</a:t>
            </a:r>
            <a:r>
              <a:rPr lang="en-US" sz="2400" dirty="0">
                <a:solidFill>
                  <a:srgbClr val="FFFFFF"/>
                </a:solidFill>
              </a:rPr>
              <a:t> de plus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plus </a:t>
            </a:r>
            <a:r>
              <a:rPr lang="en-US" sz="2400" dirty="0" err="1">
                <a:solidFill>
                  <a:srgbClr val="FFFFFF"/>
                </a:solidFill>
              </a:rPr>
              <a:t>longues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intenses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Ceci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suppose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grande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épreuve</a:t>
            </a:r>
            <a:r>
              <a:rPr lang="en-US" sz="2400" dirty="0">
                <a:solidFill>
                  <a:srgbClr val="FFFFFF"/>
                </a:solidFill>
              </a:rPr>
              <a:t> pour les leaders du monde.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doivent</a:t>
            </a:r>
            <a:r>
              <a:rPr lang="en-US" sz="2400" dirty="0">
                <a:solidFill>
                  <a:srgbClr val="FFFFFF"/>
                </a:solidFill>
              </a:rPr>
              <a:t> signer des accords pour confronter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grand </a:t>
            </a:r>
            <a:r>
              <a:rPr lang="en-US" sz="2400" dirty="0" err="1">
                <a:solidFill>
                  <a:srgbClr val="FFFFFF"/>
                </a:solidFill>
              </a:rPr>
              <a:t>péril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6661" y="624105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L'ombre</a:t>
            </a:r>
            <a:r>
              <a:rPr lang="en-US" sz="4400" dirty="0">
                <a:solidFill>
                  <a:srgbClr val="FFFFFF"/>
                </a:solidFill>
              </a:rPr>
              <a:t> d'un </a:t>
            </a:r>
            <a:r>
              <a:rPr lang="en-US" sz="4400" dirty="0" err="1">
                <a:solidFill>
                  <a:srgbClr val="FFFFFF"/>
                </a:solidFill>
              </a:rPr>
              <a:t>nouvel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err="1" smtClean="0">
                <a:solidFill>
                  <a:srgbClr val="FFFFFF"/>
                </a:solidFill>
              </a:rPr>
              <a:t>ordre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mondial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ligue</a:t>
            </a:r>
            <a:r>
              <a:rPr lang="en-US" dirty="0">
                <a:solidFill>
                  <a:srgbClr val="FFFFFF"/>
                </a:solidFill>
              </a:rPr>
              <a:t> des nations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89639" y="1600200"/>
            <a:ext cx="5406851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C’est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 document que Thomas W. Wilson,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vingt-huitième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président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États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-Unis,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prépara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après la première guerre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mondiale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pour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recommander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création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Société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des Nations (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l’origine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l’Organisation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des Nations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unies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- ONU)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qu’on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employa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pour pour la première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fois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l’expression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«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nouvel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mondial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».</a:t>
            </a:r>
            <a:endParaRPr lang="en-US" sz="2400" dirty="0" smtClean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177" t="1190" r="11680" b="12978"/>
          <a:stretch/>
        </p:blipFill>
        <p:spPr>
          <a:xfrm>
            <a:off x="6130109" y="1756296"/>
            <a:ext cx="2570203" cy="3282924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Un </a:t>
            </a:r>
            <a:r>
              <a:rPr lang="en-US" dirty="0" err="1">
                <a:solidFill>
                  <a:srgbClr val="FFFFFF"/>
                </a:solidFill>
              </a:rPr>
              <a:t>nouvel</a:t>
            </a:r>
            <a:r>
              <a:rPr lang="en-US" dirty="0">
                <a:solidFill>
                  <a:srgbClr val="FFFFFF"/>
                </a:solidFill>
              </a:rPr>
              <a:t> esprit de </a:t>
            </a:r>
            <a:r>
              <a:rPr lang="en-US" dirty="0" err="1">
                <a:solidFill>
                  <a:srgbClr val="FFFFFF"/>
                </a:solidFill>
              </a:rPr>
              <a:t>coopération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9092" y="1600200"/>
            <a:ext cx="5613354" cy="4525963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Cette expression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fut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nouveau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utilisée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la fin de la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seconde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guerre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mondiale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3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Son 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usage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s’intensifia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pendant 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la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dernière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période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de la guerre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froide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quand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les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présidents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Mikhaïl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Gorbatchev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et 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Georges Bush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l’employèrent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pour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définir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l’esprit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de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coopération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entre les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grandes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puissances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du monde que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l’on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cherchait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matérialiser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endParaRPr lang="en-US" sz="2300" dirty="0" smtClean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624" t="9043" r="20624"/>
          <a:stretch/>
        </p:blipFill>
        <p:spPr>
          <a:xfrm>
            <a:off x="6080237" y="2188615"/>
            <a:ext cx="2606563" cy="2656939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nécessité</a:t>
            </a:r>
            <a:r>
              <a:rPr lang="en-US" dirty="0">
                <a:solidFill>
                  <a:srgbClr val="FFFFFF"/>
                </a:solidFill>
              </a:rPr>
              <a:t> d'un </a:t>
            </a:r>
            <a:r>
              <a:rPr lang="en-US" dirty="0" err="1">
                <a:solidFill>
                  <a:srgbClr val="FFFFFF"/>
                </a:solidFill>
              </a:rPr>
              <a:t>nouvel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ordre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mondial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nouvel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mondial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souhait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tout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coeur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sensé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ea typeface="Arial" charset="0"/>
                <a:cs typeface="Calibri"/>
              </a:rPr>
              <a:t>Aujourd’hui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plus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plus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attrayant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penser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l’ordre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au milieu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d’une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planète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où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désordre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règne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des questions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telles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que le crime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organisé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la violence, le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chômage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la corruption, la multiplication des maladies, la pollution 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l’environnement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etc.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Des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foules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rêvent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d’un monde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placé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sous un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seul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drapeau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sans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frontières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sans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différences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préjugés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N’est-ce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qu’une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utopie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possibilité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?</a:t>
            </a:r>
            <a:endParaRPr lang="en-US" sz="2400" dirty="0" smtClean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3761</TotalTime>
  <Words>2698</Words>
  <Application>Microsoft Macintosh PowerPoint</Application>
  <PresentationFormat>On-screen Show (4:3)</PresentationFormat>
  <Paragraphs>188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Calisto MT</vt:lpstr>
      <vt:lpstr>ＭＳ Ｐゴシック</vt:lpstr>
      <vt:lpstr>Tema de Office</vt:lpstr>
      <vt:lpstr>PowerPoint Presentation</vt:lpstr>
      <vt:lpstr>Un nouvel ordre mondial ?</vt:lpstr>
      <vt:lpstr>Un monde perturbé</vt:lpstr>
      <vt:lpstr>Un monde perturbé</vt:lpstr>
      <vt:lpstr>Un monde perturbé</vt:lpstr>
      <vt:lpstr>L'ombre d'un nouvel  ordre mondial</vt:lpstr>
      <vt:lpstr>Une ligue des nations</vt:lpstr>
      <vt:lpstr>Un nouvel esprit de coopération</vt:lpstr>
      <vt:lpstr>La nécessité d'un nouvel  ordre mondial</vt:lpstr>
      <vt:lpstr>Une réalité plus réalisable</vt:lpstr>
      <vt:lpstr>L'histoire de l'humanité résumé dans un rêve</vt:lpstr>
      <vt:lpstr>Le rêve de Nebucadnetsar</vt:lpstr>
      <vt:lpstr>Le roi ne se souvient pas du rêve</vt:lpstr>
      <vt:lpstr>Daniel demande du temps</vt:lpstr>
      <vt:lpstr>La tête d’or</vt:lpstr>
      <vt:lpstr>La poitrine et bras d’argent</vt:lpstr>
      <vt:lpstr>Le ventre de bronze</vt:lpstr>
      <vt:lpstr>Les jambes de fer</vt:lpstr>
      <vt:lpstr>Les pieds de fer et d’argile</vt:lpstr>
      <vt:lpstr>PowerPoint Presentation</vt:lpstr>
      <vt:lpstr>Une courte histoire  du monde</vt:lpstr>
      <vt:lpstr>PowerPoint Presentation</vt:lpstr>
      <vt:lpstr>Une nouvelle tentative  d’unité mondiale</vt:lpstr>
      <vt:lpstr>La bête qui sort de la mer</vt:lpstr>
      <vt:lpstr>La bête qui sort de la mer</vt:lpstr>
      <vt:lpstr>Caractéristiques de la bête qui  sort de la mer</vt:lpstr>
      <vt:lpstr>Caractéristiques de la bête qui  sort de la mer</vt:lpstr>
      <vt:lpstr>PowerPoint Presentation</vt:lpstr>
      <vt:lpstr>Une deuxième bête surgit</vt:lpstr>
      <vt:lpstr>Une deuxième bête surgit</vt:lpstr>
      <vt:lpstr>La marque de la bête</vt:lpstr>
      <vt:lpstr>La marque de la bête</vt:lpstr>
      <vt:lpstr>Qui sont ces bêtes ?</vt:lpstr>
      <vt:lpstr>L'établissement du  royaume de Dieu</vt:lpstr>
      <vt:lpstr>Sommaire</vt:lpstr>
      <vt:lpstr>Tentatives passées d'établir un nouvel ordre mondial : Charlemagne</vt:lpstr>
      <vt:lpstr>Tentatives passées d'établir un nouvel ordre mondial : Napoléon</vt:lpstr>
      <vt:lpstr>Tentatives passées d'établir un nouvel ordre mondial : Adolf Hitler</vt:lpstr>
      <vt:lpstr>Ma décision</vt:lpstr>
      <vt:lpstr>Le sujet suivant :</vt:lpstr>
    </vt:vector>
  </TitlesOfParts>
  <Company>Editorial Safeliz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597</cp:revision>
  <dcterms:created xsi:type="dcterms:W3CDTF">2016-10-26T07:26:55Z</dcterms:created>
  <dcterms:modified xsi:type="dcterms:W3CDTF">2018-01-22T15:43:34Z</dcterms:modified>
</cp:coreProperties>
</file>