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9" r:id="rId1"/>
  </p:sldMasterIdLst>
  <p:notesMasterIdLst>
    <p:notesMasterId r:id="rId34"/>
  </p:notesMasterIdLst>
  <p:handoutMasterIdLst>
    <p:handoutMasterId r:id="rId35"/>
  </p:handoutMasterIdLst>
  <p:sldIdLst>
    <p:sldId id="412" r:id="rId2"/>
    <p:sldId id="413" r:id="rId3"/>
    <p:sldId id="297" r:id="rId4"/>
    <p:sldId id="416" r:id="rId5"/>
    <p:sldId id="350" r:id="rId6"/>
    <p:sldId id="395" r:id="rId7"/>
    <p:sldId id="334" r:id="rId8"/>
    <p:sldId id="263" r:id="rId9"/>
    <p:sldId id="306" r:id="rId10"/>
    <p:sldId id="396" r:id="rId11"/>
    <p:sldId id="397" r:id="rId12"/>
    <p:sldId id="398" r:id="rId13"/>
    <p:sldId id="399" r:id="rId14"/>
    <p:sldId id="400" r:id="rId15"/>
    <p:sldId id="281" r:id="rId16"/>
    <p:sldId id="371" r:id="rId17"/>
    <p:sldId id="401" r:id="rId18"/>
    <p:sldId id="402" r:id="rId19"/>
    <p:sldId id="403" r:id="rId20"/>
    <p:sldId id="404" r:id="rId21"/>
    <p:sldId id="405" r:id="rId22"/>
    <p:sldId id="410" r:id="rId23"/>
    <p:sldId id="275" r:id="rId24"/>
    <p:sldId id="408" r:id="rId25"/>
    <p:sldId id="406" r:id="rId26"/>
    <p:sldId id="409" r:id="rId27"/>
    <p:sldId id="407" r:id="rId28"/>
    <p:sldId id="295" r:id="rId29"/>
    <p:sldId id="411" r:id="rId30"/>
    <p:sldId id="394" r:id="rId31"/>
    <p:sldId id="414" r:id="rId32"/>
    <p:sldId id="41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stein, Clifford" initials="GC" lastIdx="1" clrIdx="0">
    <p:extLst/>
  </p:cmAuthor>
  <p:cmAuthor id="2" name="Goldstein, Clifford" initials="GC [2]" lastIdx="1" clrIdx="1">
    <p:extLst/>
  </p:cmAuthor>
  <p:cmAuthor id="3" name="Goldstein, Clifford" initials="G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13"/>
    <p:restoredTop sz="94703"/>
  </p:normalViewPr>
  <p:slideViewPr>
    <p:cSldViewPr snapToGrid="0" snapToObjects="1">
      <p:cViewPr varScale="1">
        <p:scale>
          <a:sx n="90" d="100"/>
          <a:sy n="90" d="100"/>
        </p:scale>
        <p:origin x="-128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commentAuthors" Target="commentAuthors.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t>28/12/16</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t>‹Nr.›</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t>28/12/16</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t>‹Nr.›</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3</a:t>
            </a:fld>
            <a:endParaRPr lang="es-ES"/>
          </a:p>
        </p:txBody>
      </p:sp>
    </p:spTree>
    <p:extLst>
      <p:ext uri="{BB962C8B-B14F-4D97-AF65-F5344CB8AC3E}">
        <p14:creationId xmlns:p14="http://schemas.microsoft.com/office/powerpoint/2010/main" val="32573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4</a:t>
            </a:fld>
            <a:endParaRPr lang="es-ES"/>
          </a:p>
        </p:txBody>
      </p:sp>
    </p:spTree>
    <p:extLst>
      <p:ext uri="{BB962C8B-B14F-4D97-AF65-F5344CB8AC3E}">
        <p14:creationId xmlns:p14="http://schemas.microsoft.com/office/powerpoint/2010/main" val="32573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5</a:t>
            </a:fld>
            <a:endParaRPr lang="es-ES"/>
          </a:p>
        </p:txBody>
      </p:sp>
    </p:spTree>
    <p:extLst>
      <p:ext uri="{BB962C8B-B14F-4D97-AF65-F5344CB8AC3E}">
        <p14:creationId xmlns:p14="http://schemas.microsoft.com/office/powerpoint/2010/main" val="32573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t>miércoles 28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1342044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t>miércoles 28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1983852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t>miércoles 28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2910691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457200" y="1600200"/>
            <a:ext cx="4038600" cy="45259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imágenes prediseñadas 3"/>
          <p:cNvSpPr>
            <a:spLocks noGrp="1"/>
          </p:cNvSpPr>
          <p:nvPr>
            <p:ph type="clipArt" sz="half" idx="2"/>
          </p:nvPr>
        </p:nvSpPr>
        <p:spPr>
          <a:xfrm>
            <a:off x="4648200" y="1600200"/>
            <a:ext cx="4038600" cy="4525963"/>
          </a:xfrm>
        </p:spPr>
        <p:txBody>
          <a:bodyPr/>
          <a:lstStyle/>
          <a:p>
            <a:endParaRPr lang="es-ES"/>
          </a:p>
        </p:txBody>
      </p:sp>
      <p:sp>
        <p:nvSpPr>
          <p:cNvPr id="5" name="Marcador de fecha 4"/>
          <p:cNvSpPr>
            <a:spLocks noGrp="1"/>
          </p:cNvSpPr>
          <p:nvPr>
            <p:ph type="dt" sz="half" idx="10"/>
          </p:nvPr>
        </p:nvSpPr>
        <p:spPr>
          <a:xfrm>
            <a:off x="457200" y="6251575"/>
            <a:ext cx="2133600" cy="476250"/>
          </a:xfrm>
        </p:spPr>
        <p:txBody>
          <a:bodyPr/>
          <a:lstStyle>
            <a:lvl1pPr>
              <a:defRPr/>
            </a:lvl1pPr>
          </a:lstStyle>
          <a:p>
            <a:endParaRPr lang="en-US"/>
          </a:p>
        </p:txBody>
      </p:sp>
      <p:sp>
        <p:nvSpPr>
          <p:cNvPr id="6" name="Marcador de número de diapositiva 5"/>
          <p:cNvSpPr>
            <a:spLocks noGrp="1"/>
          </p:cNvSpPr>
          <p:nvPr>
            <p:ph type="sldNum" sz="quarter" idx="11"/>
          </p:nvPr>
        </p:nvSpPr>
        <p:spPr>
          <a:xfrm>
            <a:off x="6553200" y="6248400"/>
            <a:ext cx="2133600" cy="476250"/>
          </a:xfrm>
        </p:spPr>
        <p:txBody>
          <a:bodyPr/>
          <a:lstStyle>
            <a:lvl1pPr>
              <a:defRPr/>
            </a:lvl1pPr>
          </a:lstStyle>
          <a:p>
            <a:fld id="{06D567BF-BACE-554F-BE92-302CC27186CC}" type="slidenum">
              <a:rPr lang="en-US"/>
              <a:pPr/>
              <a:t>‹Nr.›</a:t>
            </a:fld>
            <a:endParaRPr lang="en-US"/>
          </a:p>
        </p:txBody>
      </p:sp>
      <p:sp>
        <p:nvSpPr>
          <p:cNvPr id="7" name="Marcador de pie de página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val="1251924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ítulo, imágenes prediseñadas y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s-ES"/>
          </a:p>
        </p:txBody>
      </p:sp>
      <p:sp>
        <p:nvSpPr>
          <p:cNvPr id="3" name="Marcador de imágenes prediseñadas 2"/>
          <p:cNvSpPr>
            <a:spLocks noGrp="1"/>
          </p:cNvSpPr>
          <p:nvPr>
            <p:ph type="clipArt" sz="half" idx="1"/>
          </p:nvPr>
        </p:nvSpPr>
        <p:spPr>
          <a:xfrm>
            <a:off x="457200" y="1600200"/>
            <a:ext cx="4038600" cy="4525963"/>
          </a:xfrm>
        </p:spPr>
        <p:txBody>
          <a:bodyPr/>
          <a:lstStyle/>
          <a:p>
            <a:endParaRPr lang="es-ES"/>
          </a:p>
        </p:txBody>
      </p:sp>
      <p:sp>
        <p:nvSpPr>
          <p:cNvPr id="4" name="Marcador de texto 3"/>
          <p:cNvSpPr>
            <a:spLocks noGrp="1"/>
          </p:cNvSpPr>
          <p:nvPr>
            <p:ph type="body" sz="half" idx="2"/>
          </p:nvPr>
        </p:nvSpPr>
        <p:spPr>
          <a:xfrm>
            <a:off x="4648200" y="1600200"/>
            <a:ext cx="4038600" cy="45259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251575"/>
            <a:ext cx="2133600" cy="476250"/>
          </a:xfrm>
        </p:spPr>
        <p:txBody>
          <a:bodyPr/>
          <a:lstStyle>
            <a:lvl1pPr>
              <a:defRPr/>
            </a:lvl1pPr>
          </a:lstStyle>
          <a:p>
            <a:endParaRPr lang="en-US"/>
          </a:p>
        </p:txBody>
      </p:sp>
      <p:sp>
        <p:nvSpPr>
          <p:cNvPr id="6" name="Marcador de número de diapositiva 5"/>
          <p:cNvSpPr>
            <a:spLocks noGrp="1"/>
          </p:cNvSpPr>
          <p:nvPr>
            <p:ph type="sldNum" sz="quarter" idx="11"/>
          </p:nvPr>
        </p:nvSpPr>
        <p:spPr>
          <a:xfrm>
            <a:off x="6553200" y="6248400"/>
            <a:ext cx="2133600" cy="476250"/>
          </a:xfrm>
        </p:spPr>
        <p:txBody>
          <a:bodyPr/>
          <a:lstStyle>
            <a:lvl1pPr>
              <a:defRPr/>
            </a:lvl1pPr>
          </a:lstStyle>
          <a:p>
            <a:fld id="{7FAE0264-4582-A748-97D8-37D5D7B778D7}" type="slidenum">
              <a:rPr lang="en-US"/>
              <a:pPr/>
              <a:t>‹Nr.›</a:t>
            </a:fld>
            <a:endParaRPr lang="en-US"/>
          </a:p>
        </p:txBody>
      </p:sp>
      <p:sp>
        <p:nvSpPr>
          <p:cNvPr id="7" name="Marcador de pie de página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val="1392151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ítulo, 2 objetos y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s-ES"/>
          </a:p>
        </p:txBody>
      </p:sp>
      <p:sp>
        <p:nvSpPr>
          <p:cNvPr id="3" name="Marcador de contenido 2"/>
          <p:cNvSpPr>
            <a:spLocks noGrp="1"/>
          </p:cNvSpPr>
          <p:nvPr>
            <p:ph sz="quarter" idx="1"/>
          </p:nvPr>
        </p:nvSpPr>
        <p:spPr>
          <a:xfrm>
            <a:off x="457200" y="1600200"/>
            <a:ext cx="4038600" cy="21859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quarter" idx="2"/>
          </p:nvPr>
        </p:nvSpPr>
        <p:spPr>
          <a:xfrm>
            <a:off x="457200" y="3938588"/>
            <a:ext cx="4038600" cy="2187575"/>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half" idx="3"/>
          </p:nvPr>
        </p:nvSpPr>
        <p:spPr>
          <a:xfrm>
            <a:off x="4648200" y="1600200"/>
            <a:ext cx="4038600" cy="45259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fecha 5"/>
          <p:cNvSpPr>
            <a:spLocks noGrp="1"/>
          </p:cNvSpPr>
          <p:nvPr>
            <p:ph type="dt" sz="half" idx="10"/>
          </p:nvPr>
        </p:nvSpPr>
        <p:spPr>
          <a:xfrm>
            <a:off x="457200" y="6251575"/>
            <a:ext cx="2133600" cy="476250"/>
          </a:xfrm>
        </p:spPr>
        <p:txBody>
          <a:bodyPr/>
          <a:lstStyle>
            <a:lvl1pPr>
              <a:defRPr/>
            </a:lvl1pPr>
          </a:lstStyle>
          <a:p>
            <a:endParaRPr lang="en-US"/>
          </a:p>
        </p:txBody>
      </p:sp>
      <p:sp>
        <p:nvSpPr>
          <p:cNvPr id="7" name="Marcador de número de diapositiva 6"/>
          <p:cNvSpPr>
            <a:spLocks noGrp="1"/>
          </p:cNvSpPr>
          <p:nvPr>
            <p:ph type="sldNum" sz="quarter" idx="11"/>
          </p:nvPr>
        </p:nvSpPr>
        <p:spPr>
          <a:xfrm>
            <a:off x="6553200" y="6248400"/>
            <a:ext cx="2133600" cy="476250"/>
          </a:xfrm>
        </p:spPr>
        <p:txBody>
          <a:bodyPr/>
          <a:lstStyle>
            <a:lvl1pPr>
              <a:defRPr/>
            </a:lvl1pPr>
          </a:lstStyle>
          <a:p>
            <a:fld id="{0420172D-9BF2-4840-9666-5F6245795DBA}" type="slidenum">
              <a:rPr lang="en-US"/>
              <a:pPr/>
              <a:t>‹Nr.›</a:t>
            </a:fld>
            <a:endParaRPr lang="en-US"/>
          </a:p>
        </p:txBody>
      </p:sp>
      <p:sp>
        <p:nvSpPr>
          <p:cNvPr id="8" name="Marcador de pie de página 7"/>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val="2911650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685800" y="1981200"/>
            <a:ext cx="38100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981200"/>
            <a:ext cx="38100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C28D7A77-A8E8-6846-8541-C7FDA3A510CC}" type="slidenum">
              <a:rPr lang="es-ES_tradnl"/>
              <a:pPr>
                <a:defRPr/>
              </a:pPr>
              <a:t>‹Nr.›</a:t>
            </a:fld>
            <a:endParaRPr lang="es-ES_tradnl"/>
          </a:p>
        </p:txBody>
      </p:sp>
    </p:spTree>
    <p:extLst>
      <p:ext uri="{BB962C8B-B14F-4D97-AF65-F5344CB8AC3E}">
        <p14:creationId xmlns:p14="http://schemas.microsoft.com/office/powerpoint/2010/main" val="35904596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457200" y="1600200"/>
            <a:ext cx="4038600" cy="45259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quarter" idx="2"/>
          </p:nvPr>
        </p:nvSpPr>
        <p:spPr>
          <a:xfrm>
            <a:off x="4648200" y="1600200"/>
            <a:ext cx="4038600" cy="21859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contenido 4"/>
          <p:cNvSpPr>
            <a:spLocks noGrp="1"/>
          </p:cNvSpPr>
          <p:nvPr>
            <p:ph sz="quarter" idx="3"/>
          </p:nvPr>
        </p:nvSpPr>
        <p:spPr>
          <a:xfrm>
            <a:off x="4648200" y="3938588"/>
            <a:ext cx="4038600" cy="2187575"/>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fecha 5"/>
          <p:cNvSpPr>
            <a:spLocks noGrp="1"/>
          </p:cNvSpPr>
          <p:nvPr>
            <p:ph type="dt" sz="half" idx="10"/>
          </p:nvPr>
        </p:nvSpPr>
        <p:spPr>
          <a:xfrm>
            <a:off x="457200" y="6251575"/>
            <a:ext cx="2133600" cy="476250"/>
          </a:xfrm>
        </p:spPr>
        <p:txBody>
          <a:bodyPr/>
          <a:lstStyle>
            <a:lvl1pPr>
              <a:defRPr/>
            </a:lvl1pPr>
          </a:lstStyle>
          <a:p>
            <a:endParaRPr lang="en-US"/>
          </a:p>
        </p:txBody>
      </p:sp>
      <p:sp>
        <p:nvSpPr>
          <p:cNvPr id="7" name="Marcador de número de diapositiva 6"/>
          <p:cNvSpPr>
            <a:spLocks noGrp="1"/>
          </p:cNvSpPr>
          <p:nvPr>
            <p:ph type="sldNum" sz="quarter" idx="11"/>
          </p:nvPr>
        </p:nvSpPr>
        <p:spPr>
          <a:xfrm>
            <a:off x="6553200" y="6248400"/>
            <a:ext cx="2133600" cy="476250"/>
          </a:xfrm>
        </p:spPr>
        <p:txBody>
          <a:bodyPr/>
          <a:lstStyle>
            <a:lvl1pPr>
              <a:defRPr/>
            </a:lvl1pPr>
          </a:lstStyle>
          <a:p>
            <a:fld id="{5CAB43B0-1795-854E-A9A8-0C394AFF32E5}" type="slidenum">
              <a:rPr lang="en-US"/>
              <a:pPr/>
              <a:t>‹Nr.›</a:t>
            </a:fld>
            <a:endParaRPr lang="en-US"/>
          </a:p>
        </p:txBody>
      </p:sp>
      <p:sp>
        <p:nvSpPr>
          <p:cNvPr id="8" name="Marcador de pie de página 7"/>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val="3204020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cSld name="Título y objetos encima del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8229600" cy="21859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3938588"/>
            <a:ext cx="8229600" cy="2187575"/>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251575"/>
            <a:ext cx="2133600" cy="476250"/>
          </a:xfrm>
        </p:spPr>
        <p:txBody>
          <a:bodyPr/>
          <a:lstStyle>
            <a:lvl1pPr>
              <a:defRPr/>
            </a:lvl1pPr>
          </a:lstStyle>
          <a:p>
            <a:endParaRPr lang="en-US"/>
          </a:p>
        </p:txBody>
      </p:sp>
      <p:sp>
        <p:nvSpPr>
          <p:cNvPr id="6" name="Marcador de número de diapositiva 5"/>
          <p:cNvSpPr>
            <a:spLocks noGrp="1"/>
          </p:cNvSpPr>
          <p:nvPr>
            <p:ph type="sldNum" sz="quarter" idx="11"/>
          </p:nvPr>
        </p:nvSpPr>
        <p:spPr>
          <a:xfrm>
            <a:off x="6553200" y="6248400"/>
            <a:ext cx="2133600" cy="476250"/>
          </a:xfrm>
        </p:spPr>
        <p:txBody>
          <a:bodyPr/>
          <a:lstStyle>
            <a:lvl1pPr>
              <a:defRPr/>
            </a:lvl1pPr>
          </a:lstStyle>
          <a:p>
            <a:fld id="{BF75B7C3-80A2-6B47-A064-BCD7EDA0FA62}" type="slidenum">
              <a:rPr lang="en-US"/>
              <a:pPr/>
              <a:t>‹Nr.›</a:t>
            </a:fld>
            <a:endParaRPr lang="en-US"/>
          </a:p>
        </p:txBody>
      </p:sp>
      <p:sp>
        <p:nvSpPr>
          <p:cNvPr id="7" name="Marcador de pie de página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val="4129763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t>miércoles 28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3945122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t>miércoles 28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1728107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t>miércoles 28 diciembre 16</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2763623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t>miércoles 28 diciembre 16</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787335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t>miércoles 28 diciembre 16</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100454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t>miércoles 28 diciembre 16</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45387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t>miércoles 28 diciembre 16</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1537870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t>miércoles 28 diciembre 16</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24425898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t>miércoles 28 diciembre 16</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‹Nr.›</a:t>
            </a:fld>
            <a:endParaRPr lang="en-US" dirty="0"/>
          </a:p>
        </p:txBody>
      </p:sp>
    </p:spTree>
    <p:extLst>
      <p:ext uri="{BB962C8B-B14F-4D97-AF65-F5344CB8AC3E}">
        <p14:creationId xmlns:p14="http://schemas.microsoft.com/office/powerpoint/2010/main" val="736008939"/>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g"/><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_e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58353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146" name="Rectangle 2"/>
          <p:cNvSpPr>
            <a:spLocks noGrp="1" noRot="1" noChangeArrowheads="1"/>
          </p:cNvSpPr>
          <p:nvPr>
            <p:ph type="title"/>
          </p:nvPr>
        </p:nvSpPr>
        <p:spPr/>
        <p:txBody>
          <a:bodyPr/>
          <a:lstStyle/>
          <a:p>
            <a:r>
              <a:rPr lang="en-US" dirty="0" smtClean="0">
                <a:solidFill>
                  <a:srgbClr val="FFFFFF"/>
                </a:solidFill>
              </a:rPr>
              <a:t>Belief in God</a:t>
            </a:r>
            <a:endParaRPr lang="en-US" dirty="0">
              <a:solidFill>
                <a:srgbClr val="FFFFFF"/>
              </a:solidFill>
            </a:endParaRPr>
          </a:p>
        </p:txBody>
      </p:sp>
      <p:sp>
        <p:nvSpPr>
          <p:cNvPr id="6147" name="Rectangle 3"/>
          <p:cNvSpPr>
            <a:spLocks noGrp="1" noChangeArrowheads="1"/>
          </p:cNvSpPr>
          <p:nvPr>
            <p:ph type="body" sz="half" idx="1"/>
          </p:nvPr>
        </p:nvSpPr>
        <p:spPr>
          <a:xfrm>
            <a:off x="457200" y="1610341"/>
            <a:ext cx="5908484" cy="3184525"/>
          </a:xfrm>
        </p:spPr>
        <p:txBody>
          <a:bodyPr>
            <a:normAutofit/>
          </a:bodyPr>
          <a:lstStyle/>
          <a:p>
            <a:r>
              <a:rPr lang="en-US" sz="2400" dirty="0" smtClean="0">
                <a:solidFill>
                  <a:srgbClr val="FFFFFF"/>
                </a:solidFill>
              </a:rPr>
              <a:t>It gives us sense and purpose of life.</a:t>
            </a:r>
          </a:p>
          <a:p>
            <a:r>
              <a:rPr lang="en-US" sz="2400" dirty="0" smtClean="0">
                <a:solidFill>
                  <a:srgbClr val="FFFFFF"/>
                </a:solidFill>
              </a:rPr>
              <a:t>Origin</a:t>
            </a:r>
          </a:p>
          <a:p>
            <a:r>
              <a:rPr lang="en-US" sz="2400" dirty="0" smtClean="0">
                <a:solidFill>
                  <a:srgbClr val="FFFFFF"/>
                </a:solidFill>
              </a:rPr>
              <a:t>Identity</a:t>
            </a:r>
          </a:p>
          <a:p>
            <a:r>
              <a:rPr lang="en-US" sz="2400" dirty="0" smtClean="0">
                <a:solidFill>
                  <a:srgbClr val="FFFFFF"/>
                </a:solidFill>
              </a:rPr>
              <a:t>Strength</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3990258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170" name="Rectangle 2"/>
          <p:cNvSpPr>
            <a:spLocks noGrp="1" noRot="1" noChangeArrowheads="1"/>
          </p:cNvSpPr>
          <p:nvPr>
            <p:ph type="title"/>
          </p:nvPr>
        </p:nvSpPr>
        <p:spPr>
          <a:xfrm>
            <a:off x="3147510" y="757845"/>
            <a:ext cx="5632386" cy="1143000"/>
          </a:xfrm>
        </p:spPr>
        <p:txBody>
          <a:bodyPr/>
          <a:lstStyle/>
          <a:p>
            <a:r>
              <a:rPr lang="en-US" dirty="0" smtClean="0">
                <a:solidFill>
                  <a:srgbClr val="FFFFFF"/>
                </a:solidFill>
              </a:rPr>
              <a:t>Belief in Jesus</a:t>
            </a:r>
            <a:endParaRPr lang="en-US" dirty="0">
              <a:solidFill>
                <a:srgbClr val="FFFFFF"/>
              </a:solidFill>
            </a:endParaRPr>
          </a:p>
        </p:txBody>
      </p:sp>
      <p:sp>
        <p:nvSpPr>
          <p:cNvPr id="7171" name="Rectangle 3"/>
          <p:cNvSpPr>
            <a:spLocks noGrp="1" noChangeArrowheads="1"/>
          </p:cNvSpPr>
          <p:nvPr>
            <p:ph type="body" sz="half" idx="2"/>
          </p:nvPr>
        </p:nvSpPr>
        <p:spPr>
          <a:xfrm>
            <a:off x="2719559" y="2054248"/>
            <a:ext cx="6198386" cy="2603500"/>
          </a:xfrm>
        </p:spPr>
        <p:txBody>
          <a:bodyPr>
            <a:normAutofit/>
          </a:bodyPr>
          <a:lstStyle/>
          <a:p>
            <a:r>
              <a:rPr lang="en-US" sz="2400" dirty="0" smtClean="0">
                <a:solidFill>
                  <a:srgbClr val="FFFFFF"/>
                </a:solidFill>
              </a:rPr>
              <a:t>Jesus gives us forgiveness, redemption, restoration, empathy, etc.</a:t>
            </a:r>
          </a:p>
          <a:p>
            <a:r>
              <a:rPr lang="en-US" sz="2400" dirty="0" smtClean="0">
                <a:solidFill>
                  <a:srgbClr val="FFFFFF"/>
                </a:solidFill>
              </a:rPr>
              <a:t>Without Him there is no salvation (Acts 4.12).</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7049644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194" name="Rectangle 2"/>
          <p:cNvSpPr>
            <a:spLocks noGrp="1" noRot="1" noChangeArrowheads="1"/>
          </p:cNvSpPr>
          <p:nvPr>
            <p:ph type="title"/>
          </p:nvPr>
        </p:nvSpPr>
        <p:spPr>
          <a:xfrm>
            <a:off x="457200" y="495534"/>
            <a:ext cx="8229600" cy="1143000"/>
          </a:xfrm>
        </p:spPr>
        <p:txBody>
          <a:bodyPr/>
          <a:lstStyle/>
          <a:p>
            <a:r>
              <a:rPr lang="en-US" dirty="0" smtClean="0">
                <a:solidFill>
                  <a:srgbClr val="FFFFFF"/>
                </a:solidFill>
              </a:rPr>
              <a:t>Belief in Heaven</a:t>
            </a:r>
            <a:endParaRPr lang="en-US" dirty="0">
              <a:solidFill>
                <a:srgbClr val="FFFFFF"/>
              </a:solidFill>
            </a:endParaRPr>
          </a:p>
        </p:txBody>
      </p:sp>
      <p:sp>
        <p:nvSpPr>
          <p:cNvPr id="8195" name="Rectangle 3"/>
          <p:cNvSpPr>
            <a:spLocks noGrp="1" noChangeArrowheads="1"/>
          </p:cNvSpPr>
          <p:nvPr>
            <p:ph type="body" sz="half" idx="1"/>
          </p:nvPr>
        </p:nvSpPr>
        <p:spPr>
          <a:xfrm>
            <a:off x="603733" y="2040667"/>
            <a:ext cx="5125287" cy="3352800"/>
          </a:xfrm>
        </p:spPr>
        <p:txBody>
          <a:bodyPr>
            <a:normAutofit/>
          </a:bodyPr>
          <a:lstStyle/>
          <a:p>
            <a:r>
              <a:rPr lang="en-US" sz="2400" dirty="0" smtClean="0">
                <a:solidFill>
                  <a:srgbClr val="FFFFFF"/>
                </a:solidFill>
              </a:rPr>
              <a:t>It gives a belonging and security sense in order to face the future.</a:t>
            </a:r>
          </a:p>
          <a:p>
            <a:r>
              <a:rPr lang="en-US" sz="2400" dirty="0" smtClean="0">
                <a:solidFill>
                  <a:srgbClr val="FFFFFF"/>
                </a:solidFill>
              </a:rPr>
              <a:t>This our real home.</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1635407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218" name="Rectangle 2"/>
          <p:cNvSpPr>
            <a:spLocks noGrp="1" noRot="1" noChangeArrowheads="1"/>
          </p:cNvSpPr>
          <p:nvPr>
            <p:ph type="title"/>
          </p:nvPr>
        </p:nvSpPr>
        <p:spPr/>
        <p:txBody>
          <a:bodyPr/>
          <a:lstStyle/>
          <a:p>
            <a:r>
              <a:rPr lang="en-US" dirty="0" smtClean="0">
                <a:solidFill>
                  <a:srgbClr val="FFFFFF"/>
                </a:solidFill>
              </a:rPr>
              <a:t>Belief in the Second Coming</a:t>
            </a:r>
            <a:endParaRPr lang="en-US" dirty="0">
              <a:solidFill>
                <a:srgbClr val="FFFFFF"/>
              </a:solidFill>
            </a:endParaRPr>
          </a:p>
        </p:txBody>
      </p:sp>
      <p:sp>
        <p:nvSpPr>
          <p:cNvPr id="9219" name="Rectangle 3"/>
          <p:cNvSpPr>
            <a:spLocks noGrp="1" noChangeArrowheads="1"/>
          </p:cNvSpPr>
          <p:nvPr>
            <p:ph type="body" sz="half" idx="2"/>
          </p:nvPr>
        </p:nvSpPr>
        <p:spPr>
          <a:xfrm>
            <a:off x="626221" y="1646403"/>
            <a:ext cx="6883628" cy="4129088"/>
          </a:xfrm>
        </p:spPr>
        <p:txBody>
          <a:bodyPr>
            <a:normAutofit/>
          </a:bodyPr>
          <a:lstStyle/>
          <a:p>
            <a:r>
              <a:rPr lang="en-US" sz="2400" dirty="0" smtClean="0">
                <a:solidFill>
                  <a:srgbClr val="FFFFFF"/>
                </a:solidFill>
              </a:rPr>
              <a:t>It gives us hope to face the actual situation.</a:t>
            </a:r>
          </a:p>
          <a:p>
            <a:r>
              <a:rPr lang="en-US" sz="2400" dirty="0" smtClean="0">
                <a:solidFill>
                  <a:srgbClr val="FFFFFF"/>
                </a:solidFill>
              </a:rPr>
              <a:t>It also gives us energy for keeping us waiting for our Lord.</a:t>
            </a:r>
          </a:p>
          <a:p>
            <a:r>
              <a:rPr lang="en-US" sz="2400" dirty="0" smtClean="0">
                <a:solidFill>
                  <a:srgbClr val="FFFFFF"/>
                </a:solidFill>
              </a:rPr>
              <a:t>It reminds us that very soon the world’s conditions are going to change.</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474035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90" name="Rectangle 2"/>
          <p:cNvSpPr>
            <a:spLocks noGrp="1" noRot="1" noChangeArrowheads="1"/>
          </p:cNvSpPr>
          <p:nvPr>
            <p:ph type="title"/>
          </p:nvPr>
        </p:nvSpPr>
        <p:spPr/>
        <p:txBody>
          <a:bodyPr/>
          <a:lstStyle/>
          <a:p>
            <a:r>
              <a:rPr lang="en-US" dirty="0" smtClean="0">
                <a:solidFill>
                  <a:srgbClr val="FFFFFF"/>
                </a:solidFill>
              </a:rPr>
              <a:t>How </a:t>
            </a:r>
            <a:r>
              <a:rPr lang="en-US" dirty="0">
                <a:solidFill>
                  <a:srgbClr val="FFFFFF"/>
                </a:solidFill>
              </a:rPr>
              <a:t>Is Jesus Going </a:t>
            </a:r>
            <a:r>
              <a:rPr lang="en-US" dirty="0" smtClean="0">
                <a:solidFill>
                  <a:srgbClr val="FFFFFF"/>
                </a:solidFill>
              </a:rPr>
              <a:t>to Come?</a:t>
            </a:r>
            <a:endParaRPr lang="en-US" dirty="0">
              <a:solidFill>
                <a:srgbClr val="FFFFFF"/>
              </a:solidFill>
            </a:endParaRPr>
          </a:p>
        </p:txBody>
      </p:sp>
      <p:sp>
        <p:nvSpPr>
          <p:cNvPr id="12291" name="Rectangle 3"/>
          <p:cNvSpPr>
            <a:spLocks noGrp="1" noChangeArrowheads="1"/>
          </p:cNvSpPr>
          <p:nvPr>
            <p:ph type="body" sz="half" idx="2"/>
          </p:nvPr>
        </p:nvSpPr>
        <p:spPr>
          <a:xfrm>
            <a:off x="819489" y="1706617"/>
            <a:ext cx="7007872" cy="4060825"/>
          </a:xfrm>
        </p:spPr>
        <p:txBody>
          <a:bodyPr>
            <a:normAutofit/>
          </a:bodyPr>
          <a:lstStyle/>
          <a:p>
            <a:pPr>
              <a:lnSpc>
                <a:spcPct val="90000"/>
              </a:lnSpc>
            </a:pPr>
            <a:r>
              <a:rPr lang="en-US" sz="2400" dirty="0" smtClean="0">
                <a:solidFill>
                  <a:srgbClr val="FFFFFF"/>
                </a:solidFill>
              </a:rPr>
              <a:t>Visible (Rev. 1:7)</a:t>
            </a:r>
          </a:p>
          <a:p>
            <a:pPr>
              <a:lnSpc>
                <a:spcPct val="90000"/>
              </a:lnSpc>
            </a:pPr>
            <a:r>
              <a:rPr lang="en-US" sz="2400" dirty="0" smtClean="0">
                <a:solidFill>
                  <a:srgbClr val="FFFFFF"/>
                </a:solidFill>
              </a:rPr>
              <a:t>Audible (1 Thess. 4:16)</a:t>
            </a:r>
          </a:p>
          <a:p>
            <a:pPr>
              <a:lnSpc>
                <a:spcPct val="90000"/>
              </a:lnSpc>
            </a:pPr>
            <a:r>
              <a:rPr lang="en-US" sz="2400" dirty="0" smtClean="0">
                <a:solidFill>
                  <a:srgbClr val="FFFFFF"/>
                </a:solidFill>
              </a:rPr>
              <a:t>Sudden and unexpectedly (Matt. 24:36)</a:t>
            </a:r>
          </a:p>
          <a:p>
            <a:pPr>
              <a:lnSpc>
                <a:spcPct val="90000"/>
              </a:lnSpc>
            </a:pPr>
            <a:r>
              <a:rPr lang="en-US" sz="2400" dirty="0" smtClean="0">
                <a:solidFill>
                  <a:srgbClr val="FFFFFF"/>
                </a:solidFill>
              </a:rPr>
              <a:t>Glorious (Matt. 24:30)</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5440208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52197" y="1231584"/>
            <a:ext cx="5936091" cy="1362075"/>
          </a:xfrm>
        </p:spPr>
        <p:txBody>
          <a:bodyPr>
            <a:noAutofit/>
          </a:bodyPr>
          <a:lstStyle/>
          <a:p>
            <a:r>
              <a:rPr lang="en-US" sz="4400" dirty="0" smtClean="0">
                <a:solidFill>
                  <a:srgbClr val="FFFFFF"/>
                </a:solidFill>
              </a:rPr>
              <a:t>CHARACTERISTICS OF </a:t>
            </a:r>
            <a:br>
              <a:rPr lang="en-US" sz="4400" dirty="0" smtClean="0">
                <a:solidFill>
                  <a:srgbClr val="FFFFFF"/>
                </a:solidFill>
              </a:rPr>
            </a:br>
            <a:r>
              <a:rPr lang="en-US" sz="4400" dirty="0" smtClean="0">
                <a:solidFill>
                  <a:srgbClr val="FFFFFF"/>
                </a:solidFill>
              </a:rPr>
              <a:t>THE END TIME</a:t>
            </a:r>
            <a:endParaRPr lang="en-US" sz="4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10759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pPr>
              <a:defRPr/>
            </a:pPr>
            <a:r>
              <a:rPr lang="en-US" dirty="0" smtClean="0">
                <a:solidFill>
                  <a:srgbClr val="FFFFFF"/>
                </a:solidFill>
              </a:rPr>
              <a:t>As in the Days of Noah</a:t>
            </a:r>
            <a:endParaRPr lang="en-US" dirty="0">
              <a:solidFill>
                <a:srgbClr val="FFFFFF"/>
              </a:solidFill>
              <a:latin typeface="Calisto MT" charset="0"/>
            </a:endParaRPr>
          </a:p>
        </p:txBody>
      </p:sp>
      <p:sp>
        <p:nvSpPr>
          <p:cNvPr id="6150" name="Rectangle 6"/>
          <p:cNvSpPr>
            <a:spLocks noGrp="1" noChangeArrowheads="1"/>
          </p:cNvSpPr>
          <p:nvPr>
            <p:ph idx="1"/>
          </p:nvPr>
        </p:nvSpPr>
        <p:spPr>
          <a:prstGeom prst="rect">
            <a:avLst/>
          </a:prstGeom>
        </p:spPr>
        <p:txBody>
          <a:bodyPr>
            <a:normAutofit/>
          </a:bodyPr>
          <a:lstStyle/>
          <a:p>
            <a:pPr marL="0" indent="0" algn="just">
              <a:buNone/>
            </a:pPr>
            <a:r>
              <a:rPr lang="en-US" sz="2400" dirty="0" smtClean="0">
                <a:solidFill>
                  <a:srgbClr val="FFFFFF"/>
                </a:solidFill>
              </a:rPr>
              <a:t>“As it was in the days of Noah, so it will be at the coming of the Son of Man.</a:t>
            </a:r>
            <a:r>
              <a:rPr lang="en-US" sz="2400" b="1" dirty="0" smtClean="0">
                <a:solidFill>
                  <a:srgbClr val="FFFFFF"/>
                </a:solidFill>
              </a:rPr>
              <a:t> </a:t>
            </a:r>
            <a:r>
              <a:rPr lang="en-US" sz="2400" dirty="0" smtClean="0">
                <a:solidFill>
                  <a:srgbClr val="FFFFFF"/>
                </a:solidFill>
              </a:rPr>
              <a:t>For in the days before the flood, people were eating and drinking, marrying and giving in marriage, up to the day Noah entered the ark;</a:t>
            </a:r>
            <a:r>
              <a:rPr lang="en-US" sz="2400" b="1" dirty="0" smtClean="0">
                <a:solidFill>
                  <a:srgbClr val="FFFFFF"/>
                </a:solidFill>
              </a:rPr>
              <a:t> </a:t>
            </a:r>
            <a:r>
              <a:rPr lang="en-US" sz="2400" dirty="0" smtClean="0">
                <a:solidFill>
                  <a:srgbClr val="FFFFFF"/>
                </a:solidFill>
              </a:rPr>
              <a:t>and they knew nothing about what would happen until the flood came and took them all away. That is how it will be at the coming of the Son of Man” (Matt. 24:37-39)</a:t>
            </a:r>
            <a:r>
              <a:rPr lang="en-US" sz="2400" dirty="0" smtClean="0">
                <a:solidFill>
                  <a:srgbClr val="FFFFFF"/>
                </a:solidFill>
                <a:latin typeface="Century Gothic" charset="0"/>
              </a:rPr>
              <a:t>.</a:t>
            </a:r>
            <a:endParaRPr lang="en-US" sz="2400" dirty="0">
              <a:solidFill>
                <a:srgbClr val="FFFFFF"/>
              </a:solidFill>
              <a:latin typeface="Century Gothic" charset="0"/>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300416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p:txBody>
          <a:bodyPr>
            <a:noAutofit/>
          </a:bodyPr>
          <a:lstStyle/>
          <a:p>
            <a:r>
              <a:rPr lang="en-US" sz="4000" dirty="0" smtClean="0">
                <a:solidFill>
                  <a:srgbClr val="FFFFFF"/>
                </a:solidFill>
              </a:rPr>
              <a:t>Four Characteristics of the Antediluvian World</a:t>
            </a:r>
            <a:endParaRPr lang="en-US" sz="4000" dirty="0">
              <a:solidFill>
                <a:srgbClr val="FFFFFF"/>
              </a:solidFill>
            </a:endParaRPr>
          </a:p>
        </p:txBody>
      </p:sp>
      <p:sp>
        <p:nvSpPr>
          <p:cNvPr id="68611" name="Rectangle 3"/>
          <p:cNvSpPr>
            <a:spLocks noGrp="1" noChangeArrowheads="1"/>
          </p:cNvSpPr>
          <p:nvPr>
            <p:ph idx="1"/>
          </p:nvPr>
        </p:nvSpPr>
        <p:spPr>
          <a:xfrm>
            <a:off x="248487" y="1531170"/>
            <a:ext cx="8697067" cy="4781550"/>
          </a:xfrm>
        </p:spPr>
        <p:txBody>
          <a:bodyPr>
            <a:noAutofit/>
          </a:bodyPr>
          <a:lstStyle/>
          <a:p>
            <a:pPr marL="609600" indent="-609600">
              <a:lnSpc>
                <a:spcPct val="80000"/>
              </a:lnSpc>
              <a:buFont typeface="Wingdings" charset="0"/>
              <a:buAutoNum type="arabicPeriod"/>
            </a:pPr>
            <a:r>
              <a:rPr lang="en-US" sz="2400" b="1" dirty="0" smtClean="0">
                <a:solidFill>
                  <a:srgbClr val="FFFFFF"/>
                </a:solidFill>
              </a:rPr>
              <a:t>Decadence</a:t>
            </a:r>
          </a:p>
          <a:p>
            <a:pPr marL="990600" lvl="1" indent="-533400">
              <a:lnSpc>
                <a:spcPct val="80000"/>
              </a:lnSpc>
            </a:pPr>
            <a:r>
              <a:rPr lang="en-US" sz="2000" dirty="0" smtClean="0">
                <a:solidFill>
                  <a:srgbClr val="FFFFFF"/>
                </a:solidFill>
              </a:rPr>
              <a:t>Violence, immorality, unbelief, apostasy of the sons of God.</a:t>
            </a:r>
          </a:p>
          <a:p>
            <a:pPr marL="990600" lvl="1" indent="-533400">
              <a:lnSpc>
                <a:spcPct val="80000"/>
              </a:lnSpc>
            </a:pPr>
            <a:r>
              <a:rPr lang="en-US" sz="2000" dirty="0" smtClean="0">
                <a:solidFill>
                  <a:srgbClr val="FFFFFF"/>
                </a:solidFill>
              </a:rPr>
              <a:t>“The Lord saw how great the wickedness of the human race had become on the earth” (Gen. 6:5).</a:t>
            </a:r>
          </a:p>
          <a:p>
            <a:pPr marL="609600" indent="-609600">
              <a:lnSpc>
                <a:spcPct val="80000"/>
              </a:lnSpc>
              <a:buFont typeface="Wingdings" charset="0"/>
              <a:buAutoNum type="arabicPeriod"/>
            </a:pPr>
            <a:r>
              <a:rPr lang="en-US" sz="2400" b="1" dirty="0" smtClean="0">
                <a:solidFill>
                  <a:srgbClr val="FFFFFF"/>
                </a:solidFill>
              </a:rPr>
              <a:t>Proclamation</a:t>
            </a:r>
          </a:p>
          <a:p>
            <a:pPr marL="990600" lvl="1" indent="-533400">
              <a:lnSpc>
                <a:spcPct val="80000"/>
              </a:lnSpc>
            </a:pPr>
            <a:r>
              <a:rPr lang="en-US" sz="2000" dirty="0" smtClean="0">
                <a:solidFill>
                  <a:srgbClr val="FFFFFF"/>
                </a:solidFill>
              </a:rPr>
              <a:t>Noah proclaimed the Flood during 120 years.</a:t>
            </a:r>
          </a:p>
          <a:p>
            <a:pPr marL="990600" lvl="1" indent="-533400">
              <a:lnSpc>
                <a:spcPct val="80000"/>
              </a:lnSpc>
            </a:pPr>
            <a:r>
              <a:rPr lang="en-US" sz="2000" dirty="0" smtClean="0">
                <a:solidFill>
                  <a:srgbClr val="FFFFFF"/>
                </a:solidFill>
              </a:rPr>
              <a:t>People did not hear him. Taunts and incredulity. Questioning of the Noah’s warning. God closed the Ark’s door (Gen. 7:17).</a:t>
            </a:r>
          </a:p>
          <a:p>
            <a:pPr marL="609600" indent="-609600">
              <a:lnSpc>
                <a:spcPct val="80000"/>
              </a:lnSpc>
              <a:buFont typeface="Wingdings" charset="0"/>
              <a:buAutoNum type="arabicPeriod"/>
            </a:pPr>
            <a:r>
              <a:rPr lang="en-US" sz="2400" b="1" dirty="0" smtClean="0">
                <a:solidFill>
                  <a:srgbClr val="FFFFFF"/>
                </a:solidFill>
              </a:rPr>
              <a:t>Judgment</a:t>
            </a:r>
          </a:p>
          <a:p>
            <a:pPr marL="990600" lvl="1" indent="-533400">
              <a:lnSpc>
                <a:spcPct val="80000"/>
              </a:lnSpc>
            </a:pPr>
            <a:r>
              <a:rPr lang="en-US" sz="2000" dirty="0" smtClean="0">
                <a:solidFill>
                  <a:srgbClr val="FFFFFF"/>
                </a:solidFill>
              </a:rPr>
              <a:t>The Flood. Repentance came too late It rains during 40 days in a period of 150 days.</a:t>
            </a:r>
          </a:p>
          <a:p>
            <a:pPr marL="990600" lvl="1" indent="-533400">
              <a:lnSpc>
                <a:spcPct val="80000"/>
              </a:lnSpc>
            </a:pPr>
            <a:r>
              <a:rPr lang="en-US" sz="2000" dirty="0" smtClean="0">
                <a:solidFill>
                  <a:srgbClr val="FFFFFF"/>
                </a:solidFill>
              </a:rPr>
              <a:t>The catastrophe endures for about one year.</a:t>
            </a:r>
          </a:p>
          <a:p>
            <a:pPr marL="609600" indent="-609600">
              <a:lnSpc>
                <a:spcPct val="80000"/>
              </a:lnSpc>
              <a:buFont typeface="Wingdings" charset="0"/>
              <a:buAutoNum type="arabicPeriod"/>
            </a:pPr>
            <a:r>
              <a:rPr lang="en-US" sz="2400" b="1" dirty="0" smtClean="0">
                <a:solidFill>
                  <a:srgbClr val="FFFFFF"/>
                </a:solidFill>
              </a:rPr>
              <a:t>Regeneration</a:t>
            </a:r>
          </a:p>
          <a:p>
            <a:pPr marL="990600" lvl="1" indent="-533400">
              <a:lnSpc>
                <a:spcPct val="80000"/>
              </a:lnSpc>
            </a:pPr>
            <a:r>
              <a:rPr lang="en-US" sz="2000" spc="-50" dirty="0" smtClean="0">
                <a:solidFill>
                  <a:srgbClr val="FFFFFF"/>
                </a:solidFill>
              </a:rPr>
              <a:t>The Earth will be regenerated in order to be inhabited by the people of God.</a:t>
            </a:r>
          </a:p>
          <a:p>
            <a:pPr marL="990600" lvl="1" indent="-533400">
              <a:lnSpc>
                <a:spcPct val="80000"/>
              </a:lnSpc>
            </a:pPr>
            <a:r>
              <a:rPr lang="en-US" sz="2000" spc="-50" dirty="0" smtClean="0">
                <a:solidFill>
                  <a:srgbClr val="FFFFFF"/>
                </a:solidFill>
              </a:rPr>
              <a:t>The Lord cleanses the world of evil because this planet will be His new home.</a:t>
            </a:r>
            <a:endParaRPr lang="en-US" sz="2000" spc="-5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757922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314" name="Rectangle 2"/>
          <p:cNvSpPr>
            <a:spLocks noGrp="1" noRot="1" noChangeArrowheads="1"/>
          </p:cNvSpPr>
          <p:nvPr>
            <p:ph type="title"/>
          </p:nvPr>
        </p:nvSpPr>
        <p:spPr>
          <a:xfrm>
            <a:off x="457200" y="422622"/>
            <a:ext cx="8229600" cy="995016"/>
          </a:xfrm>
        </p:spPr>
        <p:txBody>
          <a:bodyPr>
            <a:noAutofit/>
          </a:bodyPr>
          <a:lstStyle/>
          <a:p>
            <a:r>
              <a:rPr lang="en-US" dirty="0" smtClean="0">
                <a:solidFill>
                  <a:srgbClr val="FFFFFF"/>
                </a:solidFill>
              </a:rPr>
              <a:t>The Time: the Religious World </a:t>
            </a:r>
            <a:br>
              <a:rPr lang="en-US" dirty="0" smtClean="0">
                <a:solidFill>
                  <a:srgbClr val="FFFFFF"/>
                </a:solidFill>
              </a:rPr>
            </a:br>
            <a:r>
              <a:rPr lang="en-US" dirty="0" smtClean="0">
                <a:solidFill>
                  <a:srgbClr val="FFFFFF"/>
                </a:solidFill>
              </a:rPr>
              <a:t>(Matt. 24:5, 11)</a:t>
            </a:r>
            <a:endParaRPr lang="en-US" dirty="0">
              <a:solidFill>
                <a:srgbClr val="FFFFFF"/>
              </a:solidFill>
            </a:endParaRPr>
          </a:p>
        </p:txBody>
      </p:sp>
      <p:sp>
        <p:nvSpPr>
          <p:cNvPr id="13315" name="Rectangle 3"/>
          <p:cNvSpPr>
            <a:spLocks noGrp="1" noChangeArrowheads="1"/>
          </p:cNvSpPr>
          <p:nvPr>
            <p:ph type="body" sz="half" idx="3"/>
          </p:nvPr>
        </p:nvSpPr>
        <p:spPr>
          <a:xfrm>
            <a:off x="522288" y="2055583"/>
            <a:ext cx="5814147" cy="3384550"/>
          </a:xfrm>
        </p:spPr>
        <p:txBody>
          <a:bodyPr>
            <a:normAutofit/>
          </a:bodyPr>
          <a:lstStyle/>
          <a:p>
            <a:pPr>
              <a:lnSpc>
                <a:spcPct val="90000"/>
              </a:lnSpc>
            </a:pPr>
            <a:r>
              <a:rPr lang="en-US" sz="2500" dirty="0" smtClean="0">
                <a:solidFill>
                  <a:srgbClr val="FFFFFF"/>
                </a:solidFill>
              </a:rPr>
              <a:t>Spiritualism rises</a:t>
            </a:r>
          </a:p>
          <a:p>
            <a:pPr>
              <a:lnSpc>
                <a:spcPct val="90000"/>
              </a:lnSpc>
            </a:pPr>
            <a:r>
              <a:rPr lang="en-US" sz="2500" dirty="0" smtClean="0">
                <a:solidFill>
                  <a:srgbClr val="FFFFFF"/>
                </a:solidFill>
              </a:rPr>
              <a:t>Deceivers</a:t>
            </a:r>
          </a:p>
          <a:p>
            <a:pPr>
              <a:lnSpc>
                <a:spcPct val="90000"/>
              </a:lnSpc>
            </a:pPr>
            <a:r>
              <a:rPr lang="en-US" sz="2500" dirty="0" smtClean="0">
                <a:solidFill>
                  <a:srgbClr val="FFFFFF"/>
                </a:solidFill>
              </a:rPr>
              <a:t>False messiahs</a:t>
            </a:r>
          </a:p>
          <a:p>
            <a:pPr>
              <a:lnSpc>
                <a:spcPct val="90000"/>
              </a:lnSpc>
            </a:pPr>
            <a:r>
              <a:rPr lang="en-US" sz="2500" dirty="0" smtClean="0">
                <a:solidFill>
                  <a:srgbClr val="FFFFFF"/>
                </a:solidFill>
              </a:rPr>
              <a:t>False prophets</a:t>
            </a:r>
          </a:p>
          <a:p>
            <a:pPr>
              <a:lnSpc>
                <a:spcPct val="90000"/>
              </a:lnSpc>
            </a:pPr>
            <a:r>
              <a:rPr lang="en-US" sz="2500" dirty="0" smtClean="0">
                <a:solidFill>
                  <a:srgbClr val="FFFFFF"/>
                </a:solidFill>
              </a:rPr>
              <a:t>Strange Ideas</a:t>
            </a:r>
          </a:p>
          <a:p>
            <a:pPr>
              <a:lnSpc>
                <a:spcPct val="90000"/>
              </a:lnSpc>
            </a:pPr>
            <a:r>
              <a:rPr lang="en-US" sz="2500" dirty="0" smtClean="0">
                <a:solidFill>
                  <a:srgbClr val="FFFFFF"/>
                </a:solidFill>
              </a:rPr>
              <a:t>Religious ingenuity in the people</a:t>
            </a:r>
            <a:endParaRPr lang="en-US" sz="25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854759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338" name="Rectangle 2"/>
          <p:cNvSpPr>
            <a:spLocks noGrp="1" noRot="1" noChangeArrowheads="1"/>
          </p:cNvSpPr>
          <p:nvPr>
            <p:ph type="title"/>
          </p:nvPr>
        </p:nvSpPr>
        <p:spPr/>
        <p:txBody>
          <a:bodyPr>
            <a:noAutofit/>
          </a:bodyPr>
          <a:lstStyle/>
          <a:p>
            <a:r>
              <a:rPr lang="en-US" dirty="0" smtClean="0">
                <a:solidFill>
                  <a:srgbClr val="FFFFFF"/>
                </a:solidFill>
              </a:rPr>
              <a:t>The Time: International Politics </a:t>
            </a:r>
            <a:br>
              <a:rPr lang="en-US" dirty="0" smtClean="0">
                <a:solidFill>
                  <a:srgbClr val="FFFFFF"/>
                </a:solidFill>
              </a:rPr>
            </a:br>
            <a:r>
              <a:rPr lang="en-US" dirty="0" smtClean="0">
                <a:solidFill>
                  <a:srgbClr val="FFFFFF"/>
                </a:solidFill>
              </a:rPr>
              <a:t>(Matt. 24:6-7)</a:t>
            </a:r>
            <a:endParaRPr lang="en-US" dirty="0">
              <a:solidFill>
                <a:srgbClr val="FFFFFF"/>
              </a:solidFill>
            </a:endParaRPr>
          </a:p>
        </p:txBody>
      </p:sp>
      <p:sp>
        <p:nvSpPr>
          <p:cNvPr id="14339" name="Rectangle 3"/>
          <p:cNvSpPr>
            <a:spLocks noGrp="1" noChangeArrowheads="1"/>
          </p:cNvSpPr>
          <p:nvPr>
            <p:ph type="body" sz="half" idx="1"/>
          </p:nvPr>
        </p:nvSpPr>
        <p:spPr>
          <a:xfrm>
            <a:off x="547687" y="2067159"/>
            <a:ext cx="7447499" cy="3832225"/>
          </a:xfrm>
        </p:spPr>
        <p:txBody>
          <a:bodyPr>
            <a:normAutofit/>
          </a:bodyPr>
          <a:lstStyle/>
          <a:p>
            <a:r>
              <a:rPr lang="en-US" sz="2500" dirty="0" smtClean="0">
                <a:solidFill>
                  <a:srgbClr val="FFFFFF"/>
                </a:solidFill>
              </a:rPr>
              <a:t>Wars</a:t>
            </a:r>
          </a:p>
          <a:p>
            <a:r>
              <a:rPr lang="en-US" sz="2500" dirty="0" smtClean="0">
                <a:solidFill>
                  <a:srgbClr val="FFFFFF"/>
                </a:solidFill>
              </a:rPr>
              <a:t>Rumors of wars</a:t>
            </a:r>
          </a:p>
          <a:p>
            <a:r>
              <a:rPr lang="en-US" sz="2500" dirty="0" smtClean="0">
                <a:solidFill>
                  <a:srgbClr val="FFFFFF"/>
                </a:solidFill>
              </a:rPr>
              <a:t>Corruption</a:t>
            </a:r>
          </a:p>
          <a:p>
            <a:r>
              <a:rPr lang="en-US" sz="2500" dirty="0" smtClean="0">
                <a:solidFill>
                  <a:srgbClr val="FFFFFF"/>
                </a:solidFill>
              </a:rPr>
              <a:t>Political instability</a:t>
            </a:r>
          </a:p>
          <a:p>
            <a:r>
              <a:rPr lang="en-US" sz="2500" dirty="0">
                <a:solidFill>
                  <a:srgbClr val="FFFFFF"/>
                </a:solidFill>
              </a:rPr>
              <a:t>S</a:t>
            </a:r>
            <a:r>
              <a:rPr lang="en-US" sz="2500" dirty="0" smtClean="0">
                <a:solidFill>
                  <a:srgbClr val="FFFFFF"/>
                </a:solidFill>
              </a:rPr>
              <a:t>ocial disillusionment with government leadership</a:t>
            </a:r>
            <a:endParaRPr lang="en-US" sz="25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8975344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n-US" sz="4800" dirty="0" smtClean="0">
                <a:solidFill>
                  <a:schemeClr val="bg1"/>
                </a:solidFill>
              </a:rPr>
              <a:t>When Will the End of the World Come?</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smtClean="0">
                <a:solidFill>
                  <a:srgbClr val="FFFFFF"/>
                </a:solidFill>
              </a:rPr>
              <a:t>Topic 11</a:t>
            </a:r>
            <a:endParaRPr lang="en-US" dirty="0">
              <a:solidFill>
                <a:srgbClr val="FFFFFF"/>
              </a:solidFill>
            </a:endParaRPr>
          </a:p>
        </p:txBody>
      </p:sp>
      <p:pic>
        <p:nvPicPr>
          <p:cNvPr id="5" name="Imagen 4" descr="NEV31EN_HayRespuesta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8214" y="1393768"/>
            <a:ext cx="2308597" cy="2308597"/>
          </a:xfrm>
          <a:prstGeom prst="rect">
            <a:avLst/>
          </a:prstGeom>
        </p:spPr>
      </p:pic>
    </p:spTree>
    <p:extLst>
      <p:ext uri="{BB962C8B-B14F-4D97-AF65-F5344CB8AC3E}">
        <p14:creationId xmlns:p14="http://schemas.microsoft.com/office/powerpoint/2010/main" val="39687600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362" name="Rectangle 2"/>
          <p:cNvSpPr>
            <a:spLocks noGrp="1" noRot="1" noChangeArrowheads="1"/>
          </p:cNvSpPr>
          <p:nvPr>
            <p:ph type="title"/>
          </p:nvPr>
        </p:nvSpPr>
        <p:spPr>
          <a:xfrm>
            <a:off x="457200" y="495534"/>
            <a:ext cx="8229600" cy="1143000"/>
          </a:xfrm>
        </p:spPr>
        <p:txBody>
          <a:bodyPr>
            <a:noAutofit/>
          </a:bodyPr>
          <a:lstStyle/>
          <a:p>
            <a:r>
              <a:rPr lang="en-US" dirty="0" smtClean="0">
                <a:solidFill>
                  <a:srgbClr val="FFFFFF"/>
                </a:solidFill>
              </a:rPr>
              <a:t>The Time: Natural Disasters </a:t>
            </a:r>
            <a:br>
              <a:rPr lang="en-US" dirty="0" smtClean="0">
                <a:solidFill>
                  <a:srgbClr val="FFFFFF"/>
                </a:solidFill>
              </a:rPr>
            </a:br>
            <a:r>
              <a:rPr lang="en-US" dirty="0" smtClean="0">
                <a:solidFill>
                  <a:srgbClr val="FFFFFF"/>
                </a:solidFill>
              </a:rPr>
              <a:t>(Matt. 24:7)</a:t>
            </a:r>
            <a:endParaRPr lang="en-US" dirty="0">
              <a:solidFill>
                <a:srgbClr val="FFFFFF"/>
              </a:solidFill>
            </a:endParaRPr>
          </a:p>
        </p:txBody>
      </p:sp>
      <p:sp>
        <p:nvSpPr>
          <p:cNvPr id="15363" name="Rectangle 3"/>
          <p:cNvSpPr>
            <a:spLocks noGrp="1" noChangeArrowheads="1"/>
          </p:cNvSpPr>
          <p:nvPr>
            <p:ph type="body" sz="half" idx="1"/>
          </p:nvPr>
        </p:nvSpPr>
        <p:spPr>
          <a:xfrm>
            <a:off x="477838" y="2362200"/>
            <a:ext cx="4041775" cy="3341688"/>
          </a:xfrm>
        </p:spPr>
        <p:txBody>
          <a:bodyPr>
            <a:normAutofit/>
          </a:bodyPr>
          <a:lstStyle/>
          <a:p>
            <a:r>
              <a:rPr lang="en-US" sz="2500" dirty="0" smtClean="0">
                <a:solidFill>
                  <a:srgbClr val="FFFFFF"/>
                </a:solidFill>
              </a:rPr>
              <a:t>Earthquakes</a:t>
            </a:r>
          </a:p>
          <a:p>
            <a:r>
              <a:rPr lang="en-US" sz="2500" dirty="0" smtClean="0">
                <a:solidFill>
                  <a:srgbClr val="FFFFFF"/>
                </a:solidFill>
              </a:rPr>
              <a:t>Famines</a:t>
            </a:r>
          </a:p>
          <a:p>
            <a:r>
              <a:rPr lang="en-US" sz="2500" dirty="0" smtClean="0">
                <a:solidFill>
                  <a:srgbClr val="FFFFFF"/>
                </a:solidFill>
              </a:rPr>
              <a:t>Drought</a:t>
            </a:r>
          </a:p>
          <a:p>
            <a:r>
              <a:rPr lang="en-US" sz="2500" dirty="0" smtClean="0">
                <a:solidFill>
                  <a:srgbClr val="FFFFFF"/>
                </a:solidFill>
              </a:rPr>
              <a:t>Floods</a:t>
            </a:r>
          </a:p>
          <a:p>
            <a:r>
              <a:rPr lang="en-US" sz="2500" dirty="0" smtClean="0">
                <a:solidFill>
                  <a:srgbClr val="FFFFFF"/>
                </a:solidFill>
              </a:rPr>
              <a:t>New diseases</a:t>
            </a:r>
            <a:endParaRPr lang="en-US" sz="25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618147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6" name="Rectangle 2"/>
          <p:cNvSpPr>
            <a:spLocks noGrp="1" noRot="1" noChangeArrowheads="1"/>
          </p:cNvSpPr>
          <p:nvPr>
            <p:ph type="title"/>
          </p:nvPr>
        </p:nvSpPr>
        <p:spPr/>
        <p:txBody>
          <a:bodyPr>
            <a:normAutofit/>
          </a:bodyPr>
          <a:lstStyle/>
          <a:p>
            <a:r>
              <a:rPr lang="en-US" dirty="0" smtClean="0">
                <a:solidFill>
                  <a:srgbClr val="FFFFFF"/>
                </a:solidFill>
              </a:rPr>
              <a:t>The Time: Society (Matt. 24:12)</a:t>
            </a:r>
            <a:endParaRPr lang="en-US" dirty="0">
              <a:solidFill>
                <a:srgbClr val="FFFFFF"/>
              </a:solidFill>
            </a:endParaRPr>
          </a:p>
        </p:txBody>
      </p:sp>
      <p:sp>
        <p:nvSpPr>
          <p:cNvPr id="16387" name="Rectangle 3"/>
          <p:cNvSpPr>
            <a:spLocks noGrp="1" noChangeArrowheads="1"/>
          </p:cNvSpPr>
          <p:nvPr>
            <p:ph type="body" sz="half" idx="1"/>
          </p:nvPr>
        </p:nvSpPr>
        <p:spPr>
          <a:xfrm>
            <a:off x="477838" y="2214563"/>
            <a:ext cx="4041775" cy="3708400"/>
          </a:xfrm>
        </p:spPr>
        <p:txBody>
          <a:bodyPr>
            <a:normAutofit/>
          </a:bodyPr>
          <a:lstStyle/>
          <a:p>
            <a:r>
              <a:rPr lang="en-US" sz="2500" dirty="0" smtClean="0">
                <a:solidFill>
                  <a:srgbClr val="FFFFFF"/>
                </a:solidFill>
              </a:rPr>
              <a:t>Violence</a:t>
            </a:r>
          </a:p>
          <a:p>
            <a:r>
              <a:rPr lang="en-US" sz="2500" dirty="0" smtClean="0">
                <a:solidFill>
                  <a:srgbClr val="FFFFFF"/>
                </a:solidFill>
              </a:rPr>
              <a:t>Divorces</a:t>
            </a:r>
          </a:p>
          <a:p>
            <a:r>
              <a:rPr lang="en-US" sz="2500" dirty="0" smtClean="0">
                <a:solidFill>
                  <a:srgbClr val="FFFFFF"/>
                </a:solidFill>
              </a:rPr>
              <a:t>Selfishness</a:t>
            </a:r>
          </a:p>
          <a:p>
            <a:r>
              <a:rPr lang="en-US" sz="2500" dirty="0" smtClean="0">
                <a:solidFill>
                  <a:srgbClr val="FFFFFF"/>
                </a:solidFill>
              </a:rPr>
              <a:t>Avarice</a:t>
            </a:r>
          </a:p>
          <a:p>
            <a:r>
              <a:rPr lang="en-US" sz="2500" dirty="0" smtClean="0">
                <a:solidFill>
                  <a:srgbClr val="FFFFFF"/>
                </a:solidFill>
              </a:rPr>
              <a:t>Licentiousness</a:t>
            </a:r>
          </a:p>
          <a:p>
            <a:r>
              <a:rPr lang="en-US" sz="2500" dirty="0" smtClean="0">
                <a:solidFill>
                  <a:srgbClr val="FFFFFF"/>
                </a:solidFill>
              </a:rPr>
              <a:t>Insecurity</a:t>
            </a:r>
            <a:endParaRPr lang="en-US" sz="25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50410820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A Deranged Society</a:t>
            </a:r>
            <a:endParaRPr lang="en-US" dirty="0">
              <a:solidFill>
                <a:srgbClr val="FFFFFF"/>
              </a:solidFill>
            </a:endParaRPr>
          </a:p>
        </p:txBody>
      </p:sp>
      <p:sp>
        <p:nvSpPr>
          <p:cNvPr id="3" name="Marcador de contenido 2"/>
          <p:cNvSpPr>
            <a:spLocks noGrp="1"/>
          </p:cNvSpPr>
          <p:nvPr>
            <p:ph idx="1"/>
          </p:nvPr>
        </p:nvSpPr>
        <p:spPr>
          <a:xfrm>
            <a:off x="457200" y="1600200"/>
            <a:ext cx="8229600" cy="4525963"/>
          </a:xfrm>
        </p:spPr>
        <p:txBody>
          <a:bodyPr>
            <a:normAutofit/>
          </a:bodyPr>
          <a:lstStyle/>
          <a:p>
            <a:pPr marL="0" indent="0" algn="just">
              <a:buNone/>
            </a:pPr>
            <a:r>
              <a:rPr lang="en-US" sz="2400" dirty="0" smtClean="0">
                <a:solidFill>
                  <a:srgbClr val="FFFFFF"/>
                </a:solidFill>
              </a:rPr>
              <a:t>“Above all, you must understand that in the last days scoffers will come, scoffing and following their own evil desires. They will say, ‘where is this “coming” He promised? Ever since our ancestors died, everything goes on as it has since the beginning of creation’” (2 Pet. 3:3, 4).</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83189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ítulo 4"/>
          <p:cNvSpPr>
            <a:spLocks noGrp="1"/>
          </p:cNvSpPr>
          <p:nvPr>
            <p:ph type="title"/>
          </p:nvPr>
        </p:nvSpPr>
        <p:spPr>
          <a:xfrm>
            <a:off x="667096" y="1659558"/>
            <a:ext cx="7772400" cy="1791876"/>
          </a:xfrm>
        </p:spPr>
        <p:txBody>
          <a:bodyPr>
            <a:noAutofit/>
          </a:bodyPr>
          <a:lstStyle/>
          <a:p>
            <a:r>
              <a:rPr lang="en-US" sz="4400" dirty="0" smtClean="0">
                <a:solidFill>
                  <a:srgbClr val="FFFFFF"/>
                </a:solidFill>
              </a:rPr>
              <a:t>The Promise </a:t>
            </a:r>
            <a:br>
              <a:rPr lang="en-US" sz="4400" dirty="0" smtClean="0">
                <a:solidFill>
                  <a:srgbClr val="FFFFFF"/>
                </a:solidFill>
              </a:rPr>
            </a:br>
            <a:r>
              <a:rPr lang="en-US" sz="4400" dirty="0" smtClean="0">
                <a:solidFill>
                  <a:srgbClr val="FFFFFF"/>
                </a:solidFill>
              </a:rPr>
              <a:t>Remains Valid</a:t>
            </a:r>
            <a:endParaRPr lang="en-US" sz="4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31336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0418" name="Rectangle 2"/>
          <p:cNvSpPr>
            <a:spLocks noGrp="1" noRot="1" noChangeArrowheads="1"/>
          </p:cNvSpPr>
          <p:nvPr>
            <p:ph type="title"/>
          </p:nvPr>
        </p:nvSpPr>
        <p:spPr>
          <a:xfrm>
            <a:off x="526225" y="274638"/>
            <a:ext cx="8229600" cy="1143000"/>
          </a:xfrm>
        </p:spPr>
        <p:txBody>
          <a:bodyPr>
            <a:normAutofit/>
          </a:bodyPr>
          <a:lstStyle/>
          <a:p>
            <a:pPr algn="l"/>
            <a:r>
              <a:rPr lang="en-US" dirty="0" smtClean="0">
                <a:solidFill>
                  <a:srgbClr val="FFFFFF"/>
                </a:solidFill>
              </a:rPr>
              <a:t>Why </a:t>
            </a:r>
            <a:r>
              <a:rPr lang="en-US" dirty="0">
                <a:solidFill>
                  <a:srgbClr val="FFFFFF"/>
                </a:solidFill>
              </a:rPr>
              <a:t>Is Jesus Going </a:t>
            </a:r>
            <a:r>
              <a:rPr lang="en-US" dirty="0" smtClean="0">
                <a:solidFill>
                  <a:srgbClr val="FFFFFF"/>
                </a:solidFill>
              </a:rPr>
              <a:t>to Come?</a:t>
            </a:r>
            <a:endParaRPr lang="en-US" dirty="0">
              <a:solidFill>
                <a:srgbClr val="FFFFFF"/>
              </a:solidFill>
            </a:endParaRPr>
          </a:p>
        </p:txBody>
      </p:sp>
      <p:sp>
        <p:nvSpPr>
          <p:cNvPr id="60419" name="Rectangle 3"/>
          <p:cNvSpPr>
            <a:spLocks noGrp="1" noChangeArrowheads="1"/>
          </p:cNvSpPr>
          <p:nvPr>
            <p:ph idx="1"/>
          </p:nvPr>
        </p:nvSpPr>
        <p:spPr>
          <a:xfrm>
            <a:off x="468313" y="1578547"/>
            <a:ext cx="8229600" cy="4752975"/>
          </a:xfrm>
        </p:spPr>
        <p:txBody>
          <a:bodyPr>
            <a:normAutofit/>
          </a:bodyPr>
          <a:lstStyle/>
          <a:p>
            <a:pPr marL="609600" indent="-609600">
              <a:buFont typeface="Wingdings" charset="0"/>
              <a:buAutoNum type="arabicPeriod"/>
            </a:pPr>
            <a:r>
              <a:rPr lang="en-US" sz="2400" dirty="0" smtClean="0">
                <a:solidFill>
                  <a:srgbClr val="FFFFFF"/>
                </a:solidFill>
              </a:rPr>
              <a:t>To fulfill His promise of return to this world (John 14:1-3).</a:t>
            </a:r>
          </a:p>
          <a:p>
            <a:pPr marL="609600" indent="-609600">
              <a:buFont typeface="Wingdings" charset="0"/>
              <a:buAutoNum type="arabicPeriod"/>
            </a:pPr>
            <a:r>
              <a:rPr lang="en-US" sz="2400" dirty="0" smtClean="0">
                <a:solidFill>
                  <a:srgbClr val="FFFFFF"/>
                </a:solidFill>
              </a:rPr>
              <a:t>To liberate His people from the evil oppression.</a:t>
            </a:r>
          </a:p>
          <a:p>
            <a:pPr marL="609600" indent="-609600">
              <a:buFont typeface="Wingdings" charset="0"/>
              <a:buAutoNum type="arabicPeriod"/>
            </a:pPr>
            <a:r>
              <a:rPr lang="en-US" sz="2400" dirty="0" smtClean="0">
                <a:solidFill>
                  <a:srgbClr val="FFFFFF"/>
                </a:solidFill>
              </a:rPr>
              <a:t>To raise those who died believing in Him (1 Thess. 4:16).</a:t>
            </a:r>
          </a:p>
          <a:p>
            <a:pPr marL="609600" indent="-609600">
              <a:buFont typeface="Wingdings" charset="0"/>
              <a:buAutoNum type="arabicPeriod"/>
            </a:pPr>
            <a:r>
              <a:rPr lang="en-US" sz="2400" dirty="0" smtClean="0">
                <a:solidFill>
                  <a:srgbClr val="FFFFFF"/>
                </a:solidFill>
              </a:rPr>
              <a:t>To translate His people to the kingdom of Heaven.</a:t>
            </a:r>
            <a:endParaRPr lang="en-US" sz="240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208007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Rectangle 2"/>
          <p:cNvSpPr>
            <a:spLocks noGrp="1" noRot="1" noChangeArrowheads="1"/>
          </p:cNvSpPr>
          <p:nvPr>
            <p:ph type="title"/>
          </p:nvPr>
        </p:nvSpPr>
        <p:spPr/>
        <p:txBody>
          <a:bodyPr/>
          <a:lstStyle/>
          <a:p>
            <a:r>
              <a:rPr lang="en-US" dirty="0" smtClean="0">
                <a:solidFill>
                  <a:srgbClr val="FFFFFF"/>
                </a:solidFill>
              </a:rPr>
              <a:t>No One Knows Day or Hour</a:t>
            </a:r>
            <a:endParaRPr lang="en-US" dirty="0">
              <a:solidFill>
                <a:srgbClr val="FFFFFF"/>
              </a:solidFill>
            </a:endParaRPr>
          </a:p>
        </p:txBody>
      </p:sp>
      <p:sp>
        <p:nvSpPr>
          <p:cNvPr id="17412" name="Rectangle 4"/>
          <p:cNvSpPr>
            <a:spLocks noGrp="1" noChangeArrowheads="1"/>
          </p:cNvSpPr>
          <p:nvPr>
            <p:ph type="body" sz="half" idx="2"/>
          </p:nvPr>
        </p:nvSpPr>
        <p:spPr>
          <a:xfrm>
            <a:off x="524585" y="1747032"/>
            <a:ext cx="4307118" cy="4022725"/>
          </a:xfrm>
        </p:spPr>
        <p:txBody>
          <a:bodyPr>
            <a:normAutofit/>
          </a:bodyPr>
          <a:lstStyle/>
          <a:p>
            <a:r>
              <a:rPr lang="en-US" sz="2500" dirty="0" smtClean="0">
                <a:solidFill>
                  <a:srgbClr val="FFFFFF"/>
                </a:solidFill>
              </a:rPr>
              <a:t>“But about that day or hour no one knows, not even the angels in heaven, nor the Son, but only the Father” (Matt. 24:36).</a:t>
            </a:r>
            <a:endParaRPr lang="en-US" sz="2500" dirty="0">
              <a:solidFill>
                <a:srgbClr val="FFFFFF"/>
              </a:solidFill>
            </a:endParaRPr>
          </a:p>
        </p:txBody>
      </p:sp>
    </p:spTree>
    <p:extLst>
      <p:ext uri="{BB962C8B-B14F-4D97-AF65-F5344CB8AC3E}">
        <p14:creationId xmlns:p14="http://schemas.microsoft.com/office/powerpoint/2010/main" val="454435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Autofit/>
          </a:bodyPr>
          <a:lstStyle/>
          <a:p>
            <a:r>
              <a:rPr lang="en-US" dirty="0" smtClean="0">
                <a:solidFill>
                  <a:srgbClr val="FFFFFF"/>
                </a:solidFill>
              </a:rPr>
              <a:t>He Will Come as a Thief </a:t>
            </a:r>
            <a:br>
              <a:rPr lang="en-US" dirty="0" smtClean="0">
                <a:solidFill>
                  <a:srgbClr val="FFFFFF"/>
                </a:solidFill>
              </a:rPr>
            </a:br>
            <a:r>
              <a:rPr lang="en-US" dirty="0" smtClean="0">
                <a:solidFill>
                  <a:srgbClr val="FFFFFF"/>
                </a:solidFill>
              </a:rPr>
              <a:t>for Those </a:t>
            </a:r>
            <a:r>
              <a:rPr lang="en-US" dirty="0">
                <a:solidFill>
                  <a:srgbClr val="FFFFFF"/>
                </a:solidFill>
              </a:rPr>
              <a:t>W</a:t>
            </a:r>
            <a:r>
              <a:rPr lang="en-US" dirty="0" smtClean="0">
                <a:solidFill>
                  <a:srgbClr val="FFFFFF"/>
                </a:solidFill>
              </a:rPr>
              <a:t>ho </a:t>
            </a:r>
            <a:r>
              <a:rPr lang="en-US" dirty="0">
                <a:solidFill>
                  <a:srgbClr val="FFFFFF"/>
                </a:solidFill>
              </a:rPr>
              <a:t>A</a:t>
            </a:r>
            <a:r>
              <a:rPr lang="en-US" dirty="0" smtClean="0">
                <a:solidFill>
                  <a:srgbClr val="FFFFFF"/>
                </a:solidFill>
              </a:rPr>
              <a:t>re Not Prepared</a:t>
            </a:r>
            <a:endParaRPr lang="en-US" dirty="0">
              <a:solidFill>
                <a:srgbClr val="FFFFFF"/>
              </a:solidFill>
            </a:endParaRPr>
          </a:p>
        </p:txBody>
      </p:sp>
      <p:sp>
        <p:nvSpPr>
          <p:cNvPr id="3" name="Marcador de contenido 2"/>
          <p:cNvSpPr>
            <a:spLocks noGrp="1"/>
          </p:cNvSpPr>
          <p:nvPr>
            <p:ph idx="1"/>
          </p:nvPr>
        </p:nvSpPr>
        <p:spPr>
          <a:xfrm>
            <a:off x="457200" y="1931544"/>
            <a:ext cx="8229600" cy="4525963"/>
          </a:xfrm>
        </p:spPr>
        <p:txBody>
          <a:bodyPr>
            <a:normAutofit/>
          </a:bodyPr>
          <a:lstStyle/>
          <a:p>
            <a:pPr marL="0" indent="0" algn="just">
              <a:buNone/>
            </a:pPr>
            <a:r>
              <a:rPr lang="en-US" sz="2400" dirty="0" smtClean="0">
                <a:solidFill>
                  <a:srgbClr val="FFFFFF"/>
                </a:solidFill>
              </a:rPr>
              <a:t>“But the day of the Lord will come like a thief. The heavens will disappear with a roar; the elements will be destroyed by fire, and the earth and everything done in it will be laid bare. Since everything will be destroyed in this way, what kind of people ought you to be? You ought to live holy and godly lives as you look forward to the day of God and speed its coming. That day will bring about the destruction of the heavens by fire, and the elements will melt in the heat” (2 Pet. 3:10-12).</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782838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1442" name="Rectangle 2"/>
          <p:cNvSpPr>
            <a:spLocks noGrp="1" noRot="1" noChangeArrowheads="1"/>
          </p:cNvSpPr>
          <p:nvPr>
            <p:ph type="title"/>
          </p:nvPr>
        </p:nvSpPr>
        <p:spPr/>
        <p:txBody>
          <a:bodyPr>
            <a:noAutofit/>
          </a:bodyPr>
          <a:lstStyle/>
          <a:p>
            <a:r>
              <a:rPr lang="en-US" dirty="0" smtClean="0">
                <a:solidFill>
                  <a:srgbClr val="FFFFFF"/>
                </a:solidFill>
              </a:rPr>
              <a:t>The Words of the Saints When </a:t>
            </a:r>
            <a:br>
              <a:rPr lang="en-US" dirty="0" smtClean="0">
                <a:solidFill>
                  <a:srgbClr val="FFFFFF"/>
                </a:solidFill>
              </a:rPr>
            </a:br>
            <a:r>
              <a:rPr lang="en-US" dirty="0" smtClean="0">
                <a:solidFill>
                  <a:srgbClr val="FFFFFF"/>
                </a:solidFill>
              </a:rPr>
              <a:t>He Comes</a:t>
            </a:r>
            <a:endParaRPr lang="en-US" dirty="0">
              <a:solidFill>
                <a:srgbClr val="FFFFFF"/>
              </a:solidFill>
            </a:endParaRPr>
          </a:p>
        </p:txBody>
      </p:sp>
      <p:sp>
        <p:nvSpPr>
          <p:cNvPr id="61443" name="Rectangle 3"/>
          <p:cNvSpPr>
            <a:spLocks noGrp="1" noChangeArrowheads="1"/>
          </p:cNvSpPr>
          <p:nvPr>
            <p:ph type="body" sz="half" idx="2"/>
          </p:nvPr>
        </p:nvSpPr>
        <p:spPr>
          <a:xfrm>
            <a:off x="457200" y="1861461"/>
            <a:ext cx="8229600" cy="2187575"/>
          </a:xfrm>
        </p:spPr>
        <p:txBody>
          <a:bodyPr>
            <a:normAutofit/>
          </a:bodyPr>
          <a:lstStyle/>
          <a:p>
            <a:pPr marL="0" indent="0" algn="just">
              <a:buNone/>
            </a:pPr>
            <a:r>
              <a:rPr lang="en-US" sz="2400" dirty="0" smtClean="0">
                <a:solidFill>
                  <a:srgbClr val="FFFFFF"/>
                </a:solidFill>
              </a:rPr>
              <a:t>“Surely this is our God; we trusted in him, and he saved us. This is the Lord, we trusted in him; let us rejoice and be glad in his salvation” (Is. 25:9).</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540653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Summary</a:t>
            </a:r>
            <a:endParaRPr lang="en-US" dirty="0">
              <a:solidFill>
                <a:srgbClr val="FFFFFF"/>
              </a:solidFill>
            </a:endParaRPr>
          </a:p>
        </p:txBody>
      </p:sp>
      <p:sp>
        <p:nvSpPr>
          <p:cNvPr id="3" name="Marcador de contenido 2"/>
          <p:cNvSpPr>
            <a:spLocks noGrp="1"/>
          </p:cNvSpPr>
          <p:nvPr>
            <p:ph idx="1"/>
          </p:nvPr>
        </p:nvSpPr>
        <p:spPr/>
        <p:txBody>
          <a:bodyPr>
            <a:noAutofit/>
          </a:bodyPr>
          <a:lstStyle/>
          <a:p>
            <a:pPr algn="just"/>
            <a:r>
              <a:rPr lang="en-US" sz="2400" dirty="0">
                <a:solidFill>
                  <a:srgbClr val="FFFFFF"/>
                </a:solidFill>
                <a:latin typeface="Calibri"/>
                <a:cs typeface="Calibri"/>
              </a:rPr>
              <a:t>The idea of the end of the world terrifies humanity. </a:t>
            </a:r>
          </a:p>
          <a:p>
            <a:pPr algn="just"/>
            <a:r>
              <a:rPr lang="en-US" sz="2400" dirty="0">
                <a:solidFill>
                  <a:srgbClr val="FFFFFF"/>
                </a:solidFill>
                <a:latin typeface="Calibri"/>
                <a:cs typeface="Calibri"/>
              </a:rPr>
              <a:t>People have their own way of facing it</a:t>
            </a:r>
            <a:r>
              <a:rPr lang="en-US" sz="2400" dirty="0" smtClean="0">
                <a:solidFill>
                  <a:srgbClr val="FFFFFF"/>
                </a:solidFill>
                <a:latin typeface="Calibri"/>
                <a:cs typeface="Calibri"/>
              </a:rPr>
              <a:t>.</a:t>
            </a:r>
          </a:p>
          <a:p>
            <a:pPr algn="just"/>
            <a:r>
              <a:rPr lang="en-US" sz="2400" dirty="0" smtClean="0">
                <a:solidFill>
                  <a:srgbClr val="FFFFFF"/>
                </a:solidFill>
                <a:latin typeface="Calibri"/>
                <a:ea typeface="Arial" charset="0"/>
                <a:cs typeface="Calibri"/>
              </a:rPr>
              <a:t>The Bible says that Jesus is going to come to this world and will establish His kingdom on this Earth.</a:t>
            </a:r>
          </a:p>
          <a:p>
            <a:pPr algn="just"/>
            <a:r>
              <a:rPr lang="en-US" sz="2400" dirty="0" smtClean="0">
                <a:solidFill>
                  <a:srgbClr val="FFFFFF"/>
                </a:solidFill>
                <a:latin typeface="Calibri"/>
                <a:ea typeface="Arial" charset="0"/>
                <a:cs typeface="Calibri"/>
              </a:rPr>
              <a:t>Jesus said that before His Coming this world would be a troubled and dangerous place.</a:t>
            </a:r>
          </a:p>
          <a:p>
            <a:pPr algn="just"/>
            <a:r>
              <a:rPr lang="en-US" sz="2400" dirty="0" smtClean="0">
                <a:solidFill>
                  <a:srgbClr val="FFFFFF"/>
                </a:solidFill>
                <a:latin typeface="Calibri"/>
                <a:ea typeface="Arial" charset="0"/>
                <a:cs typeface="Calibri"/>
              </a:rPr>
              <a:t>The end time is similar to the epoch when Noah preached in this world: disbelief, immorality, indifference toward the Word of God,</a:t>
            </a:r>
            <a:r>
              <a:rPr lang="en-US" sz="2400" dirty="0">
                <a:solidFill>
                  <a:srgbClr val="FFFFFF"/>
                </a:solidFill>
                <a:latin typeface="Calibri"/>
                <a:ea typeface="Arial" charset="0"/>
                <a:cs typeface="Calibri"/>
              </a:rPr>
              <a:t> </a:t>
            </a:r>
            <a:r>
              <a:rPr lang="en-US" sz="2400" dirty="0" smtClean="0">
                <a:solidFill>
                  <a:srgbClr val="FFFFFF"/>
                </a:solidFill>
                <a:latin typeface="Calibri"/>
                <a:ea typeface="Arial" charset="0"/>
                <a:cs typeface="Calibri"/>
              </a:rPr>
              <a:t>etc.</a:t>
            </a:r>
          </a:p>
          <a:p>
            <a:pPr algn="just"/>
            <a:r>
              <a:rPr lang="en-US" sz="2400" dirty="0" smtClean="0">
                <a:solidFill>
                  <a:srgbClr val="FFFFFF"/>
                </a:solidFill>
                <a:latin typeface="Calibri"/>
                <a:ea typeface="Arial" charset="0"/>
                <a:cs typeface="Calibri"/>
              </a:rPr>
              <a:t>Jesus did not tell us the time and hour of His coming. So we must wait for His return looking at the signs He gave us.</a:t>
            </a:r>
          </a:p>
          <a:p>
            <a:pPr marL="0" indent="0" algn="just">
              <a:buNone/>
            </a:pPr>
            <a:endParaRPr lang="en-US" sz="2400" dirty="0" smtClean="0">
              <a:solidFill>
                <a:srgbClr val="FFFFFF"/>
              </a:solidFill>
              <a:latin typeface="Calibri"/>
              <a:cs typeface="Calibri"/>
            </a:endParaRPr>
          </a:p>
          <a:p>
            <a:pPr algn="just"/>
            <a:endParaRPr lang="en-US" sz="2400" dirty="0" smtClean="0">
              <a:solidFill>
                <a:srgbClr val="FFFFFF"/>
              </a:solidFill>
              <a:latin typeface="Calibri"/>
              <a:cs typeface="Calibri"/>
            </a:endParaRPr>
          </a:p>
          <a:p>
            <a:pPr algn="just"/>
            <a:endParaRPr lang="en-US" sz="2400" dirty="0" smtClean="0">
              <a:solidFill>
                <a:srgbClr val="FFFFFF"/>
              </a:solidFill>
              <a:latin typeface="Calibri"/>
              <a:cs typeface="Calibri"/>
            </a:endParaRPr>
          </a:p>
          <a:p>
            <a:pPr algn="just"/>
            <a:endParaRPr lang="en-US" sz="2400" dirty="0" smtClean="0">
              <a:solidFill>
                <a:srgbClr val="FFFFFF"/>
              </a:solidFill>
              <a:latin typeface="Calibri"/>
              <a:cs typeface="Calibri"/>
            </a:endParaRPr>
          </a:p>
          <a:p>
            <a:pPr algn="just"/>
            <a:endParaRPr lang="es-ES" sz="2400" dirty="0">
              <a:solidFill>
                <a:srgbClr val="FFFFFF"/>
              </a:solidFill>
              <a:latin typeface="Calibri"/>
              <a:cs typeface="Calibri"/>
            </a:endParaRPr>
          </a:p>
          <a:p>
            <a:pPr algn="just"/>
            <a:endParaRPr lang="es-ES" sz="2400" dirty="0">
              <a:solidFill>
                <a:srgbClr val="FFFFFF"/>
              </a:solidFill>
              <a:latin typeface="Calibri"/>
              <a:cs typeface="Calibri"/>
            </a:endParaRPr>
          </a:p>
          <a:p>
            <a:pPr algn="just"/>
            <a:endParaRPr lang="es-ES" sz="2400" dirty="0">
              <a:solidFill>
                <a:srgbClr val="FFFFFF"/>
              </a:solidFill>
              <a:latin typeface="Calibri"/>
              <a:cs typeface="Calibri"/>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61060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smtClean="0">
                <a:solidFill>
                  <a:srgbClr val="FFFFFF"/>
                </a:solidFill>
              </a:rPr>
              <a:t>The Testimony of C. S. Lewis</a:t>
            </a:r>
            <a:endParaRPr lang="en-US" dirty="0">
              <a:solidFill>
                <a:srgbClr val="FFFFFF"/>
              </a:solidFill>
            </a:endParaRPr>
          </a:p>
        </p:txBody>
      </p:sp>
      <p:sp>
        <p:nvSpPr>
          <p:cNvPr id="3" name="Marcador de contenido 2"/>
          <p:cNvSpPr>
            <a:spLocks noGrp="1"/>
          </p:cNvSpPr>
          <p:nvPr>
            <p:ph sz="half" idx="1"/>
          </p:nvPr>
        </p:nvSpPr>
        <p:spPr>
          <a:xfrm>
            <a:off x="360564" y="1600200"/>
            <a:ext cx="5630748" cy="4525963"/>
          </a:xfrm>
        </p:spPr>
        <p:txBody>
          <a:bodyPr>
            <a:normAutofit/>
          </a:bodyPr>
          <a:lstStyle/>
          <a:p>
            <a:r>
              <a:rPr lang="en-US" sz="2400" dirty="0" smtClean="0">
                <a:solidFill>
                  <a:srgbClr val="FFFFFF"/>
                </a:solidFill>
              </a:rPr>
              <a:t>He was a British novelist, poet, academic, literary critic, essayist, lay theologian, and lecturer.   </a:t>
            </a:r>
          </a:p>
          <a:p>
            <a:r>
              <a:rPr lang="en-US" sz="2400" dirty="0" smtClean="0">
                <a:solidFill>
                  <a:srgbClr val="FFFFFF"/>
                </a:solidFill>
              </a:rPr>
              <a:t>He fell away from his faith during adolescence and became an atheist.</a:t>
            </a:r>
          </a:p>
          <a:p>
            <a:r>
              <a:rPr lang="en-US" sz="2400" dirty="0" smtClean="0">
                <a:solidFill>
                  <a:srgbClr val="FFFFFF"/>
                </a:solidFill>
              </a:rPr>
              <a:t>Lewis returned to belief at the age of 32.</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084100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smtClean="0">
                <a:solidFill>
                  <a:schemeClr val="bg1"/>
                </a:solidFill>
              </a:rPr>
              <a:t>Waiting for the End of the World</a:t>
            </a:r>
            <a:endParaRPr lang="en-US" dirty="0">
              <a:solidFill>
                <a:schemeClr val="bg1"/>
              </a:solidFill>
            </a:endParaRPr>
          </a:p>
        </p:txBody>
      </p:sp>
      <p:sp>
        <p:nvSpPr>
          <p:cNvPr id="4" name="Marcador de texto 3"/>
          <p:cNvSpPr>
            <a:spLocks noGrp="1"/>
          </p:cNvSpPr>
          <p:nvPr>
            <p:ph sz="half" idx="2"/>
          </p:nvPr>
        </p:nvSpPr>
        <p:spPr>
          <a:xfrm>
            <a:off x="498614" y="1600200"/>
            <a:ext cx="5644552" cy="4525963"/>
          </a:xfrm>
        </p:spPr>
        <p:txBody>
          <a:bodyPr>
            <a:noAutofit/>
          </a:bodyPr>
          <a:lstStyle/>
          <a:p>
            <a:pPr algn="just"/>
            <a:r>
              <a:rPr lang="en-US" sz="2400" dirty="0" smtClean="0">
                <a:solidFill>
                  <a:schemeClr val="bg1"/>
                </a:solidFill>
              </a:rPr>
              <a:t>In the Sierra Nevada Mountains in southern Spain, Belgian writer Patrick </a:t>
            </a:r>
            <a:r>
              <a:rPr lang="en-US" sz="2400" dirty="0" err="1" smtClean="0">
                <a:solidFill>
                  <a:schemeClr val="bg1"/>
                </a:solidFill>
              </a:rPr>
              <a:t>Geryl</a:t>
            </a:r>
            <a:r>
              <a:rPr lang="en-US" sz="2400" dirty="0" smtClean="0">
                <a:solidFill>
                  <a:schemeClr val="bg1"/>
                </a:solidFill>
              </a:rPr>
              <a:t> built a bunker where he planned on hiding from the cataclysm that, according to him, would destroy the planet on December 21, 2012. </a:t>
            </a:r>
          </a:p>
          <a:p>
            <a:pPr algn="just"/>
            <a:r>
              <a:rPr lang="en-US" sz="2400" spc="30" dirty="0" smtClean="0">
                <a:solidFill>
                  <a:schemeClr val="bg1"/>
                </a:solidFill>
              </a:rPr>
              <a:t>“We want a place that is 2,000 meters above sea level,” he explains. He and his supporters were attempting to shelter 5,000 people in a place that would “withstand the horrors of the end of the world.”</a:t>
            </a:r>
          </a:p>
        </p:txBody>
      </p:sp>
      <p:sp>
        <p:nvSpPr>
          <p:cNvPr id="8"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95654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a:solidFill>
                  <a:srgbClr val="FFFFFF"/>
                </a:solidFill>
              </a:rPr>
              <a:t>The Testimony of C. S. Lewis</a:t>
            </a:r>
          </a:p>
        </p:txBody>
      </p:sp>
      <p:sp>
        <p:nvSpPr>
          <p:cNvPr id="3" name="Marcador de contenido 2"/>
          <p:cNvSpPr>
            <a:spLocks noGrp="1"/>
          </p:cNvSpPr>
          <p:nvPr>
            <p:ph idx="1"/>
          </p:nvPr>
        </p:nvSpPr>
        <p:spPr>
          <a:xfrm>
            <a:off x="360565" y="1600200"/>
            <a:ext cx="5238262" cy="4876800"/>
          </a:xfrm>
        </p:spPr>
        <p:txBody>
          <a:bodyPr>
            <a:normAutofit/>
          </a:bodyPr>
          <a:lstStyle/>
          <a:p>
            <a:pPr algn="just"/>
            <a:r>
              <a:rPr lang="en-US" sz="2400" dirty="0" smtClean="0">
                <a:solidFill>
                  <a:srgbClr val="FFFFFF"/>
                </a:solidFill>
              </a:rPr>
              <a:t>His faith profoundly impacted his work; his wartime radio broadcasts on the subject of Christianity brought him wide acclaim.</a:t>
            </a:r>
          </a:p>
          <a:p>
            <a:pPr algn="just"/>
            <a:r>
              <a:rPr lang="en-US" sz="2400" dirty="0" smtClean="0">
                <a:solidFill>
                  <a:srgbClr val="FFFFFF"/>
                </a:solidFill>
              </a:rPr>
              <a:t>In reference to how the lost man will perceive the Second Coming of our Lord, he wrote: “When Christ returns, how awful to know that all of it was true, and that it is too late to do anything about it.”</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120893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12" name="Título 1"/>
          <p:cNvSpPr>
            <a:spLocks noGrp="1"/>
          </p:cNvSpPr>
          <p:nvPr>
            <p:ph type="title"/>
          </p:nvPr>
        </p:nvSpPr>
        <p:spPr>
          <a:xfrm>
            <a:off x="457200" y="274638"/>
            <a:ext cx="8229600" cy="1143000"/>
          </a:xfrm>
        </p:spPr>
        <p:txBody>
          <a:bodyPr/>
          <a:lstStyle/>
          <a:p>
            <a:r>
              <a:rPr lang="en-US" dirty="0" smtClean="0">
                <a:solidFill>
                  <a:srgbClr val="FFFFFF"/>
                </a:solidFill>
              </a:rPr>
              <a:t>My Decision</a:t>
            </a:r>
            <a:endParaRPr lang="en-US" dirty="0">
              <a:solidFill>
                <a:srgbClr val="FFFFFF"/>
              </a:solidFill>
            </a:endParaRPr>
          </a:p>
        </p:txBody>
      </p:sp>
      <p:sp>
        <p:nvSpPr>
          <p:cNvPr id="4" name="Marcador de contenido 3"/>
          <p:cNvSpPr>
            <a:spLocks noGrp="1"/>
          </p:cNvSpPr>
          <p:nvPr>
            <p:ph sz="half" idx="2"/>
          </p:nvPr>
        </p:nvSpPr>
        <p:spPr>
          <a:xfrm>
            <a:off x="2101090" y="1835784"/>
            <a:ext cx="4820243" cy="3298005"/>
          </a:xfrm>
        </p:spPr>
        <p:txBody>
          <a:bodyPr>
            <a:normAutofit/>
          </a:bodyPr>
          <a:lstStyle/>
          <a:p>
            <a:pPr algn="just"/>
            <a:r>
              <a:rPr lang="en-US" sz="2400" dirty="0" smtClean="0">
                <a:solidFill>
                  <a:srgbClr val="FFFFFF"/>
                </a:solidFill>
              </a:rPr>
              <a:t>Jesus said: “Look, I am coming soon! Blessed is the one who keeps the words of the prophecy written in this scroll” (Rev. 22:7).</a:t>
            </a:r>
          </a:p>
          <a:p>
            <a:pPr algn="just"/>
            <a:endParaRPr lang="en-US" sz="2400" dirty="0" smtClean="0">
              <a:solidFill>
                <a:srgbClr val="FFFFFF"/>
              </a:solidFill>
            </a:endParaRPr>
          </a:p>
          <a:p>
            <a:pPr algn="just"/>
            <a:r>
              <a:rPr lang="en-US" sz="2400" dirty="0" smtClean="0">
                <a:solidFill>
                  <a:srgbClr val="FFFFFF"/>
                </a:solidFill>
              </a:rPr>
              <a:t>Are you willing to accept the promise Jesus offers you?</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17171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57200" y="3505200"/>
            <a:ext cx="8229600" cy="2886456"/>
          </a:xfrm>
        </p:spPr>
        <p:txBody>
          <a:bodyPr>
            <a:normAutofit/>
          </a:bodyPr>
          <a:lstStyle/>
          <a:p>
            <a:r>
              <a:rPr lang="en-US" dirty="0" smtClean="0">
                <a:solidFill>
                  <a:srgbClr val="FFFFFF"/>
                </a:solidFill>
              </a:rPr>
              <a:t>A New Dwelling</a:t>
            </a:r>
          </a:p>
          <a:p>
            <a:r>
              <a:rPr lang="en-US" dirty="0" smtClean="0">
                <a:solidFill>
                  <a:srgbClr val="FFFFFF"/>
                </a:solidFill>
              </a:rPr>
              <a:t>A Future of Little Hope</a:t>
            </a:r>
          </a:p>
          <a:p>
            <a:r>
              <a:rPr lang="en-US" dirty="0" smtClean="0">
                <a:solidFill>
                  <a:srgbClr val="FFFFFF"/>
                </a:solidFill>
              </a:rPr>
              <a:t>A Period of Renovation</a:t>
            </a:r>
          </a:p>
          <a:p>
            <a:r>
              <a:rPr lang="en-US" dirty="0" smtClean="0">
                <a:solidFill>
                  <a:srgbClr val="FFFFFF"/>
                </a:solidFill>
              </a:rPr>
              <a:t>A Reality beyond Imagination</a:t>
            </a:r>
          </a:p>
          <a:p>
            <a:r>
              <a:rPr lang="en-US" dirty="0" smtClean="0">
                <a:solidFill>
                  <a:srgbClr val="FFFFFF"/>
                </a:solidFill>
              </a:rPr>
              <a:t>A Blessed Hope</a:t>
            </a:r>
          </a:p>
        </p:txBody>
      </p:sp>
      <p:pic>
        <p:nvPicPr>
          <p:cNvPr id="7" name="Imagen 6" descr="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356"/>
            <a:ext cx="9144000" cy="2525939"/>
          </a:xfrm>
          <a:prstGeom prst="rect">
            <a:avLst/>
          </a:prstGeom>
        </p:spPr>
      </p:pic>
      <p:sp>
        <p:nvSpPr>
          <p:cNvPr id="8" name="Título 1"/>
          <p:cNvSpPr>
            <a:spLocks noGrp="1"/>
          </p:cNvSpPr>
          <p:nvPr>
            <p:ph type="title"/>
          </p:nvPr>
        </p:nvSpPr>
        <p:spPr>
          <a:xfrm>
            <a:off x="457200" y="340116"/>
            <a:ext cx="8229600" cy="1295400"/>
          </a:xfrm>
        </p:spPr>
        <p:txBody>
          <a:bodyPr>
            <a:normAutofit/>
          </a:bodyPr>
          <a:lstStyle/>
          <a:p>
            <a:r>
              <a:rPr lang="en-US" dirty="0">
                <a:solidFill>
                  <a:srgbClr val="FFFFFF"/>
                </a:solidFill>
              </a:rPr>
              <a:t>Next Topic:</a:t>
            </a:r>
            <a:endParaRPr lang="en-US" sz="2200" dirty="0">
              <a:solidFill>
                <a:srgbClr val="FFFFFF"/>
              </a:solidFill>
            </a:endParaRPr>
          </a:p>
        </p:txBody>
      </p:sp>
      <p:sp>
        <p:nvSpPr>
          <p:cNvPr id="9" name="Título 1"/>
          <p:cNvSpPr txBox="1">
            <a:spLocks/>
          </p:cNvSpPr>
          <p:nvPr/>
        </p:nvSpPr>
        <p:spPr>
          <a:xfrm>
            <a:off x="685800" y="1664768"/>
            <a:ext cx="7848600" cy="13303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dirty="0">
                <a:solidFill>
                  <a:srgbClr val="FFFFFF"/>
                </a:solidFill>
              </a:rPr>
              <a:t>WILL THERE BE A NEW EARTH?</a:t>
            </a:r>
          </a:p>
        </p:txBody>
      </p:sp>
      <p:pic>
        <p:nvPicPr>
          <p:cNvPr id="10" name="Imagen 9" descr="NEV31EN_HayRespuesta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890" y="3041051"/>
            <a:ext cx="3179100" cy="3179100"/>
          </a:xfrm>
          <a:prstGeom prst="rect">
            <a:avLst/>
          </a:prstGeom>
        </p:spPr>
      </p:pic>
      <p:sp>
        <p:nvSpPr>
          <p:cNvPr id="11"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874296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A Disrupted World</a:t>
            </a:r>
            <a:endParaRPr lang="en-US" dirty="0">
              <a:solidFill>
                <a:srgbClr val="FFFFFF"/>
              </a:solidFill>
            </a:endParaRPr>
          </a:p>
        </p:txBody>
      </p:sp>
      <p:sp>
        <p:nvSpPr>
          <p:cNvPr id="4" name="Marcador de texto 3"/>
          <p:cNvSpPr>
            <a:spLocks noGrp="1"/>
          </p:cNvSpPr>
          <p:nvPr>
            <p:ph idx="1"/>
          </p:nvPr>
        </p:nvSpPr>
        <p:spPr/>
        <p:txBody>
          <a:bodyPr>
            <a:noAutofit/>
          </a:bodyPr>
          <a:lstStyle/>
          <a:p>
            <a:r>
              <a:rPr lang="en-US" sz="2400" dirty="0" smtClean="0">
                <a:solidFill>
                  <a:srgbClr val="FFFFFF"/>
                </a:solidFill>
              </a:rPr>
              <a:t>December 2012, the end of the world month, was a recurring theme thanks to certain “prophetic” discoveries. </a:t>
            </a:r>
          </a:p>
          <a:p>
            <a:r>
              <a:rPr lang="en-US" sz="2400" dirty="0" smtClean="0">
                <a:solidFill>
                  <a:srgbClr val="FFFFFF"/>
                </a:solidFill>
              </a:rPr>
              <a:t>The first theory to surface was that the earth would be struck by the planet </a:t>
            </a:r>
            <a:r>
              <a:rPr lang="en-US" sz="2400" dirty="0" err="1" smtClean="0">
                <a:solidFill>
                  <a:srgbClr val="FFFFFF"/>
                </a:solidFill>
              </a:rPr>
              <a:t>Nibiru</a:t>
            </a:r>
            <a:r>
              <a:rPr lang="en-US" sz="2400" dirty="0" smtClean="0">
                <a:solidFill>
                  <a:srgbClr val="FFFFFF"/>
                </a:solidFill>
              </a:rPr>
              <a:t> in 2012. </a:t>
            </a:r>
          </a:p>
          <a:p>
            <a:r>
              <a:rPr lang="en-US" sz="2400" dirty="0">
                <a:solidFill>
                  <a:srgbClr val="FFFFFF"/>
                </a:solidFill>
              </a:rPr>
              <a:t>Next, </a:t>
            </a:r>
            <a:r>
              <a:rPr lang="en-US" sz="2400" dirty="0" smtClean="0">
                <a:solidFill>
                  <a:srgbClr val="FFFFFF"/>
                </a:solidFill>
              </a:rPr>
              <a:t>discussions arose about the Mayan Calendar, which apparently ended on December 21 of the same year. </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500660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A Disrupted World</a:t>
            </a:r>
            <a:endParaRPr lang="en-US" dirty="0">
              <a:solidFill>
                <a:srgbClr val="FFFFFF"/>
              </a:solidFill>
            </a:endParaRPr>
          </a:p>
        </p:txBody>
      </p:sp>
      <p:sp>
        <p:nvSpPr>
          <p:cNvPr id="4" name="Marcador de texto 3"/>
          <p:cNvSpPr>
            <a:spLocks noGrp="1"/>
          </p:cNvSpPr>
          <p:nvPr>
            <p:ph idx="1"/>
          </p:nvPr>
        </p:nvSpPr>
        <p:spPr>
          <a:xfrm>
            <a:off x="513644" y="1600200"/>
            <a:ext cx="7896578" cy="4525963"/>
          </a:xfrm>
        </p:spPr>
        <p:txBody>
          <a:bodyPr>
            <a:noAutofit/>
          </a:bodyPr>
          <a:lstStyle/>
          <a:p>
            <a:pPr algn="just"/>
            <a:r>
              <a:rPr lang="en-US" sz="2400" dirty="0" smtClean="0">
                <a:solidFill>
                  <a:srgbClr val="FFFFFF"/>
                </a:solidFill>
              </a:rPr>
              <a:t>Later, interpreters of Nostradamus, and some “specialists” in geological and astronomical predictions, prepared a list of catastrophes that awaited the world. These included:  the earth’s magnetic field inversion; a change in the earth’s rotational axis; a devastating solar storm; and an alleged planetary alignment in which our world would end up in the center of the Milky Way.  All of this by December 2012.</a:t>
            </a:r>
          </a:p>
          <a:p>
            <a:pPr algn="just"/>
            <a:r>
              <a:rPr lang="en-US" sz="2400" dirty="0" smtClean="0">
                <a:solidFill>
                  <a:srgbClr val="FFFFFF"/>
                </a:solidFill>
              </a:rPr>
              <a:t>But December 2012 is history, and the world continues with its daily struggles.</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17106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676438" y="274638"/>
            <a:ext cx="8010361" cy="1143000"/>
          </a:xfrm>
        </p:spPr>
        <p:txBody>
          <a:bodyPr/>
          <a:lstStyle/>
          <a:p>
            <a:pPr algn="l"/>
            <a:r>
              <a:rPr lang="en-US" dirty="0" smtClean="0">
                <a:solidFill>
                  <a:srgbClr val="FFFFFF"/>
                </a:solidFill>
              </a:rPr>
              <a:t>A Recurring Thought</a:t>
            </a:r>
            <a:endParaRPr lang="en-US" dirty="0">
              <a:solidFill>
                <a:srgbClr val="FFFFFF"/>
              </a:solidFill>
            </a:endParaRPr>
          </a:p>
        </p:txBody>
      </p:sp>
      <p:sp>
        <p:nvSpPr>
          <p:cNvPr id="3" name="Marcador de contenido 2"/>
          <p:cNvSpPr>
            <a:spLocks noGrp="1"/>
          </p:cNvSpPr>
          <p:nvPr>
            <p:ph sz="half" idx="1"/>
          </p:nvPr>
        </p:nvSpPr>
        <p:spPr>
          <a:xfrm>
            <a:off x="457200" y="1600200"/>
            <a:ext cx="5327040" cy="4525963"/>
          </a:xfrm>
        </p:spPr>
        <p:txBody>
          <a:bodyPr>
            <a:normAutofit/>
          </a:bodyPr>
          <a:lstStyle/>
          <a:p>
            <a:pPr algn="just"/>
            <a:r>
              <a:rPr lang="en-US" sz="2400" dirty="0" smtClean="0">
                <a:solidFill>
                  <a:srgbClr val="FFFFFF"/>
                </a:solidFill>
              </a:rPr>
              <a:t>The idea of the end of the world terrifies humanity. </a:t>
            </a:r>
          </a:p>
          <a:p>
            <a:pPr algn="just"/>
            <a:r>
              <a:rPr lang="en-US" sz="2400" dirty="0" smtClean="0">
                <a:solidFill>
                  <a:srgbClr val="FFFFFF"/>
                </a:solidFill>
              </a:rPr>
              <a:t>People have their own way of facing it. </a:t>
            </a:r>
          </a:p>
          <a:p>
            <a:pPr algn="just"/>
            <a:r>
              <a:rPr lang="en-US" sz="2400" dirty="0" smtClean="0">
                <a:solidFill>
                  <a:srgbClr val="FFFFFF"/>
                </a:solidFill>
              </a:rPr>
              <a:t>Some laugh or remain indifferent, others despair, and others, such as the Belgian writer, try to prepare a place to escape from the “final cataclysm.”</a:t>
            </a:r>
            <a:endParaRPr lang="en-US" sz="2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269311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dirty="0" smtClean="0">
                <a:solidFill>
                  <a:srgbClr val="FFFFFF"/>
                </a:solidFill>
              </a:rPr>
              <a:t>Some Movies about the End of</a:t>
            </a:r>
            <a:br>
              <a:rPr lang="en-US" dirty="0" smtClean="0">
                <a:solidFill>
                  <a:srgbClr val="FFFFFF"/>
                </a:solidFill>
              </a:rPr>
            </a:br>
            <a:r>
              <a:rPr lang="en-US" dirty="0" smtClean="0">
                <a:solidFill>
                  <a:srgbClr val="FFFFFF"/>
                </a:solidFill>
              </a:rPr>
              <a:t> the World</a:t>
            </a:r>
            <a:endParaRPr lang="en-US" dirty="0">
              <a:solidFill>
                <a:srgbClr val="FFFFFF"/>
              </a:solidFill>
            </a:endParaRPr>
          </a:p>
        </p:txBody>
      </p:sp>
      <p:sp>
        <p:nvSpPr>
          <p:cNvPr id="4" name="Marcador de texto 3"/>
          <p:cNvSpPr>
            <a:spLocks noGrp="1"/>
          </p:cNvSpPr>
          <p:nvPr>
            <p:ph idx="1"/>
          </p:nvPr>
        </p:nvSpPr>
        <p:spPr>
          <a:xfrm>
            <a:off x="236320" y="1710648"/>
            <a:ext cx="4443528" cy="4525963"/>
          </a:xfrm>
        </p:spPr>
        <p:txBody>
          <a:bodyPr>
            <a:normAutofit/>
          </a:bodyPr>
          <a:lstStyle/>
          <a:p>
            <a:r>
              <a:rPr lang="en-US" sz="2400" dirty="0" smtClean="0">
                <a:solidFill>
                  <a:srgbClr val="FFFFFF"/>
                </a:solidFill>
              </a:rPr>
              <a:t>The Day After (1983) </a:t>
            </a:r>
          </a:p>
          <a:p>
            <a:r>
              <a:rPr lang="en-US" sz="2400" dirty="0" smtClean="0">
                <a:solidFill>
                  <a:srgbClr val="FFFFFF"/>
                </a:solidFill>
              </a:rPr>
              <a:t>Miracle Mile (1988)  </a:t>
            </a:r>
          </a:p>
          <a:p>
            <a:r>
              <a:rPr lang="en-US" sz="2400" dirty="0" smtClean="0">
                <a:solidFill>
                  <a:srgbClr val="FFFFFF"/>
                </a:solidFill>
              </a:rPr>
              <a:t>The Rapture (1992) </a:t>
            </a:r>
          </a:p>
          <a:p>
            <a:r>
              <a:rPr lang="en-US" sz="2400" dirty="0" smtClean="0">
                <a:solidFill>
                  <a:srgbClr val="FFFFFF"/>
                </a:solidFill>
              </a:rPr>
              <a:t>Time of the Wolf (2003) </a:t>
            </a:r>
          </a:p>
          <a:p>
            <a:r>
              <a:rPr lang="en-US" sz="2400" dirty="0" smtClean="0">
                <a:solidFill>
                  <a:srgbClr val="FFFFFF"/>
                </a:solidFill>
              </a:rPr>
              <a:t>The Day after Tomorrow (2004)</a:t>
            </a:r>
          </a:p>
          <a:p>
            <a:r>
              <a:rPr lang="en-US" sz="2400" dirty="0" smtClean="0">
                <a:solidFill>
                  <a:srgbClr val="FFFFFF"/>
                </a:solidFill>
              </a:rPr>
              <a:t>War of the Worlds (2005) </a:t>
            </a:r>
          </a:p>
          <a:p>
            <a:r>
              <a:rPr lang="en-US" sz="2400" dirty="0" smtClean="0">
                <a:solidFill>
                  <a:srgbClr val="FFFFFF"/>
                </a:solidFill>
              </a:rPr>
              <a:t>I Am Legend (2007) </a:t>
            </a:r>
          </a:p>
          <a:p>
            <a:r>
              <a:rPr lang="en-US" sz="2400" dirty="0" smtClean="0">
                <a:solidFill>
                  <a:srgbClr val="FFFFFF"/>
                </a:solidFill>
              </a:rPr>
              <a:t>The Invasion (2007)</a:t>
            </a:r>
          </a:p>
          <a:p>
            <a:r>
              <a:rPr lang="en-US" sz="2400" dirty="0" smtClean="0">
                <a:solidFill>
                  <a:srgbClr val="FFFFFF"/>
                </a:solidFill>
              </a:rPr>
              <a:t>Fish Story (2009) </a:t>
            </a:r>
          </a:p>
          <a:p>
            <a:r>
              <a:rPr lang="en-US" sz="2400" dirty="0" smtClean="0">
                <a:solidFill>
                  <a:srgbClr val="FFFFFF"/>
                </a:solidFill>
              </a:rPr>
              <a:t>2012 (2009)</a:t>
            </a:r>
          </a:p>
        </p:txBody>
      </p:sp>
      <p:sp>
        <p:nvSpPr>
          <p:cNvPr id="3" name="Marcador de contenido 2"/>
          <p:cNvSpPr>
            <a:spLocks noGrp="1"/>
          </p:cNvSpPr>
          <p:nvPr>
            <p:ph sz="half" idx="4294967295"/>
          </p:nvPr>
        </p:nvSpPr>
        <p:spPr>
          <a:xfrm>
            <a:off x="4884520" y="1687031"/>
            <a:ext cx="4038600" cy="4718050"/>
          </a:xfrm>
        </p:spPr>
        <p:txBody>
          <a:bodyPr>
            <a:normAutofit/>
          </a:bodyPr>
          <a:lstStyle/>
          <a:p>
            <a:r>
              <a:rPr lang="en-US" sz="2400" dirty="0" smtClean="0">
                <a:solidFill>
                  <a:srgbClr val="FFFFFF"/>
                </a:solidFill>
              </a:rPr>
              <a:t>Take Shelter (2011) </a:t>
            </a:r>
          </a:p>
          <a:p>
            <a:r>
              <a:rPr lang="en-US" sz="2400" dirty="0" smtClean="0">
                <a:solidFill>
                  <a:srgbClr val="FFFFFF"/>
                </a:solidFill>
              </a:rPr>
              <a:t>Melancholia (2011)</a:t>
            </a:r>
          </a:p>
          <a:p>
            <a:r>
              <a:rPr lang="en-US" sz="2400" spc="-60" dirty="0" smtClean="0">
                <a:solidFill>
                  <a:srgbClr val="FFFFFF"/>
                </a:solidFill>
              </a:rPr>
              <a:t>4:44: Last Day on Earth (2011)</a:t>
            </a:r>
          </a:p>
          <a:p>
            <a:r>
              <a:rPr lang="en-US" sz="2400" dirty="0" smtClean="0">
                <a:solidFill>
                  <a:srgbClr val="FFFFFF"/>
                </a:solidFill>
              </a:rPr>
              <a:t>Seeking a Friend for the End of the World (2012)</a:t>
            </a:r>
          </a:p>
          <a:p>
            <a:r>
              <a:rPr lang="en-US" sz="2400" dirty="0" smtClean="0">
                <a:solidFill>
                  <a:srgbClr val="FFFFFF"/>
                </a:solidFill>
              </a:rPr>
              <a:t>This Is The End (2013) </a:t>
            </a:r>
          </a:p>
          <a:p>
            <a:r>
              <a:rPr lang="en-US" sz="2400" dirty="0" smtClean="0">
                <a:solidFill>
                  <a:srgbClr val="FFFFFF"/>
                </a:solidFill>
              </a:rPr>
              <a:t>These Final Hours (2013)</a:t>
            </a:r>
          </a:p>
          <a:p>
            <a:r>
              <a:rPr lang="en-US" sz="2400" dirty="0" smtClean="0">
                <a:solidFill>
                  <a:srgbClr val="FFFFFF"/>
                </a:solidFill>
              </a:rPr>
              <a:t>Zodiac: Signs of the Apocalypse (2014) </a:t>
            </a:r>
          </a:p>
          <a:p>
            <a:endParaRPr lang="es-E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53224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15241" y="2294599"/>
            <a:ext cx="8154218" cy="1362075"/>
          </a:xfrm>
        </p:spPr>
        <p:txBody>
          <a:bodyPr>
            <a:noAutofit/>
          </a:bodyPr>
          <a:lstStyle/>
          <a:p>
            <a:r>
              <a:rPr lang="en-US" sz="4400" dirty="0" smtClean="0">
                <a:solidFill>
                  <a:srgbClr val="FFFFFF"/>
                </a:solidFill>
              </a:rPr>
              <a:t>WHAT DOES THE BIBLE SAY ABOUT THE END OF THE WORLD?</a:t>
            </a:r>
            <a:endParaRPr lang="en-US" sz="4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fontScale="90000"/>
          </a:bodyPr>
          <a:lstStyle/>
          <a:p>
            <a:r>
              <a:rPr lang="en-US" dirty="0" smtClean="0">
                <a:solidFill>
                  <a:srgbClr val="FFFFFF"/>
                </a:solidFill>
              </a:rPr>
              <a:t>Words of Comfort and Encouragement</a:t>
            </a:r>
            <a:endParaRPr lang="en-US" dirty="0">
              <a:solidFill>
                <a:srgbClr val="FFFFFF"/>
              </a:solidFill>
            </a:endParaRPr>
          </a:p>
        </p:txBody>
      </p:sp>
      <p:sp>
        <p:nvSpPr>
          <p:cNvPr id="3" name="Marcador de contenido 2"/>
          <p:cNvSpPr>
            <a:spLocks noGrp="1"/>
          </p:cNvSpPr>
          <p:nvPr>
            <p:ph idx="1"/>
          </p:nvPr>
        </p:nvSpPr>
        <p:spPr>
          <a:xfrm>
            <a:off x="415786" y="1600200"/>
            <a:ext cx="5437478" cy="4525963"/>
          </a:xfrm>
        </p:spPr>
        <p:txBody>
          <a:bodyPr>
            <a:normAutofit/>
          </a:bodyPr>
          <a:lstStyle/>
          <a:p>
            <a:pPr marL="0" indent="0" algn="just">
              <a:buNone/>
            </a:pPr>
            <a:r>
              <a:rPr lang="en-US" sz="2400" dirty="0" smtClean="0">
                <a:solidFill>
                  <a:srgbClr val="FFFFFF"/>
                </a:solidFill>
                <a:latin typeface="Calibri"/>
                <a:ea typeface="Arial" charset="0"/>
                <a:cs typeface="Calibri"/>
              </a:rPr>
              <a:t>“Do not let your hearts be troubled. You believe in God; believe also in me.</a:t>
            </a:r>
            <a:r>
              <a:rPr lang="en-US" sz="2400" b="1" dirty="0" smtClean="0">
                <a:solidFill>
                  <a:srgbClr val="FFFFFF"/>
                </a:solidFill>
                <a:latin typeface="Calibri"/>
                <a:ea typeface="Arial" charset="0"/>
                <a:cs typeface="Calibri"/>
              </a:rPr>
              <a:t> </a:t>
            </a:r>
            <a:r>
              <a:rPr lang="en-US" sz="2400" dirty="0" smtClean="0">
                <a:solidFill>
                  <a:srgbClr val="FFFFFF"/>
                </a:solidFill>
                <a:latin typeface="Calibri"/>
                <a:ea typeface="Arial" charset="0"/>
                <a:cs typeface="Calibri"/>
              </a:rPr>
              <a:t>My Father’s house has many rooms; if that were not so, would I have told you that I am going there to prepare a place for you? And if I go and prepare a place for you, I will come back and take you to be with me that you also may be where I am” (John 14:1-3).</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24239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3710</TotalTime>
  <Words>1672</Words>
  <Application>Microsoft Macintosh PowerPoint</Application>
  <PresentationFormat>Presentación en pantalla (4:3)</PresentationFormat>
  <Paragraphs>175</Paragraphs>
  <Slides>32</Slides>
  <Notes>3</Notes>
  <HiddenSlides>0</HiddenSlides>
  <MMClips>0</MMClips>
  <ScaleCrop>false</ScaleCrop>
  <HeadingPairs>
    <vt:vector size="4" baseType="variant">
      <vt:variant>
        <vt:lpstr>Tema</vt:lpstr>
      </vt:variant>
      <vt:variant>
        <vt:i4>1</vt:i4>
      </vt:variant>
      <vt:variant>
        <vt:lpstr>Títulos de diapositiva</vt:lpstr>
      </vt:variant>
      <vt:variant>
        <vt:i4>32</vt:i4>
      </vt:variant>
    </vt:vector>
  </HeadingPairs>
  <TitlesOfParts>
    <vt:vector size="33" baseType="lpstr">
      <vt:lpstr>Tema de Office</vt:lpstr>
      <vt:lpstr>Presentación de PowerPoint</vt:lpstr>
      <vt:lpstr>When Will the End of the World Come?</vt:lpstr>
      <vt:lpstr>Waiting for the End of the World</vt:lpstr>
      <vt:lpstr>A Disrupted World</vt:lpstr>
      <vt:lpstr>A Disrupted World</vt:lpstr>
      <vt:lpstr>A Recurring Thought</vt:lpstr>
      <vt:lpstr>Some Movies about the End of  the World</vt:lpstr>
      <vt:lpstr>WHAT DOES THE BIBLE SAY ABOUT THE END OF THE WORLD?</vt:lpstr>
      <vt:lpstr>Words of Comfort and Encouragement</vt:lpstr>
      <vt:lpstr>Belief in God</vt:lpstr>
      <vt:lpstr>Belief in Jesus</vt:lpstr>
      <vt:lpstr>Belief in Heaven</vt:lpstr>
      <vt:lpstr>Belief in the Second Coming</vt:lpstr>
      <vt:lpstr>How Is Jesus Going to Come?</vt:lpstr>
      <vt:lpstr>CHARACTERISTICS OF  THE END TIME</vt:lpstr>
      <vt:lpstr>As in the Days of Noah</vt:lpstr>
      <vt:lpstr>Four Characteristics of the Antediluvian World</vt:lpstr>
      <vt:lpstr>The Time: the Religious World  (Matt. 24:5, 11)</vt:lpstr>
      <vt:lpstr>The Time: International Politics  (Matt. 24:6-7)</vt:lpstr>
      <vt:lpstr>The Time: Natural Disasters  (Matt. 24:7)</vt:lpstr>
      <vt:lpstr>The Time: Society (Matt. 24:12)</vt:lpstr>
      <vt:lpstr>A Deranged Society</vt:lpstr>
      <vt:lpstr>The Promise  Remains Valid</vt:lpstr>
      <vt:lpstr>Why Is Jesus Going to Come?</vt:lpstr>
      <vt:lpstr>No One Knows Day or Hour</vt:lpstr>
      <vt:lpstr>He Will Come as a Thief  for Those Who Are Not Prepared</vt:lpstr>
      <vt:lpstr>The Words of the Saints When  He Comes</vt:lpstr>
      <vt:lpstr>Summary</vt:lpstr>
      <vt:lpstr>The Testimony of C. S. Lewis</vt:lpstr>
      <vt:lpstr>The Testimony of C. S. Lewis</vt:lpstr>
      <vt:lpstr>My Decision</vt:lpstr>
      <vt:lpstr>Next Topic:</vt:lpstr>
    </vt:vector>
  </TitlesOfParts>
  <Company>Editorial Safeliz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Ruben Ferreira</cp:lastModifiedBy>
  <cp:revision>640</cp:revision>
  <dcterms:created xsi:type="dcterms:W3CDTF">2016-10-26T07:26:55Z</dcterms:created>
  <dcterms:modified xsi:type="dcterms:W3CDTF">2016-12-28T12:02:21Z</dcterms:modified>
</cp:coreProperties>
</file>