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9" r:id="rId1"/>
  </p:sldMasterIdLst>
  <p:notesMasterIdLst>
    <p:notesMasterId r:id="rId34"/>
  </p:notesMasterIdLst>
  <p:handoutMasterIdLst>
    <p:handoutMasterId r:id="rId35"/>
  </p:handoutMasterIdLst>
  <p:sldIdLst>
    <p:sldId id="412" r:id="rId2"/>
    <p:sldId id="413" r:id="rId3"/>
    <p:sldId id="297" r:id="rId4"/>
    <p:sldId id="416" r:id="rId5"/>
    <p:sldId id="350" r:id="rId6"/>
    <p:sldId id="395" r:id="rId7"/>
    <p:sldId id="334" r:id="rId8"/>
    <p:sldId id="263" r:id="rId9"/>
    <p:sldId id="306" r:id="rId10"/>
    <p:sldId id="396" r:id="rId11"/>
    <p:sldId id="397" r:id="rId12"/>
    <p:sldId id="398" r:id="rId13"/>
    <p:sldId id="399" r:id="rId14"/>
    <p:sldId id="400" r:id="rId15"/>
    <p:sldId id="281" r:id="rId16"/>
    <p:sldId id="371" r:id="rId17"/>
    <p:sldId id="401" r:id="rId18"/>
    <p:sldId id="402" r:id="rId19"/>
    <p:sldId id="403" r:id="rId20"/>
    <p:sldId id="404" r:id="rId21"/>
    <p:sldId id="405" r:id="rId22"/>
    <p:sldId id="410" r:id="rId23"/>
    <p:sldId id="275" r:id="rId24"/>
    <p:sldId id="408" r:id="rId25"/>
    <p:sldId id="406" r:id="rId26"/>
    <p:sldId id="409" r:id="rId27"/>
    <p:sldId id="407" r:id="rId28"/>
    <p:sldId id="295" r:id="rId29"/>
    <p:sldId id="411" r:id="rId30"/>
    <p:sldId id="394" r:id="rId31"/>
    <p:sldId id="414" r:id="rId32"/>
    <p:sldId id="41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dstein, Clifford" initials="GC" lastIdx="1" clrIdx="0">
    <p:extLst/>
  </p:cmAuthor>
  <p:cmAuthor id="2" name="Goldstein, Clifford" initials="GC [2]" lastIdx="1" clrIdx="1">
    <p:extLst/>
  </p:cmAuthor>
  <p:cmAuthor id="3" name="Goldstein, Clifford" initials="GC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85"/>
    <p:restoredTop sz="94751"/>
  </p:normalViewPr>
  <p:slideViewPr>
    <p:cSldViewPr snapToGrid="0" snapToObjects="1">
      <p:cViewPr varScale="1">
        <p:scale>
          <a:sx n="119" d="100"/>
          <a:sy n="119" d="100"/>
        </p:scale>
        <p:origin x="9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D57E5-0204-3F4A-B597-DCCC984652D8}" type="datetimeFigureOut">
              <a:rPr lang="es-ES" smtClean="0"/>
              <a:t>26/1/17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1DFAA-9B9D-AF45-8A8E-F3321C5CA55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63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A1F8A-6082-704E-95BC-74245CF32087}" type="datetimeFigureOut">
              <a:rPr lang="es-ES" smtClean="0"/>
              <a:t>26/1/17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F0B3-A32B-2840-BE6A-B26C9CDC4EB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9054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9F0B3-A32B-2840-BE6A-B26C9CDC4EB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3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5FEA-AC2D-584C-8448-7DD13439533D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4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8968-14BE-6F41-AD8D-E004D50BDA4D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5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96BA9-6ABA-CB46-BF55-FC77BE8A4D8D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91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imágenes prediseñadas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6D567BF-BACE-554F-BE92-302CC27186C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24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imágenes prediseñadas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AE0264-4582-A748-97D8-37D5D7B778D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51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420172D-9BF2-4840-9666-5F6245795D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50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D7A77-A8E8-6846-8541-C7FDA3A510CC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045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CAB43B0-1795-854E-A9A8-0C394AFF32E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20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F75B7C3-80A2-6B47-A064-BCD7EDA0FA6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6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39E1-A295-F54A-B4E2-C709B36EB248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2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CFDF-F83A-8746-BCC5-CD081E5F6724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07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3DF16-7257-3148-A47D-BF89E0D432FC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23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18F3-A080-4F40-A33F-1714140F9876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35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B9821-705D-BB47-B0BC-4889626845C2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51C7-10B7-204A-A0E0-A429A11F06BD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7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3EDA-FDEB-0E46-A246-106DB7F9303B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7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F476-75D6-6045-BDEA-E95E837A2AE1}" type="datetime2">
              <a:rPr lang="es-ES" smtClean="0"/>
              <a:t>jueves, 26 de enero de 2017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619B5-F61C-454D-B99A-C8C28004095B}" type="datetime2">
              <a:rPr lang="es-ES" smtClean="0"/>
              <a:t>jueves, 26 de enero de 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 smtClean="0"/>
              <a:t>There Is an Answer!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0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  <p:sldLayoutId id="2147483996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Relationship Id="rId3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3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Croyance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Dieu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10341"/>
            <a:ext cx="5908484" cy="3184525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Apporte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sens</a:t>
            </a:r>
            <a:r>
              <a:rPr lang="en-US" sz="2400" dirty="0">
                <a:solidFill>
                  <a:srgbClr val="FFFFFF"/>
                </a:solidFill>
              </a:rPr>
              <a:t> et but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vie.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rgbClr val="FFFFFF"/>
                </a:solidFill>
              </a:rPr>
              <a:t>Origine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rgbClr val="FFFFFF"/>
                </a:solidFill>
              </a:rPr>
              <a:t>Identité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Force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147510" y="757845"/>
            <a:ext cx="5632386" cy="1143000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Croyance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Jésus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95774" y="2054248"/>
            <a:ext cx="6422171" cy="2603500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Jésus</a:t>
            </a:r>
            <a:r>
              <a:rPr lang="en-US" sz="2400" dirty="0">
                <a:solidFill>
                  <a:srgbClr val="FFFFFF"/>
                </a:solidFill>
              </a:rPr>
              <a:t> nous </a:t>
            </a:r>
            <a:r>
              <a:rPr lang="en-US" sz="2400" dirty="0" err="1">
                <a:solidFill>
                  <a:srgbClr val="FFFFFF"/>
                </a:solidFill>
              </a:rPr>
              <a:t>donne</a:t>
            </a:r>
            <a:r>
              <a:rPr lang="en-US" sz="2400" dirty="0">
                <a:solidFill>
                  <a:srgbClr val="FFFFFF"/>
                </a:solidFill>
              </a:rPr>
              <a:t> le pardon, la </a:t>
            </a:r>
            <a:r>
              <a:rPr lang="en-US" sz="2400" dirty="0" err="1">
                <a:solidFill>
                  <a:srgbClr val="FFFFFF"/>
                </a:solidFill>
              </a:rPr>
              <a:t>rédemption</a:t>
            </a:r>
            <a:r>
              <a:rPr lang="en-US" sz="2400" dirty="0">
                <a:solidFill>
                  <a:srgbClr val="FFFFFF"/>
                </a:solidFill>
              </a:rPr>
              <a:t>, la restauration, </a:t>
            </a:r>
            <a:r>
              <a:rPr lang="en-US" sz="2400" dirty="0" err="1">
                <a:solidFill>
                  <a:srgbClr val="FFFFFF"/>
                </a:solidFill>
              </a:rPr>
              <a:t>l'empathie</a:t>
            </a:r>
            <a:r>
              <a:rPr lang="en-US" sz="2400" dirty="0">
                <a:solidFill>
                  <a:srgbClr val="FFFFFF"/>
                </a:solidFill>
              </a:rPr>
              <a:t>, etc.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« </a:t>
            </a:r>
            <a:r>
              <a:rPr lang="en-US" sz="2400" dirty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n'y</a:t>
            </a:r>
            <a:r>
              <a:rPr lang="en-US" sz="2400" dirty="0">
                <a:solidFill>
                  <a:srgbClr val="FFFFFF"/>
                </a:solidFill>
              </a:rPr>
              <a:t> a de </a:t>
            </a:r>
            <a:r>
              <a:rPr lang="en-US" sz="2400" dirty="0" err="1">
                <a:solidFill>
                  <a:srgbClr val="FFFFFF"/>
                </a:solidFill>
              </a:rPr>
              <a:t>salut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aucun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autre</a:t>
            </a:r>
            <a:r>
              <a:rPr lang="en-US" sz="2400" dirty="0">
                <a:solidFill>
                  <a:srgbClr val="FFFFFF"/>
                </a:solidFill>
              </a:rPr>
              <a:t> » (</a:t>
            </a:r>
            <a:r>
              <a:rPr lang="en-US" sz="2400" dirty="0" err="1">
                <a:solidFill>
                  <a:srgbClr val="FFFFFF"/>
                </a:solidFill>
              </a:rPr>
              <a:t>Actes</a:t>
            </a:r>
            <a:r>
              <a:rPr lang="en-US" sz="2400" dirty="0">
                <a:solidFill>
                  <a:srgbClr val="FFFFFF"/>
                </a:solidFill>
              </a:rPr>
              <a:t> 4 :12)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6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91137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Croyance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le </a:t>
            </a:r>
            <a:r>
              <a:rPr lang="en-US" dirty="0" err="1">
                <a:solidFill>
                  <a:srgbClr val="FFFFFF"/>
                </a:solidFill>
              </a:rPr>
              <a:t>ciel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3733" y="1556569"/>
            <a:ext cx="5915401" cy="3352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Nous </a:t>
            </a:r>
            <a:r>
              <a:rPr lang="en-US" sz="2400" dirty="0" err="1">
                <a:solidFill>
                  <a:srgbClr val="FFFFFF"/>
                </a:solidFill>
              </a:rPr>
              <a:t>offre</a:t>
            </a:r>
            <a:r>
              <a:rPr lang="en-US" sz="2400" dirty="0">
                <a:solidFill>
                  <a:srgbClr val="FFFFFF"/>
                </a:solidFill>
              </a:rPr>
              <a:t> un sentiment </a:t>
            </a:r>
            <a:r>
              <a:rPr lang="en-US" sz="2400" dirty="0" err="1">
                <a:solidFill>
                  <a:srgbClr val="FFFFFF"/>
                </a:solidFill>
              </a:rPr>
              <a:t>d'appartenance</a:t>
            </a:r>
            <a:r>
              <a:rPr lang="en-US" sz="2400" dirty="0">
                <a:solidFill>
                  <a:srgbClr val="FFFFFF"/>
                </a:solidFill>
              </a:rPr>
              <a:t> et de </a:t>
            </a:r>
            <a:r>
              <a:rPr lang="en-US" sz="2400" dirty="0" err="1">
                <a:solidFill>
                  <a:srgbClr val="FFFFFF"/>
                </a:solidFill>
              </a:rPr>
              <a:t>sécurité</a:t>
            </a:r>
            <a:r>
              <a:rPr lang="en-US" sz="2400" dirty="0">
                <a:solidFill>
                  <a:srgbClr val="FFFFFF"/>
                </a:solidFill>
              </a:rPr>
              <a:t> pour faire face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l'avenir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rgbClr val="FFFFFF"/>
                </a:solidFill>
              </a:rPr>
              <a:t>C'est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vraie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maison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4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Croyance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dans</a:t>
            </a:r>
            <a:r>
              <a:rPr lang="en-US" dirty="0">
                <a:solidFill>
                  <a:srgbClr val="FFFFFF"/>
                </a:solidFill>
              </a:rPr>
              <a:t> la </a:t>
            </a:r>
            <a:r>
              <a:rPr lang="en-US" dirty="0" err="1">
                <a:solidFill>
                  <a:srgbClr val="FFFFFF"/>
                </a:solidFill>
              </a:rPr>
              <a:t>seconde</a:t>
            </a:r>
            <a:r>
              <a:rPr lang="en-US" dirty="0">
                <a:solidFill>
                  <a:srgbClr val="FFFFFF"/>
                </a:solidFill>
              </a:rPr>
              <a:t> venue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68942" y="1646403"/>
            <a:ext cx="8616874" cy="412908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Nous </a:t>
            </a:r>
            <a:r>
              <a:rPr lang="en-US" sz="2400" dirty="0" err="1">
                <a:solidFill>
                  <a:srgbClr val="FFFFFF"/>
                </a:solidFill>
              </a:rPr>
              <a:t>donne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l'espoir</a:t>
            </a:r>
            <a:r>
              <a:rPr lang="en-US" sz="2400" dirty="0">
                <a:solidFill>
                  <a:srgbClr val="FFFFFF"/>
                </a:solidFill>
              </a:rPr>
              <a:t> pour affronter la situation </a:t>
            </a:r>
            <a:r>
              <a:rPr lang="en-US" sz="2400" dirty="0" err="1">
                <a:solidFill>
                  <a:srgbClr val="FFFFFF"/>
                </a:solidFill>
              </a:rPr>
              <a:t>actuelle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spc="-50" dirty="0" smtClean="0">
                <a:solidFill>
                  <a:srgbClr val="FFFFFF"/>
                </a:solidFill>
              </a:rPr>
              <a:t>Nous </a:t>
            </a:r>
            <a:r>
              <a:rPr lang="en-US" sz="2400" spc="-50" dirty="0" err="1">
                <a:solidFill>
                  <a:srgbClr val="FFFFFF"/>
                </a:solidFill>
              </a:rPr>
              <a:t>donne</a:t>
            </a:r>
            <a:r>
              <a:rPr lang="en-US" sz="2400" spc="-50" dirty="0">
                <a:solidFill>
                  <a:srgbClr val="FFFFFF"/>
                </a:solidFill>
              </a:rPr>
              <a:t> de </a:t>
            </a:r>
            <a:r>
              <a:rPr lang="en-US" sz="2400" spc="-50" dirty="0" err="1">
                <a:solidFill>
                  <a:srgbClr val="FFFFFF"/>
                </a:solidFill>
              </a:rPr>
              <a:t>l'énergie</a:t>
            </a:r>
            <a:r>
              <a:rPr lang="en-US" sz="2400" spc="-50" dirty="0">
                <a:solidFill>
                  <a:srgbClr val="FFFFFF"/>
                </a:solidFill>
              </a:rPr>
              <a:t> pour continuer </a:t>
            </a:r>
            <a:r>
              <a:rPr lang="en-US" sz="2400" spc="-50" dirty="0" err="1">
                <a:solidFill>
                  <a:srgbClr val="FFFFFF"/>
                </a:solidFill>
              </a:rPr>
              <a:t>à</a:t>
            </a:r>
            <a:r>
              <a:rPr lang="en-US" sz="2400" spc="-50" dirty="0">
                <a:solidFill>
                  <a:srgbClr val="FFFFFF"/>
                </a:solidFill>
              </a:rPr>
              <a:t> </a:t>
            </a:r>
            <a:r>
              <a:rPr lang="en-US" sz="2400" spc="-50" dirty="0" err="1">
                <a:solidFill>
                  <a:srgbClr val="FFFFFF"/>
                </a:solidFill>
              </a:rPr>
              <a:t>attendre</a:t>
            </a:r>
            <a:r>
              <a:rPr lang="en-US" sz="2400" spc="-50" dirty="0">
                <a:solidFill>
                  <a:srgbClr val="FFFFFF"/>
                </a:solidFill>
              </a:rPr>
              <a:t> </a:t>
            </a:r>
            <a:r>
              <a:rPr lang="en-US" sz="2400" spc="-50" dirty="0" err="1" smtClean="0">
                <a:solidFill>
                  <a:srgbClr val="FFFFFF"/>
                </a:solidFill>
              </a:rPr>
              <a:t>notre</a:t>
            </a:r>
            <a:r>
              <a:rPr lang="en-US" sz="2400" spc="-50" dirty="0" smtClean="0">
                <a:solidFill>
                  <a:srgbClr val="FFFFFF"/>
                </a:solidFill>
              </a:rPr>
              <a:t> Seigneur</a:t>
            </a:r>
            <a:r>
              <a:rPr lang="en-US" sz="2400" spc="-50" dirty="0">
                <a:solidFill>
                  <a:srgbClr val="FFFFFF"/>
                </a:solidFill>
              </a:rPr>
              <a:t>. </a:t>
            </a:r>
            <a:endParaRPr lang="en-US" sz="2400" spc="-50" dirty="0" smtClean="0">
              <a:solidFill>
                <a:srgbClr val="FFFFFF"/>
              </a:solidFill>
            </a:endParaRPr>
          </a:p>
          <a:p>
            <a:r>
              <a:rPr lang="en-US" sz="2400" spc="-50" dirty="0" smtClean="0">
                <a:solidFill>
                  <a:srgbClr val="FFFFFF"/>
                </a:solidFill>
              </a:rPr>
              <a:t>Nous </a:t>
            </a:r>
            <a:r>
              <a:rPr lang="en-US" sz="2400" spc="-50" dirty="0" err="1">
                <a:solidFill>
                  <a:srgbClr val="FFFFFF"/>
                </a:solidFill>
              </a:rPr>
              <a:t>rappelle</a:t>
            </a:r>
            <a:r>
              <a:rPr lang="en-US" sz="2400" spc="-50" dirty="0">
                <a:solidFill>
                  <a:srgbClr val="FFFFFF"/>
                </a:solidFill>
              </a:rPr>
              <a:t> que les conditions du monde </a:t>
            </a:r>
            <a:r>
              <a:rPr lang="en-US" sz="2400" spc="-50" dirty="0" err="1">
                <a:solidFill>
                  <a:srgbClr val="FFFFFF"/>
                </a:solidFill>
              </a:rPr>
              <a:t>vont</a:t>
            </a:r>
            <a:r>
              <a:rPr lang="en-US" sz="2400" spc="-50" dirty="0">
                <a:solidFill>
                  <a:srgbClr val="FFFFFF"/>
                </a:solidFill>
              </a:rPr>
              <a:t> </a:t>
            </a:r>
            <a:r>
              <a:rPr lang="en-US" sz="2400" spc="-50" dirty="0" err="1" smtClean="0">
                <a:solidFill>
                  <a:srgbClr val="FFFFFF"/>
                </a:solidFill>
              </a:rPr>
              <a:t>bientôt</a:t>
            </a:r>
            <a:r>
              <a:rPr lang="en-US" sz="2400" spc="-50" dirty="0" smtClean="0">
                <a:solidFill>
                  <a:srgbClr val="FFFFFF"/>
                </a:solidFill>
              </a:rPr>
              <a:t> changer</a:t>
            </a:r>
            <a:r>
              <a:rPr lang="en-US" sz="2400" spc="-5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De </a:t>
            </a:r>
            <a:r>
              <a:rPr lang="en-US" dirty="0" err="1">
                <a:solidFill>
                  <a:srgbClr val="FFFFFF"/>
                </a:solidFill>
              </a:rPr>
              <a:t>quelle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manière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Jésus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reviendra</a:t>
            </a:r>
            <a:r>
              <a:rPr lang="en-US" dirty="0">
                <a:solidFill>
                  <a:srgbClr val="FFFFFF"/>
                </a:solidFill>
              </a:rPr>
              <a:t>-t-</a:t>
            </a:r>
            <a:r>
              <a:rPr lang="en-US" dirty="0" err="1">
                <a:solidFill>
                  <a:srgbClr val="FFFFFF"/>
                </a:solidFill>
              </a:rPr>
              <a:t>il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dans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ce</a:t>
            </a:r>
            <a:r>
              <a:rPr lang="en-US" dirty="0">
                <a:solidFill>
                  <a:srgbClr val="FFFFFF"/>
                </a:solidFill>
              </a:rPr>
              <a:t> monde 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19489" y="1706617"/>
            <a:ext cx="7007872" cy="40608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FF"/>
                </a:solidFill>
              </a:rPr>
              <a:t>Visible (Apocalypse 1 : </a:t>
            </a:r>
            <a:r>
              <a:rPr lang="en-US" sz="2400" dirty="0" smtClean="0">
                <a:solidFill>
                  <a:srgbClr val="FFFFFF"/>
                </a:solidFill>
              </a:rPr>
              <a:t>7)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Audible </a:t>
            </a:r>
            <a:r>
              <a:rPr lang="en-US" sz="2400" dirty="0">
                <a:solidFill>
                  <a:srgbClr val="FFFFFF"/>
                </a:solidFill>
              </a:rPr>
              <a:t>(1 </a:t>
            </a:r>
            <a:r>
              <a:rPr lang="en-US" sz="2400" dirty="0" err="1">
                <a:solidFill>
                  <a:srgbClr val="FFFFFF"/>
                </a:solidFill>
              </a:rPr>
              <a:t>Thessaloniciens</a:t>
            </a:r>
            <a:r>
              <a:rPr lang="en-US" sz="2400" dirty="0">
                <a:solidFill>
                  <a:srgbClr val="FFFFFF"/>
                </a:solidFill>
              </a:rPr>
              <a:t> 4 : </a:t>
            </a:r>
            <a:r>
              <a:rPr lang="en-US" sz="2400" dirty="0" smtClean="0">
                <a:solidFill>
                  <a:srgbClr val="FFFFFF"/>
                </a:solidFill>
              </a:rPr>
              <a:t>16)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>
                <a:solidFill>
                  <a:srgbClr val="FFFFFF"/>
                </a:solidFill>
              </a:rPr>
              <a:t>Soudaine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et </a:t>
            </a:r>
            <a:r>
              <a:rPr lang="en-US" sz="2400" dirty="0" err="1">
                <a:solidFill>
                  <a:srgbClr val="FFFFFF"/>
                </a:solidFill>
              </a:rPr>
              <a:t>inattendue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dirty="0" err="1">
                <a:solidFill>
                  <a:srgbClr val="FFFFFF"/>
                </a:solidFill>
              </a:rPr>
              <a:t>Matthieu</a:t>
            </a:r>
            <a:r>
              <a:rPr lang="en-US" sz="2400" dirty="0">
                <a:solidFill>
                  <a:srgbClr val="FFFFFF"/>
                </a:solidFill>
              </a:rPr>
              <a:t> 24 : </a:t>
            </a:r>
            <a:r>
              <a:rPr lang="en-US" sz="2400" dirty="0" smtClean="0">
                <a:solidFill>
                  <a:srgbClr val="FFFFFF"/>
                </a:solidFill>
              </a:rPr>
              <a:t>36)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>
                <a:solidFill>
                  <a:srgbClr val="FFFFFF"/>
                </a:solidFill>
              </a:rPr>
              <a:t>Glorieuse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dirty="0" err="1">
                <a:solidFill>
                  <a:srgbClr val="FFFFFF"/>
                </a:solidFill>
              </a:rPr>
              <a:t>Matthieu</a:t>
            </a:r>
            <a:r>
              <a:rPr lang="en-US" sz="2400" dirty="0">
                <a:solidFill>
                  <a:srgbClr val="FFFFFF"/>
                </a:solidFill>
              </a:rPr>
              <a:t> 24 : 30)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197" y="1231584"/>
            <a:ext cx="5936091" cy="1362075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CARACTÉRISTIQUE DE </a:t>
            </a:r>
            <a:r>
              <a:rPr lang="en-US" sz="4400" dirty="0" smtClean="0">
                <a:solidFill>
                  <a:srgbClr val="FFFFFF"/>
                </a:solidFill>
              </a:rPr>
              <a:t/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4400" dirty="0" smtClean="0">
                <a:solidFill>
                  <a:srgbClr val="FFFFFF"/>
                </a:solidFill>
              </a:rPr>
              <a:t>LA </a:t>
            </a:r>
            <a:r>
              <a:rPr lang="en-US" sz="4400" dirty="0">
                <a:solidFill>
                  <a:srgbClr val="FFFFFF"/>
                </a:solidFill>
              </a:rPr>
              <a:t>FIN DES TEMPS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solidFill>
                  <a:srgbClr val="FFFFFF"/>
                </a:solidFill>
              </a:rPr>
              <a:t>Comme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dans</a:t>
            </a:r>
            <a:r>
              <a:rPr lang="en-US" dirty="0">
                <a:solidFill>
                  <a:srgbClr val="FFFFFF"/>
                </a:solidFill>
              </a:rPr>
              <a:t> le temps de </a:t>
            </a:r>
            <a:r>
              <a:rPr lang="en-US" dirty="0" err="1">
                <a:solidFill>
                  <a:srgbClr val="FFFFFF"/>
                </a:solidFill>
              </a:rPr>
              <a:t>Noé</a:t>
            </a:r>
            <a:endParaRPr lang="en-US" dirty="0">
              <a:solidFill>
                <a:srgbClr val="FFFFFF"/>
              </a:solidFill>
              <a:latin typeface="Calisto MT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 Ce qui </a:t>
            </a:r>
            <a:r>
              <a:rPr lang="en-US" sz="2400" dirty="0" err="1">
                <a:solidFill>
                  <a:srgbClr val="FFFFFF"/>
                </a:solidFill>
              </a:rPr>
              <a:t>arriva</a:t>
            </a:r>
            <a:r>
              <a:rPr lang="en-US" sz="2400" dirty="0">
                <a:solidFill>
                  <a:srgbClr val="FFFFFF"/>
                </a:solidFill>
              </a:rPr>
              <a:t> du temps de </a:t>
            </a:r>
            <a:r>
              <a:rPr lang="en-US" sz="2400" dirty="0" err="1">
                <a:solidFill>
                  <a:srgbClr val="FFFFFF"/>
                </a:solidFill>
              </a:rPr>
              <a:t>Noé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arrivera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même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l'avènement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Fils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. Car,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jours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précédèrent</a:t>
            </a:r>
            <a:r>
              <a:rPr lang="en-US" sz="2400" dirty="0">
                <a:solidFill>
                  <a:srgbClr val="FFFFFF"/>
                </a:solidFill>
              </a:rPr>
              <a:t> le </a:t>
            </a:r>
            <a:r>
              <a:rPr lang="en-US" sz="2400" dirty="0" err="1">
                <a:solidFill>
                  <a:srgbClr val="FFFFFF"/>
                </a:solidFill>
              </a:rPr>
              <a:t>déluge</a:t>
            </a:r>
            <a:r>
              <a:rPr lang="en-US" sz="2400" dirty="0">
                <a:solidFill>
                  <a:srgbClr val="FFFFFF"/>
                </a:solidFill>
              </a:rPr>
              <a:t>, les hommes </a:t>
            </a:r>
            <a:r>
              <a:rPr lang="en-US" sz="2400" dirty="0" err="1">
                <a:solidFill>
                  <a:srgbClr val="FFFFFF"/>
                </a:solidFill>
              </a:rPr>
              <a:t>mangeaient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buvaient</a:t>
            </a:r>
            <a:r>
              <a:rPr lang="en-US" sz="2400" dirty="0">
                <a:solidFill>
                  <a:srgbClr val="FFFFFF"/>
                </a:solidFill>
              </a:rPr>
              <a:t>, se </a:t>
            </a:r>
            <a:r>
              <a:rPr lang="en-US" sz="2400" dirty="0" err="1">
                <a:solidFill>
                  <a:srgbClr val="FFFFFF"/>
                </a:solidFill>
              </a:rPr>
              <a:t>mariaient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mariaient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leurs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enfants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jusqu'au</a:t>
            </a:r>
            <a:r>
              <a:rPr lang="en-US" sz="2400" dirty="0">
                <a:solidFill>
                  <a:srgbClr val="FFFFFF"/>
                </a:solidFill>
              </a:rPr>
              <a:t> jour </a:t>
            </a:r>
            <a:r>
              <a:rPr lang="en-US" sz="2400" dirty="0" err="1">
                <a:solidFill>
                  <a:srgbClr val="FFFFFF"/>
                </a:solidFill>
              </a:rPr>
              <a:t>où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entra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l'arche</a:t>
            </a:r>
            <a:r>
              <a:rPr lang="en-US" sz="2400" dirty="0">
                <a:solidFill>
                  <a:srgbClr val="FFFFFF"/>
                </a:solidFill>
              </a:rPr>
              <a:t> ; et </a:t>
            </a:r>
            <a:r>
              <a:rPr lang="en-US" sz="2400" dirty="0" err="1">
                <a:solidFill>
                  <a:srgbClr val="FFFFFF"/>
                </a:solidFill>
              </a:rPr>
              <a:t>ils</a:t>
            </a:r>
            <a:r>
              <a:rPr lang="en-US" sz="2400" dirty="0">
                <a:solidFill>
                  <a:srgbClr val="FFFFFF"/>
                </a:solidFill>
              </a:rPr>
              <a:t> ne se </a:t>
            </a:r>
            <a:r>
              <a:rPr lang="en-US" sz="2400" dirty="0" err="1">
                <a:solidFill>
                  <a:srgbClr val="FFFFFF"/>
                </a:solidFill>
              </a:rPr>
              <a:t>doutèrent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rien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jusqu'à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que le </a:t>
            </a:r>
            <a:r>
              <a:rPr lang="en-US" sz="2400" dirty="0" err="1">
                <a:solidFill>
                  <a:srgbClr val="FFFFFF"/>
                </a:solidFill>
              </a:rPr>
              <a:t>déluge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vînt</a:t>
            </a:r>
            <a:r>
              <a:rPr lang="en-US" sz="2400" dirty="0">
                <a:solidFill>
                  <a:srgbClr val="FFFFFF"/>
                </a:solidFill>
              </a:rPr>
              <a:t> et les </a:t>
            </a:r>
            <a:r>
              <a:rPr lang="en-US" sz="2400" dirty="0" err="1">
                <a:solidFill>
                  <a:srgbClr val="FFFFFF"/>
                </a:solidFill>
              </a:rPr>
              <a:t>emportât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tous</a:t>
            </a:r>
            <a:r>
              <a:rPr lang="en-US" sz="2400" dirty="0">
                <a:solidFill>
                  <a:srgbClr val="FFFFFF"/>
                </a:solidFill>
              </a:rPr>
              <a:t>: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sera de </a:t>
            </a:r>
            <a:r>
              <a:rPr lang="en-US" sz="2400" dirty="0" err="1">
                <a:solidFill>
                  <a:srgbClr val="FFFFFF"/>
                </a:solidFill>
              </a:rPr>
              <a:t>même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l'avènement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Fils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. » (</a:t>
            </a:r>
            <a:r>
              <a:rPr lang="en-US" sz="2400" dirty="0" err="1">
                <a:solidFill>
                  <a:srgbClr val="FFFFFF"/>
                </a:solidFill>
              </a:rPr>
              <a:t>Matthieu</a:t>
            </a:r>
            <a:r>
              <a:rPr lang="en-US" sz="2400" dirty="0">
                <a:solidFill>
                  <a:srgbClr val="FFFFFF"/>
                </a:solidFill>
              </a:rPr>
              <a:t> 24 :37-39)</a:t>
            </a:r>
            <a:endParaRPr lang="en-US" sz="2400" dirty="0">
              <a:solidFill>
                <a:srgbClr val="FFFFFF"/>
              </a:solidFill>
              <a:latin typeface="Century Gothic" charset="0"/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1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Quatre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caractéristiques</a:t>
            </a:r>
            <a:r>
              <a:rPr lang="en-US" sz="4000" dirty="0">
                <a:solidFill>
                  <a:srgbClr val="FFFFFF"/>
                </a:solidFill>
              </a:rPr>
              <a:t> du </a:t>
            </a:r>
            <a:r>
              <a:rPr lang="en-US" sz="4000" dirty="0" smtClean="0">
                <a:solidFill>
                  <a:srgbClr val="FFFFFF"/>
                </a:solidFill>
              </a:rPr>
              <a:t/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monde </a:t>
            </a:r>
            <a:r>
              <a:rPr lang="en-US" sz="4000" dirty="0" err="1">
                <a:solidFill>
                  <a:srgbClr val="FFFFFF"/>
                </a:solidFill>
              </a:rPr>
              <a:t>antédiluvien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248487" y="1531170"/>
            <a:ext cx="8697067" cy="4781550"/>
          </a:xfrm>
        </p:spPr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  <a:buFont typeface="Wingdings" charset="0"/>
              <a:buAutoNum type="arabicPeriod"/>
            </a:pPr>
            <a:r>
              <a:rPr lang="en-US" sz="2400" b="1" dirty="0" err="1">
                <a:solidFill>
                  <a:srgbClr val="FFFFFF"/>
                </a:solidFill>
              </a:rPr>
              <a:t>Décadence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n-US" sz="2000" dirty="0">
                <a:solidFill>
                  <a:srgbClr val="FFFFFF"/>
                </a:solidFill>
              </a:rPr>
              <a:t>Violence, </a:t>
            </a:r>
            <a:r>
              <a:rPr lang="en-US" sz="2000" dirty="0" err="1">
                <a:solidFill>
                  <a:srgbClr val="FFFFFF"/>
                </a:solidFill>
              </a:rPr>
              <a:t>immoralité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mécréance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apostasie</a:t>
            </a:r>
            <a:r>
              <a:rPr lang="en-US" sz="2000" dirty="0">
                <a:solidFill>
                  <a:srgbClr val="FFFFFF"/>
                </a:solidFill>
              </a:rPr>
              <a:t> des </a:t>
            </a:r>
            <a:r>
              <a:rPr lang="en-US" sz="2000" dirty="0" err="1">
                <a:solidFill>
                  <a:srgbClr val="FFFFFF"/>
                </a:solidFill>
              </a:rPr>
              <a:t>fils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Dieu</a:t>
            </a:r>
            <a:r>
              <a:rPr lang="en-US" sz="2000" dirty="0">
                <a:solidFill>
                  <a:srgbClr val="FFFFFF"/>
                </a:solidFill>
              </a:rPr>
              <a:t>.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« </a:t>
            </a:r>
            <a:r>
              <a:rPr lang="en-US" sz="2000" dirty="0" err="1">
                <a:solidFill>
                  <a:srgbClr val="FFFFFF"/>
                </a:solidFill>
              </a:rPr>
              <a:t>L'Éternel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vit</a:t>
            </a:r>
            <a:r>
              <a:rPr lang="en-US" sz="2000" dirty="0">
                <a:solidFill>
                  <a:srgbClr val="FFFFFF"/>
                </a:solidFill>
              </a:rPr>
              <a:t> que la </a:t>
            </a:r>
            <a:r>
              <a:rPr lang="en-US" sz="2000" dirty="0" err="1">
                <a:solidFill>
                  <a:srgbClr val="FFFFFF"/>
                </a:solidFill>
              </a:rPr>
              <a:t>méchanceté</a:t>
            </a:r>
            <a:r>
              <a:rPr lang="en-US" sz="2000" dirty="0">
                <a:solidFill>
                  <a:srgbClr val="FFFFFF"/>
                </a:solidFill>
              </a:rPr>
              <a:t> des hommes </a:t>
            </a:r>
            <a:r>
              <a:rPr lang="en-US" sz="2000" dirty="0" err="1">
                <a:solidFill>
                  <a:srgbClr val="FFFFFF"/>
                </a:solidFill>
              </a:rPr>
              <a:t>était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grande</a:t>
            </a:r>
            <a:r>
              <a:rPr lang="en-US" sz="2000" dirty="0">
                <a:solidFill>
                  <a:srgbClr val="FFFFFF"/>
                </a:solidFill>
              </a:rPr>
              <a:t> sur la </a:t>
            </a:r>
            <a:r>
              <a:rPr lang="en-US" sz="2000" dirty="0" err="1">
                <a:solidFill>
                  <a:srgbClr val="FFFFFF"/>
                </a:solidFill>
              </a:rPr>
              <a:t>terre</a:t>
            </a:r>
            <a:r>
              <a:rPr lang="en-US" sz="2000" dirty="0">
                <a:solidFill>
                  <a:srgbClr val="FFFFFF"/>
                </a:solidFill>
              </a:rPr>
              <a:t>, et que </a:t>
            </a:r>
            <a:r>
              <a:rPr lang="en-US" sz="2000" dirty="0" err="1">
                <a:solidFill>
                  <a:srgbClr val="FFFFFF"/>
                </a:solidFill>
              </a:rPr>
              <a:t>toutes</a:t>
            </a:r>
            <a:r>
              <a:rPr lang="en-US" sz="2000" dirty="0">
                <a:solidFill>
                  <a:srgbClr val="FFFFFF"/>
                </a:solidFill>
              </a:rPr>
              <a:t> les </a:t>
            </a:r>
            <a:r>
              <a:rPr lang="en-US" sz="2000" dirty="0" err="1">
                <a:solidFill>
                  <a:srgbClr val="FFFFFF"/>
                </a:solidFill>
              </a:rPr>
              <a:t>pensées</a:t>
            </a:r>
            <a:r>
              <a:rPr lang="en-US" sz="2000" dirty="0">
                <a:solidFill>
                  <a:srgbClr val="FFFFFF"/>
                </a:solidFill>
              </a:rPr>
              <a:t> de </a:t>
            </a:r>
            <a:r>
              <a:rPr lang="en-US" sz="2000" dirty="0" err="1">
                <a:solidFill>
                  <a:srgbClr val="FFFFFF"/>
                </a:solidFill>
              </a:rPr>
              <a:t>leur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coeur</a:t>
            </a:r>
            <a:r>
              <a:rPr lang="en-US" sz="2000" dirty="0">
                <a:solidFill>
                  <a:srgbClr val="FFFFFF"/>
                </a:solidFill>
              </a:rPr>
              <a:t> se </a:t>
            </a:r>
            <a:r>
              <a:rPr lang="en-US" sz="2000" dirty="0" err="1">
                <a:solidFill>
                  <a:srgbClr val="FFFFFF"/>
                </a:solidFill>
              </a:rPr>
              <a:t>portaient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chaque</a:t>
            </a:r>
            <a:r>
              <a:rPr lang="en-US" sz="2000" dirty="0">
                <a:solidFill>
                  <a:srgbClr val="FFFFFF"/>
                </a:solidFill>
              </a:rPr>
              <a:t> jour </a:t>
            </a:r>
            <a:r>
              <a:rPr lang="en-US" sz="2000" dirty="0" err="1">
                <a:solidFill>
                  <a:srgbClr val="FFFFFF"/>
                </a:solidFill>
              </a:rPr>
              <a:t>uniquement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vers</a:t>
            </a:r>
            <a:r>
              <a:rPr lang="en-US" sz="2000" dirty="0">
                <a:solidFill>
                  <a:srgbClr val="FFFFFF"/>
                </a:solidFill>
              </a:rPr>
              <a:t> le mal. » (</a:t>
            </a:r>
            <a:r>
              <a:rPr lang="en-US" sz="2000" dirty="0" err="1">
                <a:solidFill>
                  <a:srgbClr val="FFFFFF"/>
                </a:solidFill>
              </a:rPr>
              <a:t>Genèse</a:t>
            </a:r>
            <a:r>
              <a:rPr lang="en-US" sz="2000" dirty="0">
                <a:solidFill>
                  <a:srgbClr val="FFFFFF"/>
                </a:solidFill>
              </a:rPr>
              <a:t> 6 : 5)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609600" indent="-609600">
              <a:lnSpc>
                <a:spcPct val="80000"/>
              </a:lnSpc>
              <a:buFont typeface="Wingdings" charset="0"/>
              <a:buAutoNum type="arabicPeriod"/>
            </a:pPr>
            <a:r>
              <a:rPr lang="en-US" sz="2400" b="1" dirty="0">
                <a:solidFill>
                  <a:srgbClr val="FFFFFF"/>
                </a:solidFill>
              </a:rPr>
              <a:t>Proclamation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n-US" sz="2000" dirty="0" err="1">
                <a:solidFill>
                  <a:srgbClr val="FFFFFF"/>
                </a:solidFill>
              </a:rPr>
              <a:t>Noé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proclama</a:t>
            </a:r>
            <a:r>
              <a:rPr lang="en-US" sz="2000" dirty="0">
                <a:solidFill>
                  <a:srgbClr val="FFFFFF"/>
                </a:solidFill>
              </a:rPr>
              <a:t> le </a:t>
            </a:r>
            <a:r>
              <a:rPr lang="en-US" sz="2000" dirty="0" err="1">
                <a:solidFill>
                  <a:srgbClr val="FFFFFF"/>
                </a:solidFill>
              </a:rPr>
              <a:t>déluge</a:t>
            </a:r>
            <a:r>
              <a:rPr lang="en-US" sz="2000" dirty="0">
                <a:solidFill>
                  <a:srgbClr val="FFFFFF"/>
                </a:solidFill>
              </a:rPr>
              <a:t> pendant 120 ans.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n-US" sz="2000" spc="-40" dirty="0" smtClean="0">
                <a:solidFill>
                  <a:srgbClr val="FFFFFF"/>
                </a:solidFill>
              </a:rPr>
              <a:t>Les </a:t>
            </a:r>
            <a:r>
              <a:rPr lang="en-US" sz="2000" spc="-40" dirty="0">
                <a:solidFill>
                  <a:srgbClr val="FFFFFF"/>
                </a:solidFill>
              </a:rPr>
              <a:t>gens ne </a:t>
            </a:r>
            <a:r>
              <a:rPr lang="en-US" sz="2000" spc="-40" dirty="0" err="1">
                <a:solidFill>
                  <a:srgbClr val="FFFFFF"/>
                </a:solidFill>
              </a:rPr>
              <a:t>l'écoutèrent</a:t>
            </a:r>
            <a:r>
              <a:rPr lang="en-US" sz="2000" spc="-40" dirty="0">
                <a:solidFill>
                  <a:srgbClr val="FFFFFF"/>
                </a:solidFill>
              </a:rPr>
              <a:t> pas. Railleries et </a:t>
            </a:r>
            <a:r>
              <a:rPr lang="en-US" sz="2000" spc="-40" dirty="0" err="1">
                <a:solidFill>
                  <a:srgbClr val="FFFFFF"/>
                </a:solidFill>
              </a:rPr>
              <a:t>incrédulité</a:t>
            </a:r>
            <a:r>
              <a:rPr lang="en-US" sz="2000" spc="-40" dirty="0">
                <a:solidFill>
                  <a:srgbClr val="FFFFFF"/>
                </a:solidFill>
              </a:rPr>
              <a:t>. Remise </a:t>
            </a:r>
            <a:r>
              <a:rPr lang="en-US" sz="2000" spc="-40" dirty="0" err="1" smtClean="0">
                <a:solidFill>
                  <a:srgbClr val="FFFFFF"/>
                </a:solidFill>
              </a:rPr>
              <a:t>en</a:t>
            </a:r>
            <a:r>
              <a:rPr lang="en-US" sz="2000" spc="-40" dirty="0" smtClean="0">
                <a:solidFill>
                  <a:srgbClr val="FFFFFF"/>
                </a:solidFill>
              </a:rPr>
              <a:t> question </a:t>
            </a:r>
            <a:r>
              <a:rPr lang="en-US" sz="2000" spc="-40" dirty="0">
                <a:solidFill>
                  <a:srgbClr val="FFFFFF"/>
                </a:solidFill>
              </a:rPr>
              <a:t>de </a:t>
            </a:r>
            <a:r>
              <a:rPr lang="en-US" sz="2000" spc="-40" dirty="0" err="1">
                <a:solidFill>
                  <a:srgbClr val="FFFFFF"/>
                </a:solidFill>
              </a:rPr>
              <a:t>l'avertissement</a:t>
            </a:r>
            <a:r>
              <a:rPr lang="en-US" sz="2000" spc="-40" dirty="0">
                <a:solidFill>
                  <a:srgbClr val="FFFFFF"/>
                </a:solidFill>
              </a:rPr>
              <a:t> de </a:t>
            </a:r>
            <a:r>
              <a:rPr lang="en-US" sz="2000" spc="-40" dirty="0" err="1">
                <a:solidFill>
                  <a:srgbClr val="FFFFFF"/>
                </a:solidFill>
              </a:rPr>
              <a:t>Noé</a:t>
            </a:r>
            <a:r>
              <a:rPr lang="en-US" sz="2000" spc="-40" dirty="0">
                <a:solidFill>
                  <a:srgbClr val="FFFFFF"/>
                </a:solidFill>
              </a:rPr>
              <a:t>. </a:t>
            </a:r>
            <a:r>
              <a:rPr lang="en-US" sz="2000" spc="-40" dirty="0" err="1">
                <a:solidFill>
                  <a:srgbClr val="FFFFFF"/>
                </a:solidFill>
              </a:rPr>
              <a:t>Dieu</a:t>
            </a:r>
            <a:r>
              <a:rPr lang="en-US" sz="2000" spc="-40" dirty="0">
                <a:solidFill>
                  <a:srgbClr val="FFFFFF"/>
                </a:solidFill>
              </a:rPr>
              <a:t> </a:t>
            </a:r>
            <a:r>
              <a:rPr lang="en-US" sz="2000" spc="-40" dirty="0" err="1">
                <a:solidFill>
                  <a:srgbClr val="FFFFFF"/>
                </a:solidFill>
              </a:rPr>
              <a:t>ferma</a:t>
            </a:r>
            <a:r>
              <a:rPr lang="en-US" sz="2000" spc="-40" dirty="0">
                <a:solidFill>
                  <a:srgbClr val="FFFFFF"/>
                </a:solidFill>
              </a:rPr>
              <a:t> la </a:t>
            </a:r>
            <a:r>
              <a:rPr lang="en-US" sz="2000" spc="-40" dirty="0" err="1">
                <a:solidFill>
                  <a:srgbClr val="FFFFFF"/>
                </a:solidFill>
              </a:rPr>
              <a:t>porte</a:t>
            </a:r>
            <a:r>
              <a:rPr lang="en-US" sz="2000" spc="-40" dirty="0">
                <a:solidFill>
                  <a:srgbClr val="FFFFFF"/>
                </a:solidFill>
              </a:rPr>
              <a:t> de </a:t>
            </a:r>
            <a:r>
              <a:rPr lang="en-US" sz="2000" spc="-40" dirty="0" err="1">
                <a:solidFill>
                  <a:srgbClr val="FFFFFF"/>
                </a:solidFill>
              </a:rPr>
              <a:t>l'arche</a:t>
            </a:r>
            <a:r>
              <a:rPr lang="en-US" sz="2000" spc="-40" dirty="0">
                <a:solidFill>
                  <a:srgbClr val="FFFFFF"/>
                </a:solidFill>
              </a:rPr>
              <a:t> (</a:t>
            </a:r>
            <a:r>
              <a:rPr lang="en-US" sz="2000" spc="-40" dirty="0" err="1">
                <a:solidFill>
                  <a:srgbClr val="FFFFFF"/>
                </a:solidFill>
              </a:rPr>
              <a:t>Genèse</a:t>
            </a:r>
            <a:r>
              <a:rPr lang="en-US" sz="2000" spc="-40" dirty="0">
                <a:solidFill>
                  <a:srgbClr val="FFFFFF"/>
                </a:solidFill>
              </a:rPr>
              <a:t> 7 : 17)</a:t>
            </a:r>
            <a:endParaRPr lang="en-US" sz="2000" spc="-40" dirty="0" smtClean="0">
              <a:solidFill>
                <a:srgbClr val="FFFFFF"/>
              </a:solidFill>
            </a:endParaRPr>
          </a:p>
          <a:p>
            <a:pPr marL="609600" indent="-609600">
              <a:lnSpc>
                <a:spcPct val="80000"/>
              </a:lnSpc>
              <a:buFont typeface="Wingdings" charset="0"/>
              <a:buAutoNum type="arabicPeriod"/>
            </a:pPr>
            <a:r>
              <a:rPr lang="en-US" sz="2400" b="1" dirty="0" err="1">
                <a:solidFill>
                  <a:srgbClr val="FFFFFF"/>
                </a:solidFill>
              </a:rPr>
              <a:t>Jugement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n-US" sz="2000" dirty="0">
                <a:solidFill>
                  <a:srgbClr val="FFFFFF"/>
                </a:solidFill>
              </a:rPr>
              <a:t>Le </a:t>
            </a:r>
            <a:r>
              <a:rPr lang="en-US" sz="2000" dirty="0" err="1">
                <a:solidFill>
                  <a:srgbClr val="FFFFFF"/>
                </a:solidFill>
              </a:rPr>
              <a:t>déluge</a:t>
            </a:r>
            <a:r>
              <a:rPr lang="en-US" sz="2000" dirty="0">
                <a:solidFill>
                  <a:srgbClr val="FFFFFF"/>
                </a:solidFill>
              </a:rPr>
              <a:t>. La repentance </a:t>
            </a:r>
            <a:r>
              <a:rPr lang="en-US" sz="2000" dirty="0" err="1">
                <a:solidFill>
                  <a:srgbClr val="FFFFFF"/>
                </a:solidFill>
              </a:rPr>
              <a:t>vint</a:t>
            </a:r>
            <a:r>
              <a:rPr lang="en-US" sz="2000" dirty="0">
                <a:solidFill>
                  <a:srgbClr val="FFFFFF"/>
                </a:solidFill>
              </a:rPr>
              <a:t> trop </a:t>
            </a:r>
            <a:r>
              <a:rPr lang="en-US" sz="2000" dirty="0" err="1">
                <a:solidFill>
                  <a:srgbClr val="FFFFFF"/>
                </a:solidFill>
              </a:rPr>
              <a:t>tard</a:t>
            </a:r>
            <a:r>
              <a:rPr lang="en-US" sz="2000" dirty="0">
                <a:solidFill>
                  <a:srgbClr val="FFFFFF"/>
                </a:solidFill>
              </a:rPr>
              <a:t>. Il </a:t>
            </a:r>
            <a:r>
              <a:rPr lang="en-US" sz="2000" dirty="0" err="1">
                <a:solidFill>
                  <a:srgbClr val="FFFFFF"/>
                </a:solidFill>
              </a:rPr>
              <a:t>pleut</a:t>
            </a:r>
            <a:r>
              <a:rPr lang="en-US" sz="2000" dirty="0">
                <a:solidFill>
                  <a:srgbClr val="FFFFFF"/>
                </a:solidFill>
              </a:rPr>
              <a:t> pendant 40 </a:t>
            </a:r>
            <a:r>
              <a:rPr lang="en-US" sz="2000" dirty="0" err="1">
                <a:solidFill>
                  <a:srgbClr val="FFFFFF"/>
                </a:solidFill>
              </a:rPr>
              <a:t>jours</a:t>
            </a:r>
            <a:r>
              <a:rPr lang="en-US" sz="2000" dirty="0">
                <a:solidFill>
                  <a:srgbClr val="FFFFFF"/>
                </a:solidFill>
              </a:rPr>
              <a:t> sur </a:t>
            </a:r>
            <a:r>
              <a:rPr lang="en-US" sz="2000" dirty="0" err="1">
                <a:solidFill>
                  <a:srgbClr val="FFFFFF"/>
                </a:solidFill>
              </a:rPr>
              <a:t>une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période</a:t>
            </a:r>
            <a:r>
              <a:rPr lang="en-US" sz="2000" dirty="0">
                <a:solidFill>
                  <a:srgbClr val="FFFFFF"/>
                </a:solidFill>
              </a:rPr>
              <a:t> de 150 </a:t>
            </a:r>
            <a:r>
              <a:rPr lang="en-US" sz="2000" dirty="0" err="1">
                <a:solidFill>
                  <a:srgbClr val="FFFFFF"/>
                </a:solidFill>
              </a:rPr>
              <a:t>jours</a:t>
            </a:r>
            <a:r>
              <a:rPr lang="en-US" sz="2000" dirty="0">
                <a:solidFill>
                  <a:srgbClr val="FFFFFF"/>
                </a:solidFill>
              </a:rPr>
              <a:t>.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</a:rPr>
              <a:t>La </a:t>
            </a:r>
            <a:r>
              <a:rPr lang="en-US" sz="2000" dirty="0">
                <a:solidFill>
                  <a:srgbClr val="FFFFFF"/>
                </a:solidFill>
              </a:rPr>
              <a:t>catastrophe continue pendant un an. 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609600" indent="-609600">
              <a:lnSpc>
                <a:spcPct val="80000"/>
              </a:lnSpc>
              <a:buFont typeface="Wingdings" charset="0"/>
              <a:buAutoNum type="arabicPeriod"/>
            </a:pPr>
            <a:r>
              <a:rPr lang="en-US" sz="2400" b="1" dirty="0" err="1">
                <a:solidFill>
                  <a:srgbClr val="FFFFFF"/>
                </a:solidFill>
              </a:rPr>
              <a:t>Régénération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n-US" sz="2000" spc="-50" dirty="0">
                <a:solidFill>
                  <a:srgbClr val="FFFFFF"/>
                </a:solidFill>
              </a:rPr>
              <a:t>La Terre sera </a:t>
            </a:r>
            <a:r>
              <a:rPr lang="en-US" sz="2000" spc="-50" dirty="0" err="1">
                <a:solidFill>
                  <a:srgbClr val="FFFFFF"/>
                </a:solidFill>
              </a:rPr>
              <a:t>régénérée</a:t>
            </a:r>
            <a:r>
              <a:rPr lang="en-US" sz="2000" spc="-50" dirty="0">
                <a:solidFill>
                  <a:srgbClr val="FFFFFF"/>
                </a:solidFill>
              </a:rPr>
              <a:t> </a:t>
            </a:r>
            <a:r>
              <a:rPr lang="en-US" sz="2000" spc="-50" dirty="0" err="1">
                <a:solidFill>
                  <a:srgbClr val="FFFFFF"/>
                </a:solidFill>
              </a:rPr>
              <a:t>afin</a:t>
            </a:r>
            <a:r>
              <a:rPr lang="en-US" sz="2000" spc="-50" dirty="0">
                <a:solidFill>
                  <a:srgbClr val="FFFFFF"/>
                </a:solidFill>
              </a:rPr>
              <a:t> d'être </a:t>
            </a:r>
            <a:r>
              <a:rPr lang="en-US" sz="2000" spc="-50" dirty="0" err="1">
                <a:solidFill>
                  <a:srgbClr val="FFFFFF"/>
                </a:solidFill>
              </a:rPr>
              <a:t>habitée</a:t>
            </a:r>
            <a:r>
              <a:rPr lang="en-US" sz="2000" spc="-50" dirty="0">
                <a:solidFill>
                  <a:srgbClr val="FFFFFF"/>
                </a:solidFill>
              </a:rPr>
              <a:t> par le </a:t>
            </a:r>
            <a:r>
              <a:rPr lang="en-US" sz="2000" spc="-50" dirty="0" err="1">
                <a:solidFill>
                  <a:srgbClr val="FFFFFF"/>
                </a:solidFill>
              </a:rPr>
              <a:t>peuple</a:t>
            </a:r>
            <a:r>
              <a:rPr lang="en-US" sz="2000" spc="-50" dirty="0">
                <a:solidFill>
                  <a:srgbClr val="FFFFFF"/>
                </a:solidFill>
              </a:rPr>
              <a:t> de </a:t>
            </a:r>
            <a:r>
              <a:rPr lang="en-US" sz="2000" spc="-50" dirty="0" err="1">
                <a:solidFill>
                  <a:srgbClr val="FFFFFF"/>
                </a:solidFill>
              </a:rPr>
              <a:t>Dieu</a:t>
            </a:r>
            <a:r>
              <a:rPr lang="en-US" sz="2000" spc="-50" dirty="0">
                <a:solidFill>
                  <a:srgbClr val="FFFFFF"/>
                </a:solidFill>
              </a:rPr>
              <a:t>. </a:t>
            </a:r>
            <a:endParaRPr lang="en-US" sz="2000" spc="-50" dirty="0" smtClean="0">
              <a:solidFill>
                <a:srgbClr val="FFFFFF"/>
              </a:solidFill>
            </a:endParaRPr>
          </a:p>
          <a:p>
            <a:pPr marL="990600" lvl="1" indent="-533400">
              <a:lnSpc>
                <a:spcPct val="80000"/>
              </a:lnSpc>
            </a:pPr>
            <a:r>
              <a:rPr lang="en-US" sz="2000" spc="-50" dirty="0" smtClean="0">
                <a:solidFill>
                  <a:srgbClr val="FFFFFF"/>
                </a:solidFill>
              </a:rPr>
              <a:t>Le </a:t>
            </a:r>
            <a:r>
              <a:rPr lang="en-US" sz="2000" spc="-50" dirty="0">
                <a:solidFill>
                  <a:srgbClr val="FFFFFF"/>
                </a:solidFill>
              </a:rPr>
              <a:t>Seigneur purge le monde du mal </a:t>
            </a:r>
            <a:r>
              <a:rPr lang="en-US" sz="2000" spc="-50" dirty="0" err="1">
                <a:solidFill>
                  <a:srgbClr val="FFFFFF"/>
                </a:solidFill>
              </a:rPr>
              <a:t>parce</a:t>
            </a:r>
            <a:r>
              <a:rPr lang="en-US" sz="2000" spc="-50" dirty="0">
                <a:solidFill>
                  <a:srgbClr val="FFFFFF"/>
                </a:solidFill>
              </a:rPr>
              <a:t> que </a:t>
            </a:r>
            <a:r>
              <a:rPr lang="en-US" sz="2000" spc="-50" dirty="0" err="1">
                <a:solidFill>
                  <a:srgbClr val="FFFFFF"/>
                </a:solidFill>
              </a:rPr>
              <a:t>cette</a:t>
            </a:r>
            <a:r>
              <a:rPr lang="en-US" sz="2000" spc="-50" dirty="0">
                <a:solidFill>
                  <a:srgbClr val="FFFFFF"/>
                </a:solidFill>
              </a:rPr>
              <a:t> </a:t>
            </a:r>
            <a:r>
              <a:rPr lang="en-US" sz="2000" spc="-50" dirty="0" err="1">
                <a:solidFill>
                  <a:srgbClr val="FFFFFF"/>
                </a:solidFill>
              </a:rPr>
              <a:t>planète</a:t>
            </a:r>
            <a:r>
              <a:rPr lang="en-US" sz="2000" spc="-50" dirty="0">
                <a:solidFill>
                  <a:srgbClr val="FFFFFF"/>
                </a:solidFill>
              </a:rPr>
              <a:t> sera </a:t>
            </a:r>
            <a:r>
              <a:rPr lang="en-US" sz="2000" spc="-50" dirty="0" err="1">
                <a:solidFill>
                  <a:srgbClr val="FFFFFF"/>
                </a:solidFill>
              </a:rPr>
              <a:t>sa</a:t>
            </a:r>
            <a:r>
              <a:rPr lang="en-US" sz="2000" spc="-50" dirty="0">
                <a:solidFill>
                  <a:srgbClr val="FFFFFF"/>
                </a:solidFill>
              </a:rPr>
              <a:t> nouvelle </a:t>
            </a:r>
            <a:r>
              <a:rPr lang="en-US" sz="2000" spc="-50" dirty="0" err="1">
                <a:solidFill>
                  <a:srgbClr val="FFFFFF"/>
                </a:solidFill>
              </a:rPr>
              <a:t>maison</a:t>
            </a:r>
            <a:r>
              <a:rPr lang="en-US" sz="2000" spc="-5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2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22622"/>
            <a:ext cx="8229600" cy="9950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temps : le monde religieux (</a:t>
            </a:r>
            <a:r>
              <a:rPr lang="en-US" dirty="0" err="1">
                <a:solidFill>
                  <a:srgbClr val="FFFFFF"/>
                </a:solidFill>
              </a:rPr>
              <a:t>Matthieu</a:t>
            </a:r>
            <a:r>
              <a:rPr lang="en-US" dirty="0">
                <a:solidFill>
                  <a:srgbClr val="FFFFFF"/>
                </a:solidFill>
              </a:rPr>
              <a:t> 24 : 5, 11)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522288" y="2055583"/>
            <a:ext cx="5814147" cy="33845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 err="1">
                <a:solidFill>
                  <a:srgbClr val="FFFFFF"/>
                </a:solidFill>
              </a:rPr>
              <a:t>Monté</a:t>
            </a:r>
            <a:r>
              <a:rPr lang="en-US" sz="2500" dirty="0">
                <a:solidFill>
                  <a:srgbClr val="FFFFFF"/>
                </a:solidFill>
              </a:rPr>
              <a:t> du </a:t>
            </a:r>
            <a:r>
              <a:rPr lang="en-US" sz="2500" dirty="0" err="1" smtClean="0">
                <a:solidFill>
                  <a:srgbClr val="FFFFFF"/>
                </a:solidFill>
              </a:rPr>
              <a:t>spiritualisme</a:t>
            </a:r>
            <a:endParaRPr lang="en-US" sz="25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 err="1" smtClean="0">
                <a:solidFill>
                  <a:srgbClr val="FFFFFF"/>
                </a:solidFill>
              </a:rPr>
              <a:t>Imposteurs</a:t>
            </a:r>
            <a:endParaRPr lang="en-US" sz="25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 smtClean="0">
                <a:solidFill>
                  <a:srgbClr val="FFFFFF"/>
                </a:solidFill>
              </a:rPr>
              <a:t>Faux </a:t>
            </a:r>
            <a:r>
              <a:rPr lang="en-US" sz="2500" dirty="0" err="1" smtClean="0">
                <a:solidFill>
                  <a:srgbClr val="FFFFFF"/>
                </a:solidFill>
              </a:rPr>
              <a:t>messies</a:t>
            </a:r>
            <a:endParaRPr lang="en-US" sz="25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 smtClean="0">
                <a:solidFill>
                  <a:srgbClr val="FFFFFF"/>
                </a:solidFill>
              </a:rPr>
              <a:t>Faux </a:t>
            </a:r>
            <a:r>
              <a:rPr lang="en-US" sz="2500" dirty="0" err="1" smtClean="0">
                <a:solidFill>
                  <a:srgbClr val="FFFFFF"/>
                </a:solidFill>
              </a:rPr>
              <a:t>prophètes</a:t>
            </a:r>
            <a:endParaRPr lang="en-US" sz="25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 err="1" smtClean="0">
                <a:solidFill>
                  <a:srgbClr val="FFFFFF"/>
                </a:solidFill>
              </a:rPr>
              <a:t>Idées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 err="1" smtClean="0">
                <a:solidFill>
                  <a:srgbClr val="FFFFFF"/>
                </a:solidFill>
              </a:rPr>
              <a:t>étranges</a:t>
            </a:r>
            <a:endParaRPr lang="en-US" sz="25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500" dirty="0" err="1" smtClean="0">
                <a:solidFill>
                  <a:srgbClr val="FFFFFF"/>
                </a:solidFill>
              </a:rPr>
              <a:t>Ingénuité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religieuse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parmi</a:t>
            </a:r>
            <a:r>
              <a:rPr lang="en-US" sz="2500" dirty="0">
                <a:solidFill>
                  <a:srgbClr val="FFFFFF"/>
                </a:solidFill>
              </a:rPr>
              <a:t> les gens</a:t>
            </a: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47687" y="609600"/>
            <a:ext cx="7910513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temps : </a:t>
            </a:r>
            <a:r>
              <a:rPr lang="en-US" dirty="0" err="1">
                <a:solidFill>
                  <a:srgbClr val="FFFFFF"/>
                </a:solidFill>
              </a:rPr>
              <a:t>politique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internationale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dirty="0" err="1">
                <a:solidFill>
                  <a:srgbClr val="FFFFFF"/>
                </a:solidFill>
              </a:rPr>
              <a:t>Matthieu</a:t>
            </a:r>
            <a:r>
              <a:rPr lang="en-US" dirty="0">
                <a:solidFill>
                  <a:srgbClr val="FFFFFF"/>
                </a:solidFill>
              </a:rPr>
              <a:t> 24 : 6-7)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4245" y="2067159"/>
            <a:ext cx="8304904" cy="3832225"/>
          </a:xfrm>
        </p:spPr>
        <p:txBody>
          <a:bodyPr>
            <a:normAutofit/>
          </a:bodyPr>
          <a:lstStyle/>
          <a:p>
            <a:r>
              <a:rPr lang="en-US" sz="2500" dirty="0" err="1" smtClean="0">
                <a:solidFill>
                  <a:srgbClr val="FFFFFF"/>
                </a:solidFill>
              </a:rPr>
              <a:t>Guerres</a:t>
            </a:r>
            <a:endParaRPr lang="en-US" sz="2500" dirty="0" smtClean="0">
              <a:solidFill>
                <a:srgbClr val="FFFFFF"/>
              </a:solidFill>
            </a:endParaRPr>
          </a:p>
          <a:p>
            <a:r>
              <a:rPr lang="en-US" sz="2500" dirty="0" err="1" smtClean="0">
                <a:solidFill>
                  <a:srgbClr val="FFFFFF"/>
                </a:solidFill>
              </a:rPr>
              <a:t>Rumeurs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>
                <a:solidFill>
                  <a:srgbClr val="FFFFFF"/>
                </a:solidFill>
              </a:rPr>
              <a:t>de </a:t>
            </a:r>
            <a:r>
              <a:rPr lang="en-US" sz="2500" dirty="0" smtClean="0">
                <a:solidFill>
                  <a:srgbClr val="FFFFFF"/>
                </a:solidFill>
              </a:rPr>
              <a:t>guerre</a:t>
            </a:r>
          </a:p>
          <a:p>
            <a:r>
              <a:rPr lang="en-US" sz="2500" dirty="0" smtClean="0">
                <a:solidFill>
                  <a:srgbClr val="FFFFFF"/>
                </a:solidFill>
              </a:rPr>
              <a:t>Corruption</a:t>
            </a:r>
          </a:p>
          <a:p>
            <a:r>
              <a:rPr lang="en-US" sz="2500" dirty="0" err="1" smtClean="0">
                <a:solidFill>
                  <a:srgbClr val="FFFFFF"/>
                </a:solidFill>
              </a:rPr>
              <a:t>Instabilité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 err="1" smtClean="0">
                <a:solidFill>
                  <a:srgbClr val="FFFFFF"/>
                </a:solidFill>
              </a:rPr>
              <a:t>politique</a:t>
            </a:r>
            <a:endParaRPr lang="en-US" sz="2500" dirty="0" smtClean="0">
              <a:solidFill>
                <a:srgbClr val="FFFFFF"/>
              </a:solidFill>
            </a:endParaRPr>
          </a:p>
          <a:p>
            <a:r>
              <a:rPr lang="en-US" sz="2500" dirty="0" err="1" smtClean="0">
                <a:solidFill>
                  <a:srgbClr val="FFFFFF"/>
                </a:solidFill>
              </a:rPr>
              <a:t>Désenchantement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>
                <a:solidFill>
                  <a:srgbClr val="FFFFFF"/>
                </a:solidFill>
              </a:rPr>
              <a:t>social avec le </a:t>
            </a:r>
            <a:r>
              <a:rPr lang="en-US" sz="2500" dirty="0" err="1" smtClean="0">
                <a:solidFill>
                  <a:srgbClr val="FFFFFF"/>
                </a:solidFill>
              </a:rPr>
              <a:t>gouvernement</a:t>
            </a:r>
            <a:r>
              <a:rPr lang="en-US" sz="2500" dirty="0" smtClean="0">
                <a:solidFill>
                  <a:srgbClr val="FFFFFF"/>
                </a:solidFill>
              </a:rPr>
              <a:t> Leadership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P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n 8" descr="sub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1" y="3631810"/>
            <a:ext cx="4918619" cy="1127080"/>
          </a:xfrm>
          <a:prstGeom prst="rect">
            <a:avLst/>
          </a:prstGeom>
        </p:spPr>
      </p:pic>
      <p:pic>
        <p:nvPicPr>
          <p:cNvPr id="6" name="Imagen 5" descr="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160"/>
            <a:ext cx="9144000" cy="2493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4910" y="2154280"/>
            <a:ext cx="7196048" cy="1470025"/>
          </a:xfrm>
        </p:spPr>
        <p:txBody>
          <a:bodyPr>
            <a:noAutofit/>
          </a:bodyPr>
          <a:lstStyle/>
          <a:p>
            <a:pPr algn="r">
              <a:lnSpc>
                <a:spcPts val="4760"/>
              </a:lnSpc>
            </a:pPr>
            <a:r>
              <a:rPr lang="en-US" sz="4800" dirty="0" err="1">
                <a:solidFill>
                  <a:schemeClr val="bg1"/>
                </a:solidFill>
              </a:rPr>
              <a:t>Quand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viendra</a:t>
            </a:r>
            <a:r>
              <a:rPr lang="en-US" sz="4800" dirty="0">
                <a:solidFill>
                  <a:schemeClr val="bg1"/>
                </a:solidFill>
              </a:rPr>
              <a:t> la fin </a:t>
            </a:r>
            <a:r>
              <a:rPr lang="en-US" sz="4800" dirty="0" smtClean="0">
                <a:solidFill>
                  <a:schemeClr val="bg1"/>
                </a:solidFill>
              </a:rPr>
              <a:t/>
            </a:r>
            <a:br>
              <a:rPr lang="en-US" sz="4800" dirty="0" smtClean="0">
                <a:solidFill>
                  <a:schemeClr val="bg1"/>
                </a:solidFill>
              </a:rPr>
            </a:br>
            <a:r>
              <a:rPr lang="en-US" sz="4800" dirty="0" smtClean="0">
                <a:solidFill>
                  <a:schemeClr val="bg1"/>
                </a:solidFill>
              </a:rPr>
              <a:t>du </a:t>
            </a:r>
            <a:r>
              <a:rPr lang="en-US" sz="4800" dirty="0">
                <a:solidFill>
                  <a:schemeClr val="bg1"/>
                </a:solidFill>
              </a:rPr>
              <a:t>monde 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63886" y="3886200"/>
            <a:ext cx="4354703" cy="943212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33" y="1387646"/>
            <a:ext cx="2332421" cy="233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95534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temps : catastrophes </a:t>
            </a:r>
            <a:r>
              <a:rPr lang="en-US" dirty="0" err="1">
                <a:solidFill>
                  <a:srgbClr val="FFFFFF"/>
                </a:solidFill>
              </a:rPr>
              <a:t>naturelles</a:t>
            </a:r>
            <a:r>
              <a:rPr lang="en-US" dirty="0">
                <a:solidFill>
                  <a:srgbClr val="FFFFFF"/>
                </a:solidFill>
              </a:rPr>
              <a:t> (</a:t>
            </a:r>
            <a:r>
              <a:rPr lang="en-US" dirty="0" err="1">
                <a:solidFill>
                  <a:srgbClr val="FFFFFF"/>
                </a:solidFill>
              </a:rPr>
              <a:t>Matthieu</a:t>
            </a:r>
            <a:r>
              <a:rPr lang="en-US" dirty="0">
                <a:solidFill>
                  <a:srgbClr val="FFFFFF"/>
                </a:solidFill>
              </a:rPr>
              <a:t> 24 : 7)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2362200"/>
            <a:ext cx="4041775" cy="3341688"/>
          </a:xfrm>
        </p:spPr>
        <p:txBody>
          <a:bodyPr>
            <a:normAutofit/>
          </a:bodyPr>
          <a:lstStyle/>
          <a:p>
            <a:r>
              <a:rPr lang="en-US" sz="2500" dirty="0" err="1">
                <a:solidFill>
                  <a:srgbClr val="FFFFFF"/>
                </a:solidFill>
              </a:rPr>
              <a:t>Tremblements</a:t>
            </a:r>
            <a:r>
              <a:rPr lang="en-US" sz="2500" dirty="0">
                <a:solidFill>
                  <a:srgbClr val="FFFFFF"/>
                </a:solidFill>
              </a:rPr>
              <a:t> de </a:t>
            </a:r>
            <a:r>
              <a:rPr lang="en-US" sz="2500" dirty="0" err="1" smtClean="0">
                <a:solidFill>
                  <a:srgbClr val="FFFFFF"/>
                </a:solidFill>
              </a:rPr>
              <a:t>terre</a:t>
            </a:r>
            <a:endParaRPr lang="en-US" sz="2500" dirty="0" smtClean="0">
              <a:solidFill>
                <a:srgbClr val="FFFFFF"/>
              </a:solidFill>
            </a:endParaRPr>
          </a:p>
          <a:p>
            <a:r>
              <a:rPr lang="en-US" sz="2500" dirty="0" smtClean="0">
                <a:solidFill>
                  <a:srgbClr val="FFFFFF"/>
                </a:solidFill>
              </a:rPr>
              <a:t>Famines</a:t>
            </a:r>
          </a:p>
          <a:p>
            <a:r>
              <a:rPr lang="en-US" sz="2500" dirty="0" err="1" smtClean="0">
                <a:solidFill>
                  <a:srgbClr val="FFFFFF"/>
                </a:solidFill>
              </a:rPr>
              <a:t>Sécheresse</a:t>
            </a:r>
            <a:endParaRPr lang="en-US" sz="2500" dirty="0" smtClean="0">
              <a:solidFill>
                <a:srgbClr val="FFFFFF"/>
              </a:solidFill>
            </a:endParaRPr>
          </a:p>
          <a:p>
            <a:r>
              <a:rPr lang="en-US" sz="2500" dirty="0" err="1" smtClean="0">
                <a:solidFill>
                  <a:srgbClr val="FFFFFF"/>
                </a:solidFill>
              </a:rPr>
              <a:t>Inondations</a:t>
            </a:r>
            <a:endParaRPr lang="en-US" sz="2500" dirty="0" smtClean="0">
              <a:solidFill>
                <a:srgbClr val="FFFFFF"/>
              </a:solidFill>
            </a:endParaRPr>
          </a:p>
          <a:p>
            <a:r>
              <a:rPr lang="en-US" sz="2500" dirty="0" err="1" smtClean="0">
                <a:solidFill>
                  <a:srgbClr val="FFFFFF"/>
                </a:solidFill>
              </a:rPr>
              <a:t>Nouvelles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en-US" sz="2500" dirty="0">
                <a:solidFill>
                  <a:srgbClr val="FFFFFF"/>
                </a:solidFill>
              </a:rPr>
              <a:t>maladies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temps : </a:t>
            </a:r>
            <a:r>
              <a:rPr lang="en-US" dirty="0" err="1">
                <a:solidFill>
                  <a:srgbClr val="FFFFFF"/>
                </a:solidFill>
              </a:rPr>
              <a:t>société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>
                <a:solidFill>
                  <a:srgbClr val="FFFFFF"/>
                </a:solidFill>
              </a:rPr>
              <a:t>Matthieu</a:t>
            </a:r>
            <a:r>
              <a:rPr lang="en-US" dirty="0">
                <a:solidFill>
                  <a:srgbClr val="FFFFFF"/>
                </a:solidFill>
              </a:rPr>
              <a:t> 24 : 12)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7838" y="2214563"/>
            <a:ext cx="4041775" cy="37084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rgbClr val="FFFFFF"/>
                </a:solidFill>
              </a:rPr>
              <a:t>Violence</a:t>
            </a:r>
          </a:p>
          <a:p>
            <a:r>
              <a:rPr lang="en-US" sz="2500" dirty="0" smtClean="0">
                <a:solidFill>
                  <a:srgbClr val="FFFFFF"/>
                </a:solidFill>
              </a:rPr>
              <a:t>Divorces</a:t>
            </a:r>
          </a:p>
          <a:p>
            <a:r>
              <a:rPr lang="en-US" sz="2500" dirty="0" err="1" smtClean="0">
                <a:solidFill>
                  <a:srgbClr val="FFFFFF"/>
                </a:solidFill>
              </a:rPr>
              <a:t>Égoïsme</a:t>
            </a:r>
            <a:endParaRPr lang="en-US" sz="2500" dirty="0" smtClean="0">
              <a:solidFill>
                <a:srgbClr val="FFFFFF"/>
              </a:solidFill>
            </a:endParaRPr>
          </a:p>
          <a:p>
            <a:r>
              <a:rPr lang="en-US" sz="2500" dirty="0" smtClean="0">
                <a:solidFill>
                  <a:srgbClr val="FFFFFF"/>
                </a:solidFill>
              </a:rPr>
              <a:t>Avarice</a:t>
            </a:r>
          </a:p>
          <a:p>
            <a:r>
              <a:rPr lang="en-US" sz="2500" dirty="0" smtClean="0">
                <a:solidFill>
                  <a:srgbClr val="FFFFFF"/>
                </a:solidFill>
              </a:rPr>
              <a:t>Dissolution</a:t>
            </a:r>
          </a:p>
          <a:p>
            <a:r>
              <a:rPr lang="en-US" sz="2500" dirty="0" err="1" smtClean="0">
                <a:solidFill>
                  <a:srgbClr val="FFFFFF"/>
                </a:solidFill>
              </a:rPr>
              <a:t>Insécurité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société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cinglée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Sachant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avant</a:t>
            </a:r>
            <a:r>
              <a:rPr lang="en-US" sz="2400" dirty="0">
                <a:solidFill>
                  <a:srgbClr val="FFFFFF"/>
                </a:solidFill>
              </a:rPr>
              <a:t> tout que,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derniers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jours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viendra</a:t>
            </a:r>
            <a:r>
              <a:rPr lang="en-US" sz="2400" dirty="0">
                <a:solidFill>
                  <a:srgbClr val="FFFFFF"/>
                </a:solidFill>
              </a:rPr>
              <a:t> des </a:t>
            </a:r>
            <a:r>
              <a:rPr lang="en-US" sz="2400" dirty="0" err="1">
                <a:solidFill>
                  <a:srgbClr val="FFFFFF"/>
                </a:solidFill>
              </a:rPr>
              <a:t>moqueurs</a:t>
            </a:r>
            <a:r>
              <a:rPr lang="en-US" sz="2400" dirty="0">
                <a:solidFill>
                  <a:srgbClr val="FFFFFF"/>
                </a:solidFill>
              </a:rPr>
              <a:t> avec </a:t>
            </a:r>
            <a:r>
              <a:rPr lang="en-US" sz="2400" dirty="0" err="1">
                <a:solidFill>
                  <a:srgbClr val="FFFFFF"/>
                </a:solidFill>
              </a:rPr>
              <a:t>leurs</a:t>
            </a:r>
            <a:r>
              <a:rPr lang="en-US" sz="2400" dirty="0">
                <a:solidFill>
                  <a:srgbClr val="FFFFFF"/>
                </a:solidFill>
              </a:rPr>
              <a:t> railleries, </a:t>
            </a:r>
            <a:r>
              <a:rPr lang="en-US" sz="2400" dirty="0" err="1">
                <a:solidFill>
                  <a:srgbClr val="FFFFFF"/>
                </a:solidFill>
              </a:rPr>
              <a:t>marchant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selon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leurs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propres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convoitises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disant</a:t>
            </a:r>
            <a:r>
              <a:rPr lang="en-US" sz="2400" dirty="0">
                <a:solidFill>
                  <a:srgbClr val="FFFFFF"/>
                </a:solidFill>
              </a:rPr>
              <a:t> : </a:t>
            </a:r>
            <a:r>
              <a:rPr lang="en-US" sz="2400" dirty="0" err="1">
                <a:solidFill>
                  <a:srgbClr val="FFFFFF"/>
                </a:solidFill>
              </a:rPr>
              <a:t>Où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promesse</a:t>
            </a:r>
            <a:r>
              <a:rPr lang="en-US" sz="2400" dirty="0">
                <a:solidFill>
                  <a:srgbClr val="FFFFFF"/>
                </a:solidFill>
              </a:rPr>
              <a:t> de son </a:t>
            </a:r>
            <a:r>
              <a:rPr lang="en-US" sz="2400" dirty="0" err="1">
                <a:solidFill>
                  <a:srgbClr val="FFFFFF"/>
                </a:solidFill>
              </a:rPr>
              <a:t>avènement</a:t>
            </a:r>
            <a:r>
              <a:rPr lang="en-US" sz="2400" dirty="0">
                <a:solidFill>
                  <a:srgbClr val="FFFFFF"/>
                </a:solidFill>
              </a:rPr>
              <a:t> ? Car, </a:t>
            </a:r>
            <a:r>
              <a:rPr lang="en-US" sz="2400" dirty="0" err="1">
                <a:solidFill>
                  <a:srgbClr val="FFFFFF"/>
                </a:solidFill>
              </a:rPr>
              <a:t>depuis</a:t>
            </a:r>
            <a:r>
              <a:rPr lang="en-US" sz="2400" dirty="0">
                <a:solidFill>
                  <a:srgbClr val="FFFFFF"/>
                </a:solidFill>
              </a:rPr>
              <a:t> que les </a:t>
            </a:r>
            <a:r>
              <a:rPr lang="en-US" sz="2400" dirty="0" err="1">
                <a:solidFill>
                  <a:srgbClr val="FFFFFF"/>
                </a:solidFill>
              </a:rPr>
              <a:t>pères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morts</a:t>
            </a:r>
            <a:r>
              <a:rPr lang="en-US" sz="2400" dirty="0">
                <a:solidFill>
                  <a:srgbClr val="FFFFFF"/>
                </a:solidFill>
              </a:rPr>
              <a:t>, tout </a:t>
            </a:r>
            <a:r>
              <a:rPr lang="en-US" sz="2400" dirty="0" err="1">
                <a:solidFill>
                  <a:srgbClr val="FFFFFF"/>
                </a:solidFill>
              </a:rPr>
              <a:t>demeure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dès</a:t>
            </a:r>
            <a:r>
              <a:rPr lang="en-US" sz="2400" dirty="0">
                <a:solidFill>
                  <a:srgbClr val="FFFFFF"/>
                </a:solidFill>
              </a:rPr>
              <a:t> le commencement de la </a:t>
            </a:r>
            <a:r>
              <a:rPr lang="en-US" sz="2400" dirty="0" err="1">
                <a:solidFill>
                  <a:srgbClr val="FFFFFF"/>
                </a:solidFill>
              </a:rPr>
              <a:t>création</a:t>
            </a:r>
            <a:r>
              <a:rPr lang="en-US" sz="2400" dirty="0">
                <a:solidFill>
                  <a:srgbClr val="FFFFFF"/>
                </a:solidFill>
              </a:rPr>
              <a:t>. » (2 Pierre 3 : 3-4)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67096" y="1659558"/>
            <a:ext cx="7772400" cy="1791876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La </a:t>
            </a:r>
            <a:r>
              <a:rPr lang="en-US" sz="4400" dirty="0" err="1">
                <a:solidFill>
                  <a:srgbClr val="FFFFFF"/>
                </a:solidFill>
              </a:rPr>
              <a:t>promesse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reste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d’actualité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PT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6225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Pourquoi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revient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Jésus</a:t>
            </a:r>
            <a:r>
              <a:rPr lang="en-US" dirty="0">
                <a:solidFill>
                  <a:srgbClr val="FFFFFF"/>
                </a:solidFill>
              </a:rPr>
              <a:t> 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78547"/>
            <a:ext cx="8229600" cy="47529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Pour </a:t>
            </a:r>
            <a:r>
              <a:rPr lang="en-US" sz="2400" dirty="0" err="1">
                <a:solidFill>
                  <a:srgbClr val="FFFFFF"/>
                </a:solidFill>
              </a:rPr>
              <a:t>accomplir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promesse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retourner</a:t>
            </a:r>
            <a:r>
              <a:rPr lang="en-US" sz="2400" dirty="0">
                <a:solidFill>
                  <a:srgbClr val="FFFFFF"/>
                </a:solidFill>
              </a:rPr>
              <a:t> sur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monde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  (</a:t>
            </a:r>
            <a:r>
              <a:rPr lang="en-US" sz="2400" dirty="0">
                <a:solidFill>
                  <a:srgbClr val="FFFFFF"/>
                </a:solidFill>
              </a:rPr>
              <a:t>Jean 14 : </a:t>
            </a:r>
            <a:r>
              <a:rPr lang="en-US" sz="2400" dirty="0" smtClean="0">
                <a:solidFill>
                  <a:srgbClr val="FFFFFF"/>
                </a:solidFill>
              </a:rPr>
              <a:t>1-3)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Pour </a:t>
            </a:r>
            <a:r>
              <a:rPr lang="en-US" sz="2400" dirty="0" err="1">
                <a:solidFill>
                  <a:srgbClr val="FFFFFF"/>
                </a:solidFill>
              </a:rPr>
              <a:t>libérer</a:t>
            </a:r>
            <a:r>
              <a:rPr lang="en-US" sz="2400" dirty="0">
                <a:solidFill>
                  <a:srgbClr val="FFFFFF"/>
                </a:solidFill>
              </a:rPr>
              <a:t> son </a:t>
            </a:r>
            <a:r>
              <a:rPr lang="en-US" sz="2400" dirty="0" err="1">
                <a:solidFill>
                  <a:srgbClr val="FFFFFF"/>
                </a:solidFill>
              </a:rPr>
              <a:t>peuple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l'oppression</a:t>
            </a:r>
            <a:r>
              <a:rPr lang="en-US" sz="2400" dirty="0">
                <a:solidFill>
                  <a:srgbClr val="FFFFFF"/>
                </a:solidFill>
              </a:rPr>
              <a:t> du mal.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Pour </a:t>
            </a:r>
            <a:r>
              <a:rPr lang="en-US" sz="2400" dirty="0" err="1">
                <a:solidFill>
                  <a:srgbClr val="FFFFFF"/>
                </a:solidFill>
              </a:rPr>
              <a:t>réveiller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ceux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moururent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croyant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lui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  (1 </a:t>
            </a:r>
            <a:r>
              <a:rPr lang="en-US" sz="2400" dirty="0" err="1">
                <a:solidFill>
                  <a:srgbClr val="FFFFFF"/>
                </a:solidFill>
              </a:rPr>
              <a:t>Thessaloniciens</a:t>
            </a:r>
            <a:r>
              <a:rPr lang="en-US" sz="2400" dirty="0">
                <a:solidFill>
                  <a:srgbClr val="FFFFFF"/>
                </a:solidFill>
              </a:rPr>
              <a:t> 4 : </a:t>
            </a:r>
            <a:r>
              <a:rPr lang="en-US" sz="2400" dirty="0" smtClean="0">
                <a:solidFill>
                  <a:srgbClr val="FFFFFF"/>
                </a:solidFill>
              </a:rPr>
              <a:t>16)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Pour transporter son </a:t>
            </a:r>
            <a:r>
              <a:rPr lang="en-US" sz="2400" dirty="0" err="1" smtClean="0">
                <a:solidFill>
                  <a:srgbClr val="FFFFFF"/>
                </a:solidFill>
              </a:rPr>
              <a:t>peuple</a:t>
            </a:r>
            <a:r>
              <a:rPr lang="en-US" sz="2400" dirty="0" smtClean="0">
                <a:solidFill>
                  <a:srgbClr val="FFFFFF"/>
                </a:solidFill>
              </a:rPr>
              <a:t> au </a:t>
            </a:r>
            <a:r>
              <a:rPr lang="en-US" sz="2400" dirty="0" err="1" smtClean="0">
                <a:solidFill>
                  <a:srgbClr val="FFFFFF"/>
                </a:solidFill>
              </a:rPr>
              <a:t>royaume</a:t>
            </a:r>
            <a:r>
              <a:rPr lang="en-US" sz="2400" dirty="0" smtClean="0">
                <a:solidFill>
                  <a:srgbClr val="FFFFFF"/>
                </a:solidFill>
              </a:rPr>
              <a:t> des </a:t>
            </a:r>
            <a:r>
              <a:rPr lang="en-US" sz="2400" dirty="0" err="1" smtClean="0">
                <a:solidFill>
                  <a:srgbClr val="FFFFFF"/>
                </a:solidFill>
              </a:rPr>
              <a:t>cieux</a:t>
            </a:r>
            <a:r>
              <a:rPr lang="en-US" sz="2400" dirty="0" smtClean="0">
                <a:solidFill>
                  <a:srgbClr val="FFFFFF"/>
                </a:solidFill>
              </a:rPr>
              <a:t>.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Personne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connaît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l'heure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ou</a:t>
            </a:r>
            <a:r>
              <a:rPr lang="en-US" dirty="0">
                <a:solidFill>
                  <a:srgbClr val="FFFFFF"/>
                </a:solidFill>
              </a:rPr>
              <a:t> le jour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4585" y="1747032"/>
            <a:ext cx="4307118" cy="4022725"/>
          </a:xfrm>
        </p:spPr>
        <p:txBody>
          <a:bodyPr>
            <a:normAutofit/>
          </a:bodyPr>
          <a:lstStyle/>
          <a:p>
            <a:pPr algn="just"/>
            <a:r>
              <a:rPr lang="en-US" sz="2500" dirty="0">
                <a:solidFill>
                  <a:srgbClr val="FFFFFF"/>
                </a:solidFill>
              </a:rPr>
              <a:t>« Pour </a:t>
            </a:r>
            <a:r>
              <a:rPr lang="en-US" sz="2500" dirty="0" err="1">
                <a:solidFill>
                  <a:srgbClr val="FFFFFF"/>
                </a:solidFill>
              </a:rPr>
              <a:t>ce</a:t>
            </a:r>
            <a:r>
              <a:rPr lang="en-US" sz="2500" dirty="0">
                <a:solidFill>
                  <a:srgbClr val="FFFFFF"/>
                </a:solidFill>
              </a:rPr>
              <a:t> qui </a:t>
            </a:r>
            <a:r>
              <a:rPr lang="en-US" sz="2500" dirty="0" err="1">
                <a:solidFill>
                  <a:srgbClr val="FFFFFF"/>
                </a:solidFill>
              </a:rPr>
              <a:t>est</a:t>
            </a:r>
            <a:r>
              <a:rPr lang="en-US" sz="2500" dirty="0">
                <a:solidFill>
                  <a:srgbClr val="FFFFFF"/>
                </a:solidFill>
              </a:rPr>
              <a:t> du jour et de </a:t>
            </a:r>
            <a:r>
              <a:rPr lang="en-US" sz="2500" dirty="0" err="1">
                <a:solidFill>
                  <a:srgbClr val="FFFFFF"/>
                </a:solidFill>
              </a:rPr>
              <a:t>l'heure</a:t>
            </a:r>
            <a:r>
              <a:rPr lang="en-US" sz="2500" dirty="0">
                <a:solidFill>
                  <a:srgbClr val="FFFFFF"/>
                </a:solidFill>
              </a:rPr>
              <a:t>, </a:t>
            </a:r>
            <a:r>
              <a:rPr lang="en-US" sz="2500" dirty="0" err="1">
                <a:solidFill>
                  <a:srgbClr val="FFFFFF"/>
                </a:solidFill>
              </a:rPr>
              <a:t>personne</a:t>
            </a:r>
            <a:r>
              <a:rPr lang="en-US" sz="2500" dirty="0">
                <a:solidFill>
                  <a:srgbClr val="FFFFFF"/>
                </a:solidFill>
              </a:rPr>
              <a:t> ne le </a:t>
            </a:r>
            <a:r>
              <a:rPr lang="en-US" sz="2500" dirty="0" err="1">
                <a:solidFill>
                  <a:srgbClr val="FFFFFF"/>
                </a:solidFill>
              </a:rPr>
              <a:t>sait</a:t>
            </a:r>
            <a:r>
              <a:rPr lang="en-US" sz="2500" dirty="0">
                <a:solidFill>
                  <a:srgbClr val="FFFFFF"/>
                </a:solidFill>
              </a:rPr>
              <a:t>, </a:t>
            </a:r>
            <a:r>
              <a:rPr lang="en-US" sz="2500" dirty="0" err="1">
                <a:solidFill>
                  <a:srgbClr val="FFFFFF"/>
                </a:solidFill>
              </a:rPr>
              <a:t>ni</a:t>
            </a:r>
            <a:r>
              <a:rPr lang="en-US" sz="2500" dirty="0">
                <a:solidFill>
                  <a:srgbClr val="FFFFFF"/>
                </a:solidFill>
              </a:rPr>
              <a:t> les </a:t>
            </a:r>
            <a:r>
              <a:rPr lang="en-US" sz="2500" dirty="0" err="1">
                <a:solidFill>
                  <a:srgbClr val="FFFFFF"/>
                </a:solidFill>
              </a:rPr>
              <a:t>anges</a:t>
            </a:r>
            <a:r>
              <a:rPr lang="en-US" sz="2500" dirty="0">
                <a:solidFill>
                  <a:srgbClr val="FFFFFF"/>
                </a:solidFill>
              </a:rPr>
              <a:t> des </a:t>
            </a:r>
            <a:r>
              <a:rPr lang="en-US" sz="2500" dirty="0" err="1">
                <a:solidFill>
                  <a:srgbClr val="FFFFFF"/>
                </a:solidFill>
              </a:rPr>
              <a:t>cieux</a:t>
            </a:r>
            <a:r>
              <a:rPr lang="en-US" sz="2500" dirty="0">
                <a:solidFill>
                  <a:srgbClr val="FFFFFF"/>
                </a:solidFill>
              </a:rPr>
              <a:t>, </a:t>
            </a:r>
            <a:r>
              <a:rPr lang="en-US" sz="2500" dirty="0" err="1">
                <a:solidFill>
                  <a:srgbClr val="FFFFFF"/>
                </a:solidFill>
              </a:rPr>
              <a:t>ni</a:t>
            </a:r>
            <a:r>
              <a:rPr lang="en-US" sz="2500" dirty="0">
                <a:solidFill>
                  <a:srgbClr val="FFFFFF"/>
                </a:solidFill>
              </a:rPr>
              <a:t> le </a:t>
            </a:r>
            <a:r>
              <a:rPr lang="en-US" sz="2500" dirty="0" err="1">
                <a:solidFill>
                  <a:srgbClr val="FFFFFF"/>
                </a:solidFill>
              </a:rPr>
              <a:t>Fils</a:t>
            </a:r>
            <a:r>
              <a:rPr lang="en-US" sz="2500" dirty="0">
                <a:solidFill>
                  <a:srgbClr val="FFFFFF"/>
                </a:solidFill>
              </a:rPr>
              <a:t>, </a:t>
            </a:r>
            <a:r>
              <a:rPr lang="en-US" sz="2500" dirty="0" err="1">
                <a:solidFill>
                  <a:srgbClr val="FFFFFF"/>
                </a:solidFill>
              </a:rPr>
              <a:t>mais</a:t>
            </a:r>
            <a:r>
              <a:rPr lang="en-US" sz="2500" dirty="0">
                <a:solidFill>
                  <a:srgbClr val="FFFFFF"/>
                </a:solidFill>
              </a:rPr>
              <a:t> le </a:t>
            </a:r>
            <a:r>
              <a:rPr lang="en-US" sz="2500" dirty="0" err="1">
                <a:solidFill>
                  <a:srgbClr val="FFFFFF"/>
                </a:solidFill>
              </a:rPr>
              <a:t>Père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seul</a:t>
            </a:r>
            <a:r>
              <a:rPr lang="en-US" sz="2500" dirty="0">
                <a:solidFill>
                  <a:srgbClr val="FFFFFF"/>
                </a:solidFill>
              </a:rPr>
              <a:t>. » (</a:t>
            </a:r>
            <a:r>
              <a:rPr lang="en-US" sz="2500" dirty="0" err="1">
                <a:solidFill>
                  <a:srgbClr val="FFFFFF"/>
                </a:solidFill>
              </a:rPr>
              <a:t>Matthieu</a:t>
            </a:r>
            <a:r>
              <a:rPr lang="en-US" sz="2500" dirty="0">
                <a:solidFill>
                  <a:srgbClr val="FFFFFF"/>
                </a:solidFill>
              </a:rPr>
              <a:t> 24 : 36)</a:t>
            </a:r>
            <a:endParaRPr lang="en-US" sz="2500" dirty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Il </a:t>
            </a:r>
            <a:r>
              <a:rPr lang="en-US" dirty="0" err="1">
                <a:solidFill>
                  <a:srgbClr val="FFFFFF"/>
                </a:solidFill>
              </a:rPr>
              <a:t>viendra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comme</a:t>
            </a:r>
            <a:r>
              <a:rPr lang="en-US" dirty="0">
                <a:solidFill>
                  <a:srgbClr val="FFFFFF"/>
                </a:solidFill>
              </a:rPr>
              <a:t> un </a:t>
            </a:r>
            <a:r>
              <a:rPr lang="en-US" dirty="0" err="1">
                <a:solidFill>
                  <a:srgbClr val="FFFFFF"/>
                </a:solidFill>
              </a:rPr>
              <a:t>voleur</a:t>
            </a:r>
            <a:r>
              <a:rPr lang="en-US" dirty="0">
                <a:solidFill>
                  <a:srgbClr val="FFFFFF"/>
                </a:solidFill>
              </a:rPr>
              <a:t> pour </a:t>
            </a:r>
            <a:r>
              <a:rPr lang="en-US" dirty="0" err="1">
                <a:solidFill>
                  <a:srgbClr val="FFFFFF"/>
                </a:solidFill>
              </a:rPr>
              <a:t>ceux</a:t>
            </a:r>
            <a:r>
              <a:rPr lang="en-US" dirty="0">
                <a:solidFill>
                  <a:srgbClr val="FFFFFF"/>
                </a:solidFill>
              </a:rPr>
              <a:t> qui ne </a:t>
            </a:r>
            <a:r>
              <a:rPr lang="en-US" dirty="0" err="1">
                <a:solidFill>
                  <a:srgbClr val="FFFFFF"/>
                </a:solidFill>
              </a:rPr>
              <a:t>sont</a:t>
            </a:r>
            <a:r>
              <a:rPr lang="en-US" dirty="0">
                <a:solidFill>
                  <a:srgbClr val="FFFFFF"/>
                </a:solidFill>
              </a:rPr>
              <a:t> pas </a:t>
            </a:r>
            <a:r>
              <a:rPr lang="en-US" dirty="0" err="1">
                <a:solidFill>
                  <a:srgbClr val="FFFFFF"/>
                </a:solidFill>
              </a:rPr>
              <a:t>prêts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3154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 Le jour du Seigneur </a:t>
            </a:r>
            <a:r>
              <a:rPr lang="en-US" sz="2400" dirty="0" err="1">
                <a:solidFill>
                  <a:srgbClr val="FFFFFF"/>
                </a:solidFill>
              </a:rPr>
              <a:t>viendra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voleur</a:t>
            </a:r>
            <a:r>
              <a:rPr lang="en-US" sz="2400" dirty="0">
                <a:solidFill>
                  <a:srgbClr val="FFFFFF"/>
                </a:solidFill>
              </a:rPr>
              <a:t>;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jour, les </a:t>
            </a:r>
            <a:r>
              <a:rPr lang="en-US" sz="2400" dirty="0" err="1">
                <a:solidFill>
                  <a:srgbClr val="FFFFFF"/>
                </a:solidFill>
              </a:rPr>
              <a:t>cieux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passeront</a:t>
            </a:r>
            <a:r>
              <a:rPr lang="en-US" sz="2400" dirty="0">
                <a:solidFill>
                  <a:srgbClr val="FFFFFF"/>
                </a:solidFill>
              </a:rPr>
              <a:t> avec fracas, les </a:t>
            </a:r>
            <a:r>
              <a:rPr lang="en-US" sz="2400" dirty="0" err="1">
                <a:solidFill>
                  <a:srgbClr val="FFFFFF"/>
                </a:solidFill>
              </a:rPr>
              <a:t>éléments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embrasés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dissoudront</a:t>
            </a:r>
            <a:r>
              <a:rPr lang="en-US" sz="2400" dirty="0">
                <a:solidFill>
                  <a:srgbClr val="FFFFFF"/>
                </a:solidFill>
              </a:rPr>
              <a:t>, et la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 avec les oeuvres </a:t>
            </a:r>
            <a:r>
              <a:rPr lang="en-US" sz="2400" dirty="0" err="1">
                <a:solidFill>
                  <a:srgbClr val="FFFFFF"/>
                </a:solidFill>
              </a:rPr>
              <a:t>qu'elle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renferme</a:t>
            </a:r>
            <a:r>
              <a:rPr lang="en-US" sz="2400" dirty="0">
                <a:solidFill>
                  <a:srgbClr val="FFFFFF"/>
                </a:solidFill>
              </a:rPr>
              <a:t> sera </a:t>
            </a:r>
            <a:r>
              <a:rPr lang="en-US" sz="2400" dirty="0" err="1">
                <a:solidFill>
                  <a:srgbClr val="FFFFFF"/>
                </a:solidFill>
              </a:rPr>
              <a:t>consumée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Puisque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donc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toutes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ces</a:t>
            </a:r>
            <a:r>
              <a:rPr lang="en-US" sz="2400" dirty="0">
                <a:solidFill>
                  <a:srgbClr val="FFFFFF"/>
                </a:solidFill>
              </a:rPr>
              <a:t> choses </a:t>
            </a:r>
            <a:r>
              <a:rPr lang="en-US" sz="2400" dirty="0" err="1">
                <a:solidFill>
                  <a:srgbClr val="FFFFFF"/>
                </a:solidFill>
              </a:rPr>
              <a:t>doivent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dissoudre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quelles</a:t>
            </a:r>
            <a:r>
              <a:rPr lang="en-US" sz="2400" dirty="0">
                <a:solidFill>
                  <a:srgbClr val="FFFFFF"/>
                </a:solidFill>
              </a:rPr>
              <a:t> ne </a:t>
            </a:r>
            <a:r>
              <a:rPr lang="en-US" sz="2400" dirty="0" err="1">
                <a:solidFill>
                  <a:srgbClr val="FFFFFF"/>
                </a:solidFill>
              </a:rPr>
              <a:t>doivent</a:t>
            </a:r>
            <a:r>
              <a:rPr lang="en-US" sz="2400" dirty="0">
                <a:solidFill>
                  <a:srgbClr val="FFFFFF"/>
                </a:solidFill>
              </a:rPr>
              <a:t> pas </a:t>
            </a:r>
            <a:r>
              <a:rPr lang="en-US" sz="2400" dirty="0" err="1">
                <a:solidFill>
                  <a:srgbClr val="FFFFFF"/>
                </a:solidFill>
              </a:rPr>
              <a:t>être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sainteté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votre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conduite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votre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piété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tandis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attendez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hâtez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l'avènement</a:t>
            </a:r>
            <a:r>
              <a:rPr lang="en-US" sz="2400" dirty="0">
                <a:solidFill>
                  <a:srgbClr val="FFFFFF"/>
                </a:solidFill>
              </a:rPr>
              <a:t> du jour de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cause </a:t>
            </a:r>
            <a:r>
              <a:rPr lang="en-US" sz="2400" dirty="0" err="1">
                <a:solidFill>
                  <a:srgbClr val="FFFFFF"/>
                </a:solidFill>
              </a:rPr>
              <a:t>duquel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cieux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enflammés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dissoudront</a:t>
            </a:r>
            <a:r>
              <a:rPr lang="en-US" sz="2400" dirty="0">
                <a:solidFill>
                  <a:srgbClr val="FFFFFF"/>
                </a:solidFill>
              </a:rPr>
              <a:t> et les </a:t>
            </a:r>
            <a:r>
              <a:rPr lang="en-US" sz="2400" dirty="0" err="1">
                <a:solidFill>
                  <a:srgbClr val="FFFFFF"/>
                </a:solidFill>
              </a:rPr>
              <a:t>éléments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embrasés</a:t>
            </a:r>
            <a:r>
              <a:rPr lang="en-US" sz="2400" dirty="0">
                <a:solidFill>
                  <a:srgbClr val="FFFFFF"/>
                </a:solidFill>
              </a:rPr>
              <a:t> se </a:t>
            </a:r>
            <a:r>
              <a:rPr lang="en-US" sz="2400" dirty="0" err="1">
                <a:solidFill>
                  <a:srgbClr val="FFFFFF"/>
                </a:solidFill>
              </a:rPr>
              <a:t>fondront</a:t>
            </a:r>
            <a:r>
              <a:rPr lang="en-US" sz="2400" dirty="0">
                <a:solidFill>
                  <a:srgbClr val="FFFFFF"/>
                </a:solidFill>
              </a:rPr>
              <a:t> ! » (2 Pierre 3 : 10-12)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 paroles des saints </a:t>
            </a:r>
            <a:r>
              <a:rPr lang="en-US" dirty="0" err="1">
                <a:solidFill>
                  <a:srgbClr val="FFFFFF"/>
                </a:solidFill>
              </a:rPr>
              <a:t>à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sa</a:t>
            </a:r>
            <a:r>
              <a:rPr lang="en-US" dirty="0">
                <a:solidFill>
                  <a:srgbClr val="FFFFFF"/>
                </a:solidFill>
              </a:rPr>
              <a:t> venue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861461"/>
            <a:ext cx="8229600" cy="21875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</a:rPr>
              <a:t>« </a:t>
            </a:r>
            <a:r>
              <a:rPr lang="en-US" sz="2400" dirty="0" err="1">
                <a:solidFill>
                  <a:srgbClr val="FFFFFF"/>
                </a:solidFill>
              </a:rPr>
              <a:t>Voici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c'est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Dieu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qui nous </a:t>
            </a:r>
            <a:r>
              <a:rPr lang="en-US" sz="2400" dirty="0" err="1">
                <a:solidFill>
                  <a:srgbClr val="FFFFFF"/>
                </a:solidFill>
              </a:rPr>
              <a:t>avons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confiance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c'est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qui nous </a:t>
            </a:r>
            <a:r>
              <a:rPr lang="en-US" sz="2400" dirty="0" err="1">
                <a:solidFill>
                  <a:srgbClr val="FFFFFF"/>
                </a:solidFill>
              </a:rPr>
              <a:t>sauve</a:t>
            </a:r>
            <a:r>
              <a:rPr lang="en-US" sz="2400" dirty="0">
                <a:solidFill>
                  <a:srgbClr val="FFFFFF"/>
                </a:solidFill>
              </a:rPr>
              <a:t>; </a:t>
            </a:r>
            <a:r>
              <a:rPr lang="en-US" sz="2400" dirty="0" err="1">
                <a:solidFill>
                  <a:srgbClr val="FFFFFF"/>
                </a:solidFill>
              </a:rPr>
              <a:t>C'est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l'Éternel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qui nous </a:t>
            </a:r>
            <a:r>
              <a:rPr lang="en-US" sz="2400" dirty="0" err="1">
                <a:solidFill>
                  <a:srgbClr val="FFFFFF"/>
                </a:solidFill>
              </a:rPr>
              <a:t>avons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confiance</a:t>
            </a:r>
            <a:r>
              <a:rPr lang="en-US" sz="2400" dirty="0">
                <a:solidFill>
                  <a:srgbClr val="FFFFFF"/>
                </a:solidFill>
              </a:rPr>
              <a:t>; </a:t>
            </a:r>
            <a:r>
              <a:rPr lang="en-US" sz="2400" dirty="0" err="1">
                <a:solidFill>
                  <a:srgbClr val="FFFFFF"/>
                </a:solidFill>
              </a:rPr>
              <a:t>Soyons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l'allégresse</a:t>
            </a:r>
            <a:r>
              <a:rPr lang="en-US" sz="2400" dirty="0">
                <a:solidFill>
                  <a:srgbClr val="FFFFFF"/>
                </a:solidFill>
              </a:rPr>
              <a:t>, et </a:t>
            </a:r>
            <a:r>
              <a:rPr lang="en-US" sz="2400" dirty="0" err="1">
                <a:solidFill>
                  <a:srgbClr val="FFFFFF"/>
                </a:solidFill>
              </a:rPr>
              <a:t>réjouissons</a:t>
            </a:r>
            <a:r>
              <a:rPr lang="en-US" sz="2400" dirty="0">
                <a:solidFill>
                  <a:srgbClr val="FFFFFF"/>
                </a:solidFill>
              </a:rPr>
              <a:t>-nous de son </a:t>
            </a:r>
            <a:r>
              <a:rPr lang="en-US" sz="2400" dirty="0" err="1">
                <a:solidFill>
                  <a:srgbClr val="FFFFFF"/>
                </a:solidFill>
              </a:rPr>
              <a:t>salut</a:t>
            </a:r>
            <a:r>
              <a:rPr lang="en-US" sz="2400" dirty="0">
                <a:solidFill>
                  <a:srgbClr val="FFFFFF"/>
                </a:solidFill>
              </a:rPr>
              <a:t> ! » (</a:t>
            </a:r>
            <a:r>
              <a:rPr lang="en-US" sz="2400" dirty="0" err="1">
                <a:solidFill>
                  <a:srgbClr val="FFFFFF"/>
                </a:solidFill>
              </a:rPr>
              <a:t>Ésaïe</a:t>
            </a:r>
            <a:r>
              <a:rPr lang="en-US" sz="2400" dirty="0">
                <a:solidFill>
                  <a:srgbClr val="FFFFFF"/>
                </a:solidFill>
              </a:rPr>
              <a:t> 25 : 9)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Sommaire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  <a:cs typeface="Calibri"/>
              </a:rPr>
              <a:t>L'idée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 la fin du monde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terrorise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l'humanité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cs typeface="Calibri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cs typeface="Calibri"/>
              </a:rPr>
              <a:t>Les 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gens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ont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leurs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propres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manières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 la confronter. </a:t>
            </a:r>
            <a:endParaRPr lang="en-US" sz="2400" dirty="0" smtClean="0">
              <a:solidFill>
                <a:srgbClr val="FFFFFF"/>
              </a:solidFill>
              <a:cs typeface="Calibri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cs typeface="Calibri"/>
              </a:rPr>
              <a:t>La 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Bible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dit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Jésus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viendra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monde et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établira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son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royaume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sur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cette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Terre. </a:t>
            </a:r>
            <a:endParaRPr lang="en-US" sz="2400" dirty="0" smtClean="0">
              <a:solidFill>
                <a:srgbClr val="FFFFFF"/>
              </a:solidFill>
              <a:cs typeface="Calibri"/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  <a:cs typeface="Calibri"/>
              </a:rPr>
              <a:t>Jésus</a:t>
            </a:r>
            <a:r>
              <a:rPr lang="en-US" sz="2400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a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dit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qu'avant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venue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monde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serait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endroit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perturbé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et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dangereux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 </a:t>
            </a:r>
            <a:endParaRPr lang="en-US" sz="2400" dirty="0" smtClean="0">
              <a:solidFill>
                <a:srgbClr val="FFFFFF"/>
              </a:solidFill>
              <a:cs typeface="Calibri"/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  <a:cs typeface="Calibri"/>
              </a:rPr>
              <a:t>Le 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temps final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est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similaire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l'époque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laquelle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Noé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prêchait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sur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ce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monde :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mécréance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immoralité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indifférence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à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la Parole de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Dieu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, etc. </a:t>
            </a:r>
            <a:endParaRPr lang="en-US" sz="2400" dirty="0" smtClean="0">
              <a:solidFill>
                <a:srgbClr val="FFFFFF"/>
              </a:solidFill>
              <a:cs typeface="Calibri"/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  <a:cs typeface="Calibri"/>
              </a:rPr>
              <a:t>Jésus</a:t>
            </a:r>
            <a:r>
              <a:rPr lang="en-US" sz="2400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ne nous a pas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dit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le jour et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l'heure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sa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venue.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Alors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nous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devons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attendre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son retour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en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étant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attentifs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aux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signes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qu'il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 nous a </a:t>
            </a:r>
            <a:r>
              <a:rPr lang="en-US" sz="2400" dirty="0" err="1">
                <a:solidFill>
                  <a:srgbClr val="FFFFFF"/>
                </a:solidFill>
                <a:cs typeface="Calibri"/>
              </a:rPr>
              <a:t>laissés</a:t>
            </a:r>
            <a:r>
              <a:rPr lang="en-US" sz="2400" dirty="0">
                <a:solidFill>
                  <a:srgbClr val="FFFFFF"/>
                </a:solidFill>
                <a:cs typeface="Calibri"/>
              </a:rPr>
              <a:t>. </a:t>
            </a:r>
            <a:endParaRPr lang="es-E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PT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témoignage</a:t>
            </a:r>
            <a:r>
              <a:rPr lang="en-US" dirty="0">
                <a:solidFill>
                  <a:srgbClr val="FFFFFF"/>
                </a:solidFill>
              </a:rPr>
              <a:t> de C.S. Lewis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60564" y="1600200"/>
            <a:ext cx="5599172" cy="45259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romancier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poète,académicien</a:t>
            </a:r>
            <a:r>
              <a:rPr lang="en-US" sz="2400" dirty="0">
                <a:solidFill>
                  <a:srgbClr val="FFFFFF"/>
                </a:solidFill>
              </a:rPr>
              <a:t>, critique </a:t>
            </a:r>
            <a:r>
              <a:rPr lang="en-US" sz="2400" dirty="0" err="1">
                <a:solidFill>
                  <a:srgbClr val="FFFFFF"/>
                </a:solidFill>
              </a:rPr>
              <a:t>littéraire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essayiste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théologien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laïc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conférencier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Il </a:t>
            </a:r>
            <a:r>
              <a:rPr lang="en-US" sz="2400" dirty="0" err="1">
                <a:solidFill>
                  <a:srgbClr val="FFFFFF"/>
                </a:solidFill>
              </a:rPr>
              <a:t>abandonna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foi</a:t>
            </a:r>
            <a:r>
              <a:rPr lang="en-US" sz="2400" dirty="0">
                <a:solidFill>
                  <a:srgbClr val="FFFFFF"/>
                </a:solidFill>
              </a:rPr>
              <a:t> pendant </a:t>
            </a:r>
            <a:r>
              <a:rPr lang="en-US" sz="2400" dirty="0" smtClean="0">
                <a:solidFill>
                  <a:srgbClr val="FFFFFF"/>
                </a:solidFill>
              </a:rPr>
              <a:t>son adolescence </a:t>
            </a:r>
            <a:r>
              <a:rPr lang="en-US" sz="2400" dirty="0">
                <a:solidFill>
                  <a:srgbClr val="FFFFFF"/>
                </a:solidFill>
              </a:rPr>
              <a:t>et </a:t>
            </a:r>
            <a:r>
              <a:rPr lang="en-US" sz="2400" dirty="0" err="1">
                <a:solidFill>
                  <a:srgbClr val="FFFFFF"/>
                </a:solidFill>
              </a:rPr>
              <a:t>devint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athée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Lewis </a:t>
            </a:r>
            <a:r>
              <a:rPr lang="en-US" sz="2400" dirty="0" err="1">
                <a:solidFill>
                  <a:srgbClr val="FFFFFF"/>
                </a:solidFill>
              </a:rPr>
              <a:t>retourna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foi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l'âge</a:t>
            </a:r>
            <a:r>
              <a:rPr lang="en-US" sz="2400" dirty="0">
                <a:solidFill>
                  <a:srgbClr val="FFFFFF"/>
                </a:solidFill>
              </a:rPr>
              <a:t> de 32 ans.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0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P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attendant la fin du monde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sz="half" idx="2"/>
          </p:nvPr>
        </p:nvSpPr>
        <p:spPr>
          <a:xfrm>
            <a:off x="498614" y="1600200"/>
            <a:ext cx="5644552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</a:rPr>
              <a:t>L’écrivain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belge</a:t>
            </a:r>
            <a:r>
              <a:rPr lang="en-US" sz="2400" dirty="0">
                <a:solidFill>
                  <a:schemeClr val="bg1"/>
                </a:solidFill>
              </a:rPr>
              <a:t> Patrick </a:t>
            </a:r>
            <a:r>
              <a:rPr lang="en-US" sz="2400" dirty="0" err="1">
                <a:solidFill>
                  <a:schemeClr val="bg1"/>
                </a:solidFill>
              </a:rPr>
              <a:t>Geryl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construit</a:t>
            </a:r>
            <a:r>
              <a:rPr lang="en-US" sz="2400" dirty="0">
                <a:solidFill>
                  <a:schemeClr val="bg1"/>
                </a:solidFill>
              </a:rPr>
              <a:t> un bunker </a:t>
            </a:r>
            <a:r>
              <a:rPr lang="en-US" sz="2400" dirty="0" err="1">
                <a:solidFill>
                  <a:schemeClr val="bg1"/>
                </a:solidFill>
              </a:rPr>
              <a:t>dans</a:t>
            </a:r>
            <a:r>
              <a:rPr lang="en-US" sz="2400" dirty="0">
                <a:solidFill>
                  <a:schemeClr val="bg1"/>
                </a:solidFill>
              </a:rPr>
              <a:t> les </a:t>
            </a:r>
            <a:r>
              <a:rPr lang="en-US" sz="2400" dirty="0" err="1">
                <a:solidFill>
                  <a:schemeClr val="bg1"/>
                </a:solidFill>
              </a:rPr>
              <a:t>montagnes</a:t>
            </a:r>
            <a:r>
              <a:rPr lang="en-US" sz="2400" dirty="0">
                <a:solidFill>
                  <a:schemeClr val="bg1"/>
                </a:solidFill>
              </a:rPr>
              <a:t> de la </a:t>
            </a:r>
            <a:r>
              <a:rPr lang="en-US" sz="2400" dirty="0" smtClean="0">
                <a:solidFill>
                  <a:schemeClr val="bg1"/>
                </a:solidFill>
              </a:rPr>
              <a:t>Sierra Nevada</a:t>
            </a:r>
            <a:r>
              <a:rPr lang="en-US" sz="2400" dirty="0">
                <a:solidFill>
                  <a:schemeClr val="bg1"/>
                </a:solidFill>
              </a:rPr>
              <a:t>, au </a:t>
            </a:r>
            <a:r>
              <a:rPr lang="en-US" sz="2400" dirty="0" err="1">
                <a:solidFill>
                  <a:schemeClr val="bg1"/>
                </a:solidFill>
              </a:rPr>
              <a:t>sud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l’Espagne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dans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lequel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pensait</a:t>
            </a:r>
            <a:r>
              <a:rPr lang="en-US" sz="2400" dirty="0">
                <a:solidFill>
                  <a:schemeClr val="bg1"/>
                </a:solidFill>
              </a:rPr>
              <a:t> se </a:t>
            </a:r>
            <a:r>
              <a:rPr lang="en-US" sz="2400" dirty="0" err="1">
                <a:solidFill>
                  <a:schemeClr val="bg1"/>
                </a:solidFill>
              </a:rPr>
              <a:t>cacher</a:t>
            </a:r>
            <a:r>
              <a:rPr lang="en-US" sz="2400" dirty="0">
                <a:solidFill>
                  <a:schemeClr val="bg1"/>
                </a:solidFill>
              </a:rPr>
              <a:t> du </a:t>
            </a:r>
            <a:r>
              <a:rPr lang="en-US" sz="2400" dirty="0" err="1">
                <a:solidFill>
                  <a:schemeClr val="bg1"/>
                </a:solidFill>
              </a:rPr>
              <a:t>cataclysme</a:t>
            </a:r>
            <a:r>
              <a:rPr lang="en-US" sz="2400" dirty="0">
                <a:solidFill>
                  <a:schemeClr val="bg1"/>
                </a:solidFill>
              </a:rPr>
              <a:t> qui, </a:t>
            </a:r>
            <a:r>
              <a:rPr lang="en-US" sz="2400" dirty="0" err="1" smtClean="0">
                <a:solidFill>
                  <a:schemeClr val="bg1"/>
                </a:solidFill>
              </a:rPr>
              <a:t>selon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lui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détruirait</a:t>
            </a:r>
            <a:r>
              <a:rPr lang="en-US" sz="2400" dirty="0">
                <a:solidFill>
                  <a:schemeClr val="bg1"/>
                </a:solidFill>
              </a:rPr>
              <a:t> la </a:t>
            </a:r>
            <a:r>
              <a:rPr lang="en-US" sz="2400" dirty="0" err="1">
                <a:solidFill>
                  <a:schemeClr val="bg1"/>
                </a:solidFill>
              </a:rPr>
              <a:t>planète</a:t>
            </a:r>
            <a:r>
              <a:rPr lang="en-US" sz="2400" dirty="0">
                <a:solidFill>
                  <a:schemeClr val="bg1"/>
                </a:solidFill>
              </a:rPr>
              <a:t> le 21 </a:t>
            </a:r>
            <a:r>
              <a:rPr lang="en-US" sz="2400" dirty="0" err="1">
                <a:solidFill>
                  <a:schemeClr val="bg1"/>
                </a:solidFill>
              </a:rPr>
              <a:t>décembre</a:t>
            </a:r>
            <a:r>
              <a:rPr lang="en-US" sz="2400" dirty="0">
                <a:solidFill>
                  <a:schemeClr val="bg1"/>
                </a:solidFill>
              </a:rPr>
              <a:t> 2012. 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just"/>
            <a:r>
              <a:rPr lang="en-US" sz="2400" dirty="0" smtClean="0">
                <a:solidFill>
                  <a:schemeClr val="bg1"/>
                </a:solidFill>
              </a:rPr>
              <a:t>« </a:t>
            </a:r>
            <a:r>
              <a:rPr lang="en-US" sz="2400" dirty="0">
                <a:solidFill>
                  <a:schemeClr val="bg1"/>
                </a:solidFill>
              </a:rPr>
              <a:t>Nous </a:t>
            </a:r>
            <a:r>
              <a:rPr lang="en-US" sz="2400" dirty="0" err="1">
                <a:solidFill>
                  <a:schemeClr val="bg1"/>
                </a:solidFill>
              </a:rPr>
              <a:t>cherchions</a:t>
            </a:r>
            <a:r>
              <a:rPr lang="en-US" sz="2400" dirty="0">
                <a:solidFill>
                  <a:schemeClr val="bg1"/>
                </a:solidFill>
              </a:rPr>
              <a:t> un </a:t>
            </a:r>
            <a:r>
              <a:rPr lang="en-US" sz="2400" dirty="0" err="1">
                <a:solidFill>
                  <a:schemeClr val="bg1"/>
                </a:solidFill>
              </a:rPr>
              <a:t>endroit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situé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environ 2.000 </a:t>
            </a:r>
            <a:r>
              <a:rPr lang="en-US" sz="2400" dirty="0" err="1">
                <a:solidFill>
                  <a:schemeClr val="bg1"/>
                </a:solidFill>
              </a:rPr>
              <a:t>mètres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d’altitude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explique</a:t>
            </a:r>
            <a:r>
              <a:rPr lang="en-US" sz="2400" dirty="0">
                <a:solidFill>
                  <a:schemeClr val="bg1"/>
                </a:solidFill>
              </a:rPr>
              <a:t>-t-</a:t>
            </a:r>
            <a:r>
              <a:rPr lang="en-US" sz="2400" dirty="0" err="1">
                <a:solidFill>
                  <a:schemeClr val="bg1"/>
                </a:solidFill>
              </a:rPr>
              <a:t>il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Lui</a:t>
            </a:r>
            <a:r>
              <a:rPr lang="en-US" sz="2400" dirty="0">
                <a:solidFill>
                  <a:schemeClr val="bg1"/>
                </a:solidFill>
              </a:rPr>
              <a:t> et son </a:t>
            </a:r>
            <a:r>
              <a:rPr lang="en-US" sz="2400" dirty="0" err="1">
                <a:solidFill>
                  <a:schemeClr val="bg1"/>
                </a:solidFill>
              </a:rPr>
              <a:t>groupe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entendent</a:t>
            </a:r>
            <a:r>
              <a:rPr lang="en-US" sz="2400" dirty="0">
                <a:solidFill>
                  <a:schemeClr val="bg1"/>
                </a:solidFill>
              </a:rPr>
              <a:t> y </a:t>
            </a:r>
            <a:r>
              <a:rPr lang="en-US" sz="2400" dirty="0" smtClean="0">
                <a:solidFill>
                  <a:schemeClr val="bg1"/>
                </a:solidFill>
              </a:rPr>
              <a:t>faire </a:t>
            </a:r>
            <a:r>
              <a:rPr lang="en-US" sz="2400" dirty="0" err="1" smtClean="0">
                <a:solidFill>
                  <a:schemeClr val="bg1"/>
                </a:solidFill>
              </a:rPr>
              <a:t>venir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5.000 </a:t>
            </a:r>
            <a:r>
              <a:rPr lang="en-US" sz="2400" dirty="0" err="1">
                <a:solidFill>
                  <a:schemeClr val="bg1"/>
                </a:solidFill>
              </a:rPr>
              <a:t>personnes</a:t>
            </a:r>
            <a:r>
              <a:rPr lang="en-US" sz="2400" dirty="0">
                <a:solidFill>
                  <a:schemeClr val="bg1"/>
                </a:solidFill>
              </a:rPr>
              <a:t> pour les </a:t>
            </a:r>
            <a:r>
              <a:rPr lang="en-US" sz="2400" dirty="0" err="1">
                <a:solidFill>
                  <a:schemeClr val="bg1"/>
                </a:solidFill>
              </a:rPr>
              <a:t>mettre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l’abri</a:t>
            </a:r>
            <a:r>
              <a:rPr lang="en-US" sz="2400" dirty="0">
                <a:solidFill>
                  <a:schemeClr val="bg1"/>
                </a:solidFill>
              </a:rPr>
              <a:t> des </a:t>
            </a:r>
            <a:r>
              <a:rPr lang="en-US" sz="2400" dirty="0" err="1">
                <a:solidFill>
                  <a:schemeClr val="bg1"/>
                </a:solidFill>
              </a:rPr>
              <a:t>horreurs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l’Apocalypse</a:t>
            </a:r>
            <a:r>
              <a:rPr lang="en-US" sz="2400" dirty="0">
                <a:solidFill>
                  <a:schemeClr val="bg1"/>
                </a:solidFill>
              </a:rPr>
              <a:t>. »</a:t>
            </a:r>
            <a:endParaRPr lang="en-US" sz="2400" spc="30" dirty="0" smtClean="0">
              <a:solidFill>
                <a:schemeClr val="bg1"/>
              </a:solidFill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témoignage</a:t>
            </a:r>
            <a:r>
              <a:rPr lang="en-US" dirty="0">
                <a:solidFill>
                  <a:srgbClr val="FFFFFF"/>
                </a:solidFill>
              </a:rPr>
              <a:t> de C.S. Lewis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0565" y="1600200"/>
            <a:ext cx="5330230" cy="4876800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Sa </a:t>
            </a:r>
            <a:r>
              <a:rPr lang="en-US" sz="2400" dirty="0" err="1">
                <a:solidFill>
                  <a:srgbClr val="FFFFFF"/>
                </a:solidFill>
              </a:rPr>
              <a:t>foi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eu</a:t>
            </a:r>
            <a:r>
              <a:rPr lang="en-US" sz="2400" dirty="0">
                <a:solidFill>
                  <a:srgbClr val="FFFFFF"/>
                </a:solidFill>
              </a:rPr>
              <a:t> un impact </a:t>
            </a:r>
            <a:r>
              <a:rPr lang="en-US" sz="2400" dirty="0" err="1">
                <a:solidFill>
                  <a:srgbClr val="FFFFFF"/>
                </a:solidFill>
              </a:rPr>
              <a:t>profond</a:t>
            </a:r>
            <a:r>
              <a:rPr lang="en-US" sz="2400" dirty="0">
                <a:solidFill>
                  <a:srgbClr val="FFFFFF"/>
                </a:solidFill>
              </a:rPr>
              <a:t> sur son oeuvre.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émissions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radiophonique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temps de guerre sur le </a:t>
            </a:r>
            <a:r>
              <a:rPr lang="en-US" sz="2400" dirty="0" err="1">
                <a:solidFill>
                  <a:srgbClr val="FFFFFF"/>
                </a:solidFill>
              </a:rPr>
              <a:t>sujet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christianisme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lui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apportèrent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grande</a:t>
            </a:r>
            <a:r>
              <a:rPr lang="en-US" sz="2400" dirty="0">
                <a:solidFill>
                  <a:srgbClr val="FFFFFF"/>
                </a:solidFill>
              </a:rPr>
              <a:t> reconnaissance.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Au </a:t>
            </a:r>
            <a:r>
              <a:rPr lang="en-US" sz="2400" dirty="0" err="1">
                <a:solidFill>
                  <a:srgbClr val="FFFFFF"/>
                </a:solidFill>
              </a:rPr>
              <a:t>sujet</a:t>
            </a:r>
            <a:r>
              <a:rPr lang="en-US" sz="2400" dirty="0">
                <a:solidFill>
                  <a:srgbClr val="FFFFFF"/>
                </a:solidFill>
              </a:rPr>
              <a:t> de comment </a:t>
            </a:r>
            <a:r>
              <a:rPr lang="en-US" sz="2400" dirty="0" err="1">
                <a:solidFill>
                  <a:srgbClr val="FFFFFF"/>
                </a:solidFill>
              </a:rPr>
              <a:t>l'homme</a:t>
            </a:r>
            <a:r>
              <a:rPr lang="en-US" sz="2400" dirty="0">
                <a:solidFill>
                  <a:srgbClr val="FFFFFF"/>
                </a:solidFill>
              </a:rPr>
              <a:t> perdu </a:t>
            </a:r>
            <a:r>
              <a:rPr lang="en-US" sz="2400" dirty="0" err="1">
                <a:solidFill>
                  <a:srgbClr val="FFFFFF"/>
                </a:solidFill>
              </a:rPr>
              <a:t>percevra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deuxième</a:t>
            </a:r>
            <a:r>
              <a:rPr lang="en-US" sz="2400" dirty="0">
                <a:solidFill>
                  <a:srgbClr val="FFFFFF"/>
                </a:solidFill>
              </a:rPr>
              <a:t> venue du Seigneur, </a:t>
            </a:r>
            <a:r>
              <a:rPr lang="en-US" sz="2400" dirty="0" err="1">
                <a:solidFill>
                  <a:srgbClr val="FFFFFF"/>
                </a:solidFill>
              </a:rPr>
              <a:t>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écrivit</a:t>
            </a:r>
            <a:r>
              <a:rPr lang="en-US" sz="2400" dirty="0">
                <a:solidFill>
                  <a:srgbClr val="FFFFFF"/>
                </a:solidFill>
              </a:rPr>
              <a:t> : « </a:t>
            </a:r>
            <a:r>
              <a:rPr lang="en-US" sz="2400" dirty="0" err="1">
                <a:solidFill>
                  <a:srgbClr val="FFFFFF"/>
                </a:solidFill>
              </a:rPr>
              <a:t>Lorsque</a:t>
            </a:r>
            <a:r>
              <a:rPr lang="en-US" sz="2400" dirty="0">
                <a:solidFill>
                  <a:srgbClr val="FFFFFF"/>
                </a:solidFill>
              </a:rPr>
              <a:t> le Christ </a:t>
            </a:r>
            <a:r>
              <a:rPr lang="en-US" sz="2400" dirty="0" err="1">
                <a:solidFill>
                  <a:srgbClr val="FFFFFF"/>
                </a:solidFill>
              </a:rPr>
              <a:t>retournera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combien</a:t>
            </a:r>
            <a:r>
              <a:rPr lang="en-US" sz="2400" dirty="0">
                <a:solidFill>
                  <a:srgbClr val="FFFFFF"/>
                </a:solidFill>
              </a:rPr>
              <a:t> terrible de savoir que tout </a:t>
            </a:r>
            <a:r>
              <a:rPr lang="en-US" sz="2400" dirty="0" err="1">
                <a:solidFill>
                  <a:srgbClr val="FFFFFF"/>
                </a:solidFill>
              </a:rPr>
              <a:t>ceci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était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vrai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qu'il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trop </a:t>
            </a:r>
            <a:r>
              <a:rPr lang="en-US" sz="2400" dirty="0" err="1">
                <a:solidFill>
                  <a:srgbClr val="FFFFFF"/>
                </a:solidFill>
              </a:rPr>
              <a:t>tard</a:t>
            </a:r>
            <a:r>
              <a:rPr lang="en-US" sz="2400" dirty="0">
                <a:solidFill>
                  <a:srgbClr val="FFFFFF"/>
                </a:solidFill>
              </a:rPr>
              <a:t> pour faire </a:t>
            </a:r>
            <a:r>
              <a:rPr lang="en-US" sz="2400" dirty="0" err="1">
                <a:solidFill>
                  <a:srgbClr val="FFFFFF"/>
                </a:solidFill>
              </a:rPr>
              <a:t>quelque</a:t>
            </a:r>
            <a:r>
              <a:rPr lang="en-US" sz="2400" dirty="0">
                <a:solidFill>
                  <a:srgbClr val="FFFFFF"/>
                </a:solidFill>
              </a:rPr>
              <a:t> chose. »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8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n 10" descr="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7"/>
            <a:ext cx="9144000" cy="1710647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 </a:t>
            </a:r>
            <a:r>
              <a:rPr lang="en-US" dirty="0" err="1">
                <a:solidFill>
                  <a:srgbClr val="FFFFFF"/>
                </a:solidFill>
              </a:rPr>
              <a:t>décision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101090" y="1835784"/>
            <a:ext cx="4820243" cy="3298005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</a:rPr>
              <a:t>Jésus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dit</a:t>
            </a:r>
            <a:r>
              <a:rPr lang="en-US" sz="2400" dirty="0">
                <a:solidFill>
                  <a:srgbClr val="FFFFFF"/>
                </a:solidFill>
              </a:rPr>
              <a:t> : « Et </a:t>
            </a:r>
            <a:r>
              <a:rPr lang="en-US" sz="2400" dirty="0" err="1">
                <a:solidFill>
                  <a:srgbClr val="FFFFFF"/>
                </a:solidFill>
              </a:rPr>
              <a:t>voici</a:t>
            </a:r>
            <a:r>
              <a:rPr lang="en-US" sz="2400" dirty="0">
                <a:solidFill>
                  <a:srgbClr val="FFFFFF"/>
                </a:solidFill>
              </a:rPr>
              <a:t>, je </a:t>
            </a:r>
            <a:r>
              <a:rPr lang="en-US" sz="2400" dirty="0" err="1">
                <a:solidFill>
                  <a:srgbClr val="FFFFFF"/>
                </a:solidFill>
              </a:rPr>
              <a:t>viens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bientôt</a:t>
            </a:r>
            <a:r>
              <a:rPr lang="en-US" sz="2400" dirty="0">
                <a:solidFill>
                  <a:srgbClr val="FFFFFF"/>
                </a:solidFill>
              </a:rPr>
              <a:t>. -</a:t>
            </a:r>
            <a:r>
              <a:rPr lang="en-US" sz="2400" dirty="0" err="1">
                <a:solidFill>
                  <a:srgbClr val="FFFFFF"/>
                </a:solidFill>
              </a:rPr>
              <a:t>Heureux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celui</a:t>
            </a:r>
            <a:r>
              <a:rPr lang="en-US" sz="2400" dirty="0">
                <a:solidFill>
                  <a:srgbClr val="FFFFFF"/>
                </a:solidFill>
              </a:rPr>
              <a:t> qui </a:t>
            </a:r>
            <a:r>
              <a:rPr lang="en-US" sz="2400" dirty="0" err="1">
                <a:solidFill>
                  <a:srgbClr val="FFFFFF"/>
                </a:solidFill>
              </a:rPr>
              <a:t>garde</a:t>
            </a:r>
            <a:r>
              <a:rPr lang="en-US" sz="2400" dirty="0">
                <a:solidFill>
                  <a:srgbClr val="FFFFFF"/>
                </a:solidFill>
              </a:rPr>
              <a:t> les paroles de la </a:t>
            </a:r>
            <a:r>
              <a:rPr lang="en-US" sz="2400" dirty="0" err="1">
                <a:solidFill>
                  <a:srgbClr val="FFFFFF"/>
                </a:solidFill>
              </a:rPr>
              <a:t>prophétie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livre ! » (Apocalypse 22 : 7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  <a:p>
            <a:pPr algn="just"/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Êtes-vous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prêt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accepter la </a:t>
            </a:r>
            <a:r>
              <a:rPr lang="en-US" sz="2400" dirty="0" err="1">
                <a:solidFill>
                  <a:srgbClr val="FFFFFF"/>
                </a:solidFill>
              </a:rPr>
              <a:t>promesse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Jésus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vous</a:t>
            </a:r>
            <a:r>
              <a:rPr lang="en-US" sz="2400" dirty="0">
                <a:solidFill>
                  <a:srgbClr val="FFFFFF"/>
                </a:solidFill>
              </a:rPr>
              <a:t> fait ?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1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3505200"/>
            <a:ext cx="8229600" cy="28864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Un nouveau </a:t>
            </a:r>
            <a:r>
              <a:rPr lang="en-US" dirty="0" smtClean="0">
                <a:solidFill>
                  <a:srgbClr val="FFFFFF"/>
                </a:solidFill>
              </a:rPr>
              <a:t>foyer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Un </a:t>
            </a:r>
            <a:r>
              <a:rPr lang="en-US" dirty="0" err="1">
                <a:solidFill>
                  <a:srgbClr val="FFFFFF"/>
                </a:solidFill>
              </a:rPr>
              <a:t>futur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prometteur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Une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période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rénovation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Une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réalité</a:t>
            </a:r>
            <a:r>
              <a:rPr lang="en-US" dirty="0">
                <a:solidFill>
                  <a:srgbClr val="FFFFFF"/>
                </a:solidFill>
              </a:rPr>
              <a:t> au </a:t>
            </a:r>
            <a:r>
              <a:rPr lang="en-US" dirty="0" err="1">
                <a:solidFill>
                  <a:srgbClr val="FFFFFF"/>
                </a:solidFill>
              </a:rPr>
              <a:t>delà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toute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</a:rPr>
              <a:t>imagination </a:t>
            </a:r>
            <a:endParaRPr lang="en-US" smtClean="0">
              <a:solidFill>
                <a:srgbClr val="FFFFFF"/>
              </a:solidFill>
            </a:endParaRPr>
          </a:p>
          <a:p>
            <a:r>
              <a:rPr lang="en-US" smtClean="0">
                <a:solidFill>
                  <a:srgbClr val="FFFFFF"/>
                </a:solidFill>
              </a:rPr>
              <a:t>Une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bienheureuse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espérance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7" name="Imagen 6" descr="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356"/>
            <a:ext cx="9144000" cy="2525939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340116"/>
            <a:ext cx="8229600" cy="129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 </a:t>
            </a:r>
            <a:r>
              <a:rPr lang="en-US" dirty="0" err="1">
                <a:solidFill>
                  <a:srgbClr val="FFFFFF"/>
                </a:solidFill>
              </a:rPr>
              <a:t>sujet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suivant</a:t>
            </a:r>
            <a:r>
              <a:rPr lang="en-US" dirty="0">
                <a:solidFill>
                  <a:srgbClr val="FFFFFF"/>
                </a:solidFill>
              </a:rPr>
              <a:t> :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685800" y="1664768"/>
            <a:ext cx="7848600" cy="133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FF"/>
                </a:solidFill>
              </a:rPr>
              <a:t>Y AURA-T-IL UNE NOUVELLE TERRE 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63" y="3036065"/>
            <a:ext cx="3211418" cy="3211418"/>
          </a:xfrm>
          <a:prstGeom prst="rect">
            <a:avLst/>
          </a:prstGeom>
        </p:spPr>
      </p:pic>
      <p:sp>
        <p:nvSpPr>
          <p:cNvPr id="1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9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attendant la fin du monde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Décembre</a:t>
            </a:r>
            <a:r>
              <a:rPr lang="en-US" sz="2400" dirty="0">
                <a:solidFill>
                  <a:srgbClr val="FFFFFF"/>
                </a:solidFill>
              </a:rPr>
              <a:t> 2012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mois</a:t>
            </a:r>
            <a:r>
              <a:rPr lang="en-US" sz="2400" dirty="0">
                <a:solidFill>
                  <a:srgbClr val="FFFFFF"/>
                </a:solidFill>
              </a:rPr>
              <a:t> de la fin du monde </a:t>
            </a:r>
            <a:r>
              <a:rPr lang="en-US" sz="2400" dirty="0" err="1">
                <a:solidFill>
                  <a:srgbClr val="FFFFFF"/>
                </a:solidFill>
              </a:rPr>
              <a:t>fut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thème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récurrent</a:t>
            </a:r>
            <a:r>
              <a:rPr lang="en-US" sz="2400" dirty="0">
                <a:solidFill>
                  <a:srgbClr val="FFFFFF"/>
                </a:solidFill>
              </a:rPr>
              <a:t> grâce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certaines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découvertes</a:t>
            </a:r>
            <a:r>
              <a:rPr lang="en-US" sz="2400" dirty="0">
                <a:solidFill>
                  <a:srgbClr val="FFFFFF"/>
                </a:solidFill>
              </a:rPr>
              <a:t> « </a:t>
            </a:r>
            <a:r>
              <a:rPr lang="en-US" sz="2400" dirty="0" err="1">
                <a:solidFill>
                  <a:srgbClr val="FFFFFF"/>
                </a:solidFill>
              </a:rPr>
              <a:t>prophétiques</a:t>
            </a:r>
            <a:r>
              <a:rPr lang="en-US" sz="2400" dirty="0">
                <a:solidFill>
                  <a:srgbClr val="FFFFFF"/>
                </a:solidFill>
              </a:rPr>
              <a:t> ».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rgbClr val="FFFFFF"/>
                </a:solidFill>
              </a:rPr>
              <a:t>D’abord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surgit</a:t>
            </a:r>
            <a:r>
              <a:rPr lang="en-US" sz="2400" dirty="0">
                <a:solidFill>
                  <a:srgbClr val="FFFFFF"/>
                </a:solidFill>
              </a:rPr>
              <a:t> la </a:t>
            </a:r>
            <a:r>
              <a:rPr lang="en-US" sz="2400" dirty="0" err="1">
                <a:solidFill>
                  <a:srgbClr val="FFFFFF"/>
                </a:solidFill>
              </a:rPr>
              <a:t>théorie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affirmant</a:t>
            </a:r>
            <a:r>
              <a:rPr lang="en-US" sz="2400" dirty="0">
                <a:solidFill>
                  <a:srgbClr val="FFFFFF"/>
                </a:solidFill>
              </a:rPr>
              <a:t> que la Terre </a:t>
            </a:r>
            <a:r>
              <a:rPr lang="en-US" sz="2400" dirty="0" err="1">
                <a:solidFill>
                  <a:srgbClr val="FFFFFF"/>
                </a:solidFill>
              </a:rPr>
              <a:t>serait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détruite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2012 par </a:t>
            </a:r>
            <a:r>
              <a:rPr lang="en-US" sz="2400" dirty="0" err="1">
                <a:solidFill>
                  <a:srgbClr val="FFFFFF"/>
                </a:solidFill>
              </a:rPr>
              <a:t>l’impact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planète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Nibiru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Ensuite</a:t>
            </a:r>
            <a:r>
              <a:rPr lang="en-US" sz="2400" dirty="0">
                <a:solidFill>
                  <a:srgbClr val="FFFFFF"/>
                </a:solidFill>
              </a:rPr>
              <a:t>, on </a:t>
            </a:r>
            <a:r>
              <a:rPr lang="en-US" sz="2400" dirty="0" err="1">
                <a:solidFill>
                  <a:srgbClr val="FFFFFF"/>
                </a:solidFill>
              </a:rPr>
              <a:t>commença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parler</a:t>
            </a:r>
            <a:r>
              <a:rPr lang="en-US" sz="2400" dirty="0">
                <a:solidFill>
                  <a:srgbClr val="FFFFFF"/>
                </a:solidFill>
              </a:rPr>
              <a:t> du </a:t>
            </a:r>
            <a:r>
              <a:rPr lang="en-US" sz="2400" dirty="0" err="1">
                <a:solidFill>
                  <a:srgbClr val="FFFFFF"/>
                </a:solidFill>
              </a:rPr>
              <a:t>calendrier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maya</a:t>
            </a:r>
            <a:r>
              <a:rPr lang="en-US" sz="2400" dirty="0">
                <a:solidFill>
                  <a:srgbClr val="FFFFFF"/>
                </a:solidFill>
              </a:rPr>
              <a:t>, qui </a:t>
            </a:r>
            <a:r>
              <a:rPr lang="en-US" sz="2400" dirty="0" err="1">
                <a:solidFill>
                  <a:srgbClr val="FFFFFF"/>
                </a:solidFill>
              </a:rPr>
              <a:t>prendrait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apparemment</a:t>
            </a:r>
            <a:r>
              <a:rPr lang="en-US" sz="2400" dirty="0">
                <a:solidFill>
                  <a:srgbClr val="FFFFFF"/>
                </a:solidFill>
              </a:rPr>
              <a:t> fi n le 21 </a:t>
            </a:r>
            <a:r>
              <a:rPr lang="en-US" sz="2400" dirty="0" err="1">
                <a:solidFill>
                  <a:srgbClr val="FFFFFF"/>
                </a:solidFill>
              </a:rPr>
              <a:t>décembre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même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année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6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 Disrupted World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idx="1"/>
          </p:nvPr>
        </p:nvSpPr>
        <p:spPr>
          <a:xfrm>
            <a:off x="513644" y="1600200"/>
            <a:ext cx="7896578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>
                <a:solidFill>
                  <a:srgbClr val="FFFFFF"/>
                </a:solidFill>
              </a:rPr>
              <a:t>Plus </a:t>
            </a:r>
            <a:r>
              <a:rPr lang="en-US" sz="2400" dirty="0" err="1">
                <a:solidFill>
                  <a:srgbClr val="FFFFFF"/>
                </a:solidFill>
              </a:rPr>
              <a:t>tard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apparurent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err="1">
                <a:solidFill>
                  <a:srgbClr val="FFFFFF"/>
                </a:solidFill>
              </a:rPr>
              <a:t>interprètes</a:t>
            </a:r>
            <a:r>
              <a:rPr lang="en-US" sz="2400" dirty="0">
                <a:solidFill>
                  <a:srgbClr val="FFFFFF"/>
                </a:solidFill>
              </a:rPr>
              <a:t> de Nostradamus, et </a:t>
            </a:r>
            <a:r>
              <a:rPr lang="en-US" sz="2400" dirty="0" err="1">
                <a:solidFill>
                  <a:srgbClr val="FFFFFF"/>
                </a:solidFill>
              </a:rPr>
              <a:t>ensuite</a:t>
            </a:r>
            <a:r>
              <a:rPr lang="en-US" sz="2400" dirty="0">
                <a:solidFill>
                  <a:srgbClr val="FFFFFF"/>
                </a:solidFill>
              </a:rPr>
              <a:t>, les « </a:t>
            </a:r>
            <a:r>
              <a:rPr lang="en-US" sz="2400" dirty="0" err="1">
                <a:solidFill>
                  <a:srgbClr val="FFFFFF"/>
                </a:solidFill>
              </a:rPr>
              <a:t>spécialistes</a:t>
            </a:r>
            <a:r>
              <a:rPr lang="en-US" sz="2400" dirty="0">
                <a:solidFill>
                  <a:srgbClr val="FFFFFF"/>
                </a:solidFill>
              </a:rPr>
              <a:t> » </a:t>
            </a:r>
            <a:r>
              <a:rPr lang="en-US" sz="2400" dirty="0" err="1">
                <a:solidFill>
                  <a:srgbClr val="FFFFFF"/>
                </a:solidFill>
              </a:rPr>
              <a:t>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prévisions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géologiques</a:t>
            </a:r>
            <a:r>
              <a:rPr lang="en-US" sz="2400" dirty="0">
                <a:solidFill>
                  <a:srgbClr val="FFFFFF"/>
                </a:solidFill>
              </a:rPr>
              <a:t> et </a:t>
            </a:r>
            <a:r>
              <a:rPr lang="en-US" sz="2400" dirty="0" err="1">
                <a:solidFill>
                  <a:srgbClr val="FFFFFF"/>
                </a:solidFill>
              </a:rPr>
              <a:t>astronomiques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préparèrent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liste</a:t>
            </a:r>
            <a:r>
              <a:rPr lang="en-US" sz="2400" dirty="0">
                <a:solidFill>
                  <a:srgbClr val="FFFFFF"/>
                </a:solidFill>
              </a:rPr>
              <a:t> de catastrophes </a:t>
            </a:r>
            <a:r>
              <a:rPr lang="en-US" sz="2400" dirty="0" err="1">
                <a:solidFill>
                  <a:srgbClr val="FFFFFF"/>
                </a:solidFill>
              </a:rPr>
              <a:t>telles</a:t>
            </a:r>
            <a:r>
              <a:rPr lang="en-US" sz="2400" dirty="0">
                <a:solidFill>
                  <a:srgbClr val="FFFFFF"/>
                </a:solidFill>
              </a:rPr>
              <a:t> que </a:t>
            </a:r>
            <a:r>
              <a:rPr lang="en-US" sz="2400" dirty="0" err="1">
                <a:solidFill>
                  <a:srgbClr val="FFFFFF"/>
                </a:solidFill>
              </a:rPr>
              <a:t>l’inversion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du champ </a:t>
            </a:r>
            <a:r>
              <a:rPr lang="en-US" sz="2400" dirty="0" err="1">
                <a:solidFill>
                  <a:srgbClr val="FFFFFF"/>
                </a:solidFill>
              </a:rPr>
              <a:t>géomagnétique</a:t>
            </a:r>
            <a:r>
              <a:rPr lang="en-US" sz="2400" dirty="0">
                <a:solidFill>
                  <a:srgbClr val="FFFFFF"/>
                </a:solidFill>
              </a:rPr>
              <a:t>, le </a:t>
            </a:r>
            <a:r>
              <a:rPr lang="en-US" sz="2400" dirty="0" err="1">
                <a:solidFill>
                  <a:srgbClr val="FFFFFF"/>
                </a:solidFill>
              </a:rPr>
              <a:t>changement</a:t>
            </a:r>
            <a:r>
              <a:rPr lang="en-US" sz="2400" dirty="0">
                <a:solidFill>
                  <a:srgbClr val="FFFFFF"/>
                </a:solidFill>
              </a:rPr>
              <a:t> de </a:t>
            </a:r>
            <a:r>
              <a:rPr lang="en-US" sz="2400" dirty="0" err="1">
                <a:solidFill>
                  <a:srgbClr val="FFFFFF"/>
                </a:solidFill>
              </a:rPr>
              <a:t>l’axe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terrestre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tempête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solaire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dévastatrice</a:t>
            </a:r>
            <a:r>
              <a:rPr lang="en-US" sz="2400" dirty="0">
                <a:solidFill>
                  <a:srgbClr val="FFFFFF"/>
                </a:solidFill>
              </a:rPr>
              <a:t> et un </a:t>
            </a:r>
            <a:r>
              <a:rPr lang="en-US" sz="2400" dirty="0" err="1">
                <a:solidFill>
                  <a:srgbClr val="FFFFFF"/>
                </a:solidFill>
              </a:rPr>
              <a:t>supposé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alignement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planétaire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dans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lequel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notre</a:t>
            </a:r>
            <a:r>
              <a:rPr lang="en-US" sz="2400" dirty="0">
                <a:solidFill>
                  <a:srgbClr val="FFFFFF"/>
                </a:solidFill>
              </a:rPr>
              <a:t> monde </a:t>
            </a:r>
            <a:r>
              <a:rPr lang="en-US" sz="2400" dirty="0" err="1">
                <a:solidFill>
                  <a:srgbClr val="FFFFFF"/>
                </a:solidFill>
              </a:rPr>
              <a:t>resterait</a:t>
            </a:r>
            <a:r>
              <a:rPr lang="en-US" sz="2400" dirty="0">
                <a:solidFill>
                  <a:srgbClr val="FFFFFF"/>
                </a:solidFill>
              </a:rPr>
              <a:t> au </a:t>
            </a:r>
            <a:r>
              <a:rPr lang="en-US" sz="2400" dirty="0" err="1">
                <a:solidFill>
                  <a:srgbClr val="FFFFFF"/>
                </a:solidFill>
              </a:rPr>
              <a:t>centre</a:t>
            </a:r>
            <a:r>
              <a:rPr lang="en-US" sz="2400" dirty="0">
                <a:solidFill>
                  <a:srgbClr val="FFFFFF"/>
                </a:solidFill>
              </a:rPr>
              <a:t> de la </a:t>
            </a:r>
            <a:r>
              <a:rPr lang="en-US" sz="2400" dirty="0" err="1">
                <a:solidFill>
                  <a:srgbClr val="FFFFFF"/>
                </a:solidFill>
              </a:rPr>
              <a:t>Voie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lactée</a:t>
            </a:r>
            <a:r>
              <a:rPr lang="en-US" sz="2400" dirty="0">
                <a:solidFill>
                  <a:srgbClr val="FFFFFF"/>
                </a:solidFill>
              </a:rPr>
              <a:t>. Tout </a:t>
            </a:r>
            <a:r>
              <a:rPr lang="en-US" sz="2400" dirty="0" err="1">
                <a:solidFill>
                  <a:srgbClr val="FFFFFF"/>
                </a:solidFill>
              </a:rPr>
              <a:t>cela</a:t>
            </a:r>
            <a:r>
              <a:rPr lang="en-US" sz="2400" dirty="0">
                <a:solidFill>
                  <a:srgbClr val="FFFFFF"/>
                </a:solidFill>
              </a:rPr>
              <a:t> pour </a:t>
            </a:r>
            <a:r>
              <a:rPr lang="en-US" sz="2400" dirty="0" err="1">
                <a:solidFill>
                  <a:srgbClr val="FFFFFF"/>
                </a:solidFill>
              </a:rPr>
              <a:t>décembre</a:t>
            </a:r>
            <a:r>
              <a:rPr lang="en-US" sz="2400" dirty="0">
                <a:solidFill>
                  <a:srgbClr val="FFFFFF"/>
                </a:solidFill>
              </a:rPr>
              <a:t> 2012.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Mais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décembre</a:t>
            </a:r>
            <a:r>
              <a:rPr lang="en-US" sz="2400" dirty="0">
                <a:solidFill>
                  <a:srgbClr val="FFFFFF"/>
                </a:solidFill>
              </a:rPr>
              <a:t> 2012 </a:t>
            </a:r>
            <a:r>
              <a:rPr lang="en-US" sz="2400" dirty="0" err="1">
                <a:solidFill>
                  <a:srgbClr val="FFFFFF"/>
                </a:solidFill>
              </a:rPr>
              <a:t>appartient</a:t>
            </a:r>
            <a:r>
              <a:rPr lang="en-US" sz="2400" dirty="0">
                <a:solidFill>
                  <a:srgbClr val="FFFFFF"/>
                </a:solidFill>
              </a:rPr>
              <a:t> déjà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l’histoire</a:t>
            </a:r>
            <a:r>
              <a:rPr lang="en-US" sz="2400" dirty="0">
                <a:solidFill>
                  <a:srgbClr val="FFFFFF"/>
                </a:solidFill>
              </a:rPr>
              <a:t> et le monde continue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tourner</a:t>
            </a:r>
            <a:r>
              <a:rPr lang="en-US" sz="2400" dirty="0">
                <a:solidFill>
                  <a:srgbClr val="FFFFFF"/>
                </a:solidFill>
              </a:rPr>
              <a:t> avec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luttes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quotidiennes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PT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6438" y="274638"/>
            <a:ext cx="8010361" cy="1143000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Une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pensée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récurrente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459506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solidFill>
                  <a:srgbClr val="FFFFFF"/>
                </a:solidFill>
              </a:rPr>
              <a:t>La fin du monde </a:t>
            </a:r>
            <a:r>
              <a:rPr lang="en-US" sz="2400" dirty="0" err="1">
                <a:solidFill>
                  <a:srgbClr val="FFFFFF"/>
                </a:solidFill>
              </a:rPr>
              <a:t>est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idée qui </a:t>
            </a:r>
            <a:r>
              <a:rPr lang="en-US" sz="2400" dirty="0" err="1" smtClean="0">
                <a:solidFill>
                  <a:srgbClr val="FFFFFF"/>
                </a:solidFill>
              </a:rPr>
              <a:t>terrorise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l’humanité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endParaRPr lang="en-US" sz="2400" dirty="0" smtClean="0">
              <a:solidFill>
                <a:srgbClr val="FFFFFF"/>
              </a:solidFill>
            </a:endParaRP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Chaque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être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humain</a:t>
            </a:r>
            <a:r>
              <a:rPr lang="en-US" sz="2400" dirty="0">
                <a:solidFill>
                  <a:srgbClr val="FFFFFF"/>
                </a:solidFill>
              </a:rPr>
              <a:t> a </a:t>
            </a:r>
            <a:r>
              <a:rPr lang="en-US" sz="2400" dirty="0" err="1">
                <a:solidFill>
                  <a:srgbClr val="FFFFFF"/>
                </a:solidFill>
              </a:rPr>
              <a:t>sa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propre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 err="1">
                <a:solidFill>
                  <a:srgbClr val="FFFFFF"/>
                </a:solidFill>
              </a:rPr>
              <a:t>manière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d’affronter</a:t>
            </a:r>
            <a:r>
              <a:rPr lang="en-US" sz="2400" dirty="0">
                <a:solidFill>
                  <a:srgbClr val="FFFFFF"/>
                </a:solidFill>
              </a:rPr>
              <a:t> les </a:t>
            </a:r>
            <a:r>
              <a:rPr lang="en-US" sz="2400" dirty="0" smtClean="0">
                <a:solidFill>
                  <a:srgbClr val="FFFFFF"/>
                </a:solidFill>
              </a:rPr>
              <a:t>choses.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</a:rPr>
              <a:t>Certains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en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rient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demeurent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indifférents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d’autres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se </a:t>
            </a:r>
            <a:r>
              <a:rPr lang="en-US" sz="2400" dirty="0" err="1" smtClean="0">
                <a:solidFill>
                  <a:srgbClr val="FFFFFF"/>
                </a:solidFill>
              </a:rPr>
              <a:t>désespèrent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d’autres</a:t>
            </a:r>
            <a:r>
              <a:rPr lang="en-US" sz="2400" dirty="0">
                <a:solidFill>
                  <a:srgbClr val="FFFFFF"/>
                </a:solidFill>
              </a:rPr>
              <a:t> encore, </a:t>
            </a:r>
            <a:r>
              <a:rPr lang="en-US" sz="2400" dirty="0" err="1">
                <a:solidFill>
                  <a:srgbClr val="FFFFFF"/>
                </a:solidFill>
              </a:rPr>
              <a:t>comme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l’écrivain</a:t>
            </a:r>
            <a:r>
              <a:rPr lang="en-US" sz="2400" dirty="0">
                <a:solidFill>
                  <a:srgbClr val="FFFFFF"/>
                </a:solidFill>
              </a:rPr>
              <a:t/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 err="1">
                <a:solidFill>
                  <a:srgbClr val="FFFFFF"/>
                </a:solidFill>
              </a:rPr>
              <a:t>belge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s’ingénient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préparer</a:t>
            </a:r>
            <a:r>
              <a:rPr lang="en-US" sz="2400" dirty="0">
                <a:solidFill>
                  <a:srgbClr val="FFFFFF"/>
                </a:solidFill>
              </a:rPr>
              <a:t> un </a:t>
            </a:r>
            <a:r>
              <a:rPr lang="en-US" sz="2400" dirty="0" err="1">
                <a:solidFill>
                  <a:srgbClr val="FFFFFF"/>
                </a:solidFill>
              </a:rPr>
              <a:t>endroit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où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échapper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au </a:t>
            </a:r>
            <a:r>
              <a:rPr lang="en-US" sz="2400" dirty="0" err="1">
                <a:solidFill>
                  <a:srgbClr val="FFFFFF"/>
                </a:solidFill>
              </a:rPr>
              <a:t>cataclysme</a:t>
            </a:r>
            <a:r>
              <a:rPr lang="en-US" sz="2400" dirty="0">
                <a:solidFill>
                  <a:srgbClr val="FFFFFF"/>
                </a:solidFill>
              </a:rPr>
              <a:t> final.</a:t>
            </a: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Quelques</a:t>
            </a:r>
            <a:r>
              <a:rPr lang="en-US" dirty="0">
                <a:solidFill>
                  <a:srgbClr val="FFFFFF"/>
                </a:solidFill>
              </a:rPr>
              <a:t> films sur la fin du monde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idx="1"/>
          </p:nvPr>
        </p:nvSpPr>
        <p:spPr>
          <a:xfrm>
            <a:off x="236320" y="1710648"/>
            <a:ext cx="4443528" cy="45259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Le Jour </a:t>
            </a:r>
            <a:r>
              <a:rPr lang="en-US" sz="2400" dirty="0" err="1">
                <a:solidFill>
                  <a:srgbClr val="FFFFFF"/>
                </a:solidFill>
              </a:rPr>
              <a:t>d'après</a:t>
            </a:r>
            <a:r>
              <a:rPr lang="en-US" sz="2400" dirty="0">
                <a:solidFill>
                  <a:srgbClr val="FFFFFF"/>
                </a:solidFill>
              </a:rPr>
              <a:t> (1983)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Appel </a:t>
            </a:r>
            <a:r>
              <a:rPr lang="en-US" sz="2400" dirty="0" err="1">
                <a:solidFill>
                  <a:srgbClr val="FFFFFF"/>
                </a:solidFill>
              </a:rPr>
              <a:t>d'urgence</a:t>
            </a:r>
            <a:r>
              <a:rPr lang="en-US" sz="2400" dirty="0">
                <a:solidFill>
                  <a:srgbClr val="FFFFFF"/>
                </a:solidFill>
              </a:rPr>
              <a:t> (1988)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The </a:t>
            </a:r>
            <a:r>
              <a:rPr lang="en-US" sz="2400" dirty="0">
                <a:solidFill>
                  <a:srgbClr val="FFFFFF"/>
                </a:solidFill>
              </a:rPr>
              <a:t>Rapture (1992)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>
                <a:solidFill>
                  <a:srgbClr val="FFFFFF"/>
                </a:solidFill>
              </a:rPr>
              <a:t>Temps du </a:t>
            </a:r>
            <a:r>
              <a:rPr lang="en-US" sz="2400" dirty="0" err="1">
                <a:solidFill>
                  <a:srgbClr val="FFFFFF"/>
                </a:solidFill>
              </a:rPr>
              <a:t>loup</a:t>
            </a:r>
            <a:r>
              <a:rPr lang="en-US" sz="2400" dirty="0">
                <a:solidFill>
                  <a:srgbClr val="FFFFFF"/>
                </a:solidFill>
              </a:rPr>
              <a:t> (2003)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Le </a:t>
            </a:r>
            <a:r>
              <a:rPr lang="en-US" sz="2400" dirty="0">
                <a:solidFill>
                  <a:srgbClr val="FFFFFF"/>
                </a:solidFill>
              </a:rPr>
              <a:t>Jour </a:t>
            </a:r>
            <a:r>
              <a:rPr lang="en-US" sz="2400" dirty="0" err="1">
                <a:solidFill>
                  <a:srgbClr val="FFFFFF"/>
                </a:solidFill>
              </a:rPr>
              <a:t>d'après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dirty="0" smtClean="0">
                <a:solidFill>
                  <a:srgbClr val="FFFFFF"/>
                </a:solidFill>
              </a:rPr>
              <a:t>2004)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La </a:t>
            </a:r>
            <a:r>
              <a:rPr lang="en-US" sz="2400" dirty="0">
                <a:solidFill>
                  <a:srgbClr val="FFFFFF"/>
                </a:solidFill>
              </a:rPr>
              <a:t>Guerre des </a:t>
            </a:r>
            <a:r>
              <a:rPr lang="en-US" sz="2400" dirty="0" err="1">
                <a:solidFill>
                  <a:srgbClr val="FFFFFF"/>
                </a:solidFill>
              </a:rPr>
              <a:t>Mondes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dirty="0" smtClean="0">
                <a:solidFill>
                  <a:srgbClr val="FFFFFF"/>
                </a:solidFill>
              </a:rPr>
              <a:t>2005)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Je </a:t>
            </a:r>
            <a:r>
              <a:rPr lang="en-US" sz="2400" dirty="0" err="1">
                <a:solidFill>
                  <a:srgbClr val="FFFFFF"/>
                </a:solidFill>
              </a:rPr>
              <a:t>suis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une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légende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dirty="0" smtClean="0">
                <a:solidFill>
                  <a:srgbClr val="FFFFFF"/>
                </a:solidFill>
              </a:rPr>
              <a:t>2007)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Invasion 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dirty="0" smtClean="0">
                <a:solidFill>
                  <a:srgbClr val="FFFFFF"/>
                </a:solidFill>
              </a:rPr>
              <a:t>2007)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Fish </a:t>
            </a:r>
            <a:r>
              <a:rPr lang="en-US" sz="2400" dirty="0">
                <a:solidFill>
                  <a:srgbClr val="FFFFFF"/>
                </a:solidFill>
              </a:rPr>
              <a:t>Story (2009)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2012 </a:t>
            </a:r>
            <a:r>
              <a:rPr lang="en-US" sz="2400" dirty="0">
                <a:solidFill>
                  <a:srgbClr val="FFFFFF"/>
                </a:solidFill>
              </a:rPr>
              <a:t>(2009)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4294967295"/>
          </p:nvPr>
        </p:nvSpPr>
        <p:spPr>
          <a:xfrm>
            <a:off x="4884520" y="1687031"/>
            <a:ext cx="4038600" cy="471805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Take Shelter (2011) 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Melancholia </a:t>
            </a:r>
            <a:r>
              <a:rPr lang="en-US" sz="2400" dirty="0">
                <a:solidFill>
                  <a:srgbClr val="FFFFFF"/>
                </a:solidFill>
              </a:rPr>
              <a:t>(</a:t>
            </a:r>
            <a:r>
              <a:rPr lang="en-US" sz="2400" dirty="0" smtClean="0">
                <a:solidFill>
                  <a:srgbClr val="FFFFFF"/>
                </a:solidFill>
              </a:rPr>
              <a:t>2011)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4:44</a:t>
            </a:r>
            <a:r>
              <a:rPr lang="en-US" sz="2400" dirty="0">
                <a:solidFill>
                  <a:srgbClr val="FFFFFF"/>
                </a:solidFill>
              </a:rPr>
              <a:t>: Dernier jour sur </a:t>
            </a:r>
            <a:r>
              <a:rPr lang="en-US" sz="2400" dirty="0" err="1">
                <a:solidFill>
                  <a:srgbClr val="FFFFFF"/>
                </a:solidFill>
              </a:rPr>
              <a:t>terre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dirty="0" smtClean="0">
                <a:solidFill>
                  <a:srgbClr val="FFFFFF"/>
                </a:solidFill>
              </a:rPr>
              <a:t>2011)</a:t>
            </a:r>
          </a:p>
          <a:p>
            <a:r>
              <a:rPr lang="en-US" sz="2400" dirty="0" err="1" smtClean="0">
                <a:solidFill>
                  <a:srgbClr val="FFFFFF"/>
                </a:solidFill>
              </a:rPr>
              <a:t>Jusqu'à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ce</a:t>
            </a:r>
            <a:r>
              <a:rPr lang="en-US" sz="2400" dirty="0">
                <a:solidFill>
                  <a:srgbClr val="FFFFFF"/>
                </a:solidFill>
              </a:rPr>
              <a:t> que la fin du monde nous </a:t>
            </a:r>
            <a:r>
              <a:rPr lang="en-US" sz="2400" dirty="0" err="1">
                <a:solidFill>
                  <a:srgbClr val="FFFFFF"/>
                </a:solidFill>
              </a:rPr>
              <a:t>sépare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dirty="0" smtClean="0">
                <a:solidFill>
                  <a:srgbClr val="FFFFFF"/>
                </a:solidFill>
              </a:rPr>
              <a:t>2012)</a:t>
            </a:r>
          </a:p>
          <a:p>
            <a:r>
              <a:rPr lang="en-US" sz="2400" dirty="0" err="1" smtClean="0">
                <a:solidFill>
                  <a:srgbClr val="FFFFFF"/>
                </a:solidFill>
              </a:rPr>
              <a:t>C'est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la fin (</a:t>
            </a:r>
            <a:r>
              <a:rPr lang="en-US" sz="2400" dirty="0" smtClean="0">
                <a:solidFill>
                  <a:srgbClr val="FFFFFF"/>
                </a:solidFill>
              </a:rPr>
              <a:t>2013)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Final </a:t>
            </a:r>
            <a:r>
              <a:rPr lang="en-US" sz="2400" dirty="0">
                <a:solidFill>
                  <a:srgbClr val="FFFFFF"/>
                </a:solidFill>
              </a:rPr>
              <a:t>Hours (</a:t>
            </a:r>
            <a:r>
              <a:rPr lang="en-US" sz="2400" dirty="0" smtClean="0">
                <a:solidFill>
                  <a:srgbClr val="FFFFFF"/>
                </a:solidFill>
              </a:rPr>
              <a:t>2013)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Zodiac</a:t>
            </a:r>
            <a:r>
              <a:rPr lang="en-US" sz="2400" dirty="0">
                <a:solidFill>
                  <a:srgbClr val="FFFFFF"/>
                </a:solidFill>
              </a:rPr>
              <a:t>: Signs of the Apocalypse (2014)</a:t>
            </a:r>
            <a:endParaRPr lang="es-ES" sz="2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PT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5241" y="2294599"/>
            <a:ext cx="8154218" cy="1362075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QUE DIT LA BIBLE </a:t>
            </a:r>
            <a:r>
              <a:rPr lang="en-US" sz="4400" dirty="0" err="1" smtClean="0">
                <a:solidFill>
                  <a:srgbClr val="FFFFFF"/>
                </a:solidFill>
              </a:rPr>
              <a:t>À</a:t>
            </a:r>
            <a:r>
              <a:rPr lang="en-US" sz="4400" dirty="0" smtClean="0">
                <a:solidFill>
                  <a:srgbClr val="FFFFFF"/>
                </a:solidFill>
              </a:rPr>
              <a:t> PROPOS DE LA FIN DU MONDE ?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PT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Paroles de consolation et </a:t>
            </a:r>
            <a:r>
              <a:rPr lang="en-US" dirty="0" err="1">
                <a:solidFill>
                  <a:srgbClr val="FFFFFF"/>
                </a:solidFill>
              </a:rPr>
              <a:t>d'encouragement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5786" y="1653990"/>
            <a:ext cx="543747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« Que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votre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coeur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ne se trouble point.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Croyez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Dieu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et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croyez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en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</a:t>
            </a:r>
            <a:b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</a:b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Il y a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plusieurs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demeures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dans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la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maison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de mon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Père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Si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cela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n'était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pas,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l'aurais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dit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vais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préparer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une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place. Et,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lorsque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m'en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serai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allé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et que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aurai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préparé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une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place,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reviendrai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et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prendrai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avec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moi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,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afin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là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où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je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suis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vous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y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soyez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 </a:t>
            </a:r>
            <a:r>
              <a:rPr lang="en-US" sz="2400" dirty="0" err="1">
                <a:solidFill>
                  <a:srgbClr val="FFFFFF"/>
                </a:solidFill>
                <a:ea typeface="Arial" charset="0"/>
                <a:cs typeface="Calibri"/>
              </a:rPr>
              <a:t>aussi</a:t>
            </a:r>
            <a:r>
              <a:rPr lang="en-US" sz="2400" dirty="0">
                <a:solidFill>
                  <a:srgbClr val="FFFFFF"/>
                </a:solidFill>
                <a:ea typeface="Arial" charset="0"/>
                <a:cs typeface="Calibri"/>
              </a:rPr>
              <a:t>. » (Jean 14 : 1-3)</a:t>
            </a:r>
            <a:endParaRPr lang="en-US" sz="2400" dirty="0" smtClean="0">
              <a:solidFill>
                <a:srgbClr val="FFFFFF"/>
              </a:solidFill>
              <a:latin typeface="Calibri"/>
              <a:ea typeface="Arial" charset="0"/>
              <a:cs typeface="Calibri"/>
            </a:endParaRPr>
          </a:p>
        </p:txBody>
      </p:sp>
      <p:sp>
        <p:nvSpPr>
          <p:cNvPr id="6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5099587" y="6403390"/>
            <a:ext cx="28956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Il </a:t>
            </a:r>
            <a:r>
              <a:rPr lang="en-US" dirty="0" err="1" smtClean="0">
                <a:solidFill>
                  <a:srgbClr val="FFFFFF"/>
                </a:solidFill>
              </a:rPr>
              <a:t>ya</a:t>
            </a:r>
            <a:r>
              <a:rPr lang="en-US" dirty="0" smtClean="0">
                <a:solidFill>
                  <a:srgbClr val="FFFFFF"/>
                </a:solidFill>
              </a:rPr>
              <a:t> des </a:t>
            </a:r>
            <a:r>
              <a:rPr lang="en-US" dirty="0" err="1" smtClean="0">
                <a:solidFill>
                  <a:srgbClr val="FFFFFF"/>
                </a:solidFill>
              </a:rPr>
              <a:t>réponses</a:t>
            </a:r>
            <a:r>
              <a:rPr lang="en-US" dirty="0" smtClean="0">
                <a:solidFill>
                  <a:srgbClr val="FFFFFF"/>
                </a:solidFill>
              </a:rPr>
              <a:t> 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3891</TotalTime>
  <Words>1679</Words>
  <Application>Microsoft Macintosh PowerPoint</Application>
  <PresentationFormat>On-screen Show (4:3)</PresentationFormat>
  <Paragraphs>173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Calibri</vt:lpstr>
      <vt:lpstr>Calisto MT</vt:lpstr>
      <vt:lpstr>Century Gothic</vt:lpstr>
      <vt:lpstr>Wingdings</vt:lpstr>
      <vt:lpstr>Arial</vt:lpstr>
      <vt:lpstr>Tema de Office</vt:lpstr>
      <vt:lpstr>PowerPoint Presentation</vt:lpstr>
      <vt:lpstr>Quand viendra la fin  du monde ?</vt:lpstr>
      <vt:lpstr>En attendant la fin du monde</vt:lpstr>
      <vt:lpstr>En attendant la fin du monde</vt:lpstr>
      <vt:lpstr>A Disrupted World</vt:lpstr>
      <vt:lpstr>Une pensée récurrente</vt:lpstr>
      <vt:lpstr>Quelques films sur la fin du monde</vt:lpstr>
      <vt:lpstr>QUE DIT LA BIBLE À PROPOS DE LA FIN DU MONDE ?</vt:lpstr>
      <vt:lpstr>Paroles de consolation et d'encouragement</vt:lpstr>
      <vt:lpstr>Croyance en Dieu</vt:lpstr>
      <vt:lpstr>Croyance en Jésus</vt:lpstr>
      <vt:lpstr>Croyance en le ciel </vt:lpstr>
      <vt:lpstr>Croyance dans la seconde venue</vt:lpstr>
      <vt:lpstr>De quelle manière Jésus reviendra-t-il dans ce monde ?</vt:lpstr>
      <vt:lpstr>CARACTÉRISTIQUE DE  LA FIN DES TEMPS</vt:lpstr>
      <vt:lpstr>Comme dans le temps de Noé</vt:lpstr>
      <vt:lpstr>Quatre caractéristiques du  monde antédiluvien</vt:lpstr>
      <vt:lpstr>Le temps : le monde religieux (Matthieu 24 : 5, 11)</vt:lpstr>
      <vt:lpstr>Le temps : politique internationale (Matthieu 24 : 6-7)</vt:lpstr>
      <vt:lpstr>Le temps : catastrophes naturelles (Matthieu 24 : 7)</vt:lpstr>
      <vt:lpstr>Le temps : société  (Matthieu 24 : 12)</vt:lpstr>
      <vt:lpstr>Une société cinglée</vt:lpstr>
      <vt:lpstr>La promesse reste d’actualité</vt:lpstr>
      <vt:lpstr>Pourquoi revient Jésus ?</vt:lpstr>
      <vt:lpstr>Personne connaît l'heure ou le jour</vt:lpstr>
      <vt:lpstr>Il viendra comme un voleur pour ceux qui ne sont pas prêts</vt:lpstr>
      <vt:lpstr>Les paroles des saints à sa venue</vt:lpstr>
      <vt:lpstr>Sommaire</vt:lpstr>
      <vt:lpstr>Le témoignage de C.S. Lewis</vt:lpstr>
      <vt:lpstr>Le témoignage de C.S. Lewis</vt:lpstr>
      <vt:lpstr>Ma décision</vt:lpstr>
      <vt:lpstr>Le sujet suivant :</vt:lpstr>
    </vt:vector>
  </TitlesOfParts>
  <Company>Editorial Safeliz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greatest need</dc:title>
  <dc:creator>Alejandro Medina</dc:creator>
  <cp:lastModifiedBy>Sergio Roberto Mato Riner</cp:lastModifiedBy>
  <cp:revision>646</cp:revision>
  <dcterms:created xsi:type="dcterms:W3CDTF">2016-10-26T07:26:55Z</dcterms:created>
  <dcterms:modified xsi:type="dcterms:W3CDTF">2017-01-26T11:54:14Z</dcterms:modified>
</cp:coreProperties>
</file>