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7" r:id="rId1"/>
  </p:sldMasterIdLst>
  <p:notesMasterIdLst>
    <p:notesMasterId r:id="rId35"/>
  </p:notesMasterIdLst>
  <p:handoutMasterIdLst>
    <p:handoutMasterId r:id="rId36"/>
  </p:handoutMasterIdLst>
  <p:sldIdLst>
    <p:sldId id="426" r:id="rId2"/>
    <p:sldId id="427" r:id="rId3"/>
    <p:sldId id="297" r:id="rId4"/>
    <p:sldId id="350" r:id="rId5"/>
    <p:sldId id="395" r:id="rId6"/>
    <p:sldId id="414" r:id="rId7"/>
    <p:sldId id="415" r:id="rId8"/>
    <p:sldId id="416" r:id="rId9"/>
    <p:sldId id="422" r:id="rId10"/>
    <p:sldId id="423" r:id="rId11"/>
    <p:sldId id="417" r:id="rId12"/>
    <p:sldId id="418" r:id="rId13"/>
    <p:sldId id="419" r:id="rId14"/>
    <p:sldId id="263" r:id="rId15"/>
    <p:sldId id="306" r:id="rId16"/>
    <p:sldId id="420" r:id="rId17"/>
    <p:sldId id="424" r:id="rId18"/>
    <p:sldId id="396" r:id="rId19"/>
    <p:sldId id="397" r:id="rId20"/>
    <p:sldId id="412" r:id="rId21"/>
    <p:sldId id="413" r:id="rId22"/>
    <p:sldId id="398" r:id="rId23"/>
    <p:sldId id="281" r:id="rId24"/>
    <p:sldId id="402" r:id="rId25"/>
    <p:sldId id="403" r:id="rId26"/>
    <p:sldId id="404" r:id="rId27"/>
    <p:sldId id="421" r:id="rId28"/>
    <p:sldId id="371" r:id="rId29"/>
    <p:sldId id="295" r:id="rId30"/>
    <p:sldId id="411" r:id="rId31"/>
    <p:sldId id="425" r:id="rId32"/>
    <p:sldId id="394" r:id="rId33"/>
    <p:sldId id="42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stein, Clifford" initials="G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40"/>
    <p:restoredTop sz="94751"/>
  </p:normalViewPr>
  <p:slideViewPr>
    <p:cSldViewPr snapToGrid="0" snapToObjects="1">
      <p:cViewPr varScale="1">
        <p:scale>
          <a:sx n="119" d="100"/>
          <a:sy n="119" d="100"/>
        </p:scale>
        <p:origin x="51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commentAuthors" Target="commentAuthors.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t>26/1/17</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t>‹#›</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t>26/1/17</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t>‹#›</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3</a:t>
            </a:fld>
            <a:endParaRPr lang="es-ES"/>
          </a:p>
        </p:txBody>
      </p:sp>
    </p:spTree>
    <p:extLst>
      <p:ext uri="{BB962C8B-B14F-4D97-AF65-F5344CB8AC3E}">
        <p14:creationId xmlns:p14="http://schemas.microsoft.com/office/powerpoint/2010/main" val="32573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4</a:t>
            </a:fld>
            <a:endParaRPr lang="es-ES"/>
          </a:p>
        </p:txBody>
      </p:sp>
    </p:spTree>
    <p:extLst>
      <p:ext uri="{BB962C8B-B14F-4D97-AF65-F5344CB8AC3E}">
        <p14:creationId xmlns:p14="http://schemas.microsoft.com/office/powerpoint/2010/main" val="32573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22</a:t>
            </a:fld>
            <a:endParaRPr lang="es-ES"/>
          </a:p>
        </p:txBody>
      </p:sp>
    </p:spTree>
    <p:extLst>
      <p:ext uri="{BB962C8B-B14F-4D97-AF65-F5344CB8AC3E}">
        <p14:creationId xmlns:p14="http://schemas.microsoft.com/office/powerpoint/2010/main" val="3105239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59951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855328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170958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ítulo, imágenes prediseñadas y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s-ES"/>
          </a:p>
        </p:txBody>
      </p:sp>
      <p:sp>
        <p:nvSpPr>
          <p:cNvPr id="3" name="Marcador de imágenes prediseñadas 2"/>
          <p:cNvSpPr>
            <a:spLocks noGrp="1"/>
          </p:cNvSpPr>
          <p:nvPr>
            <p:ph type="clipArt" sz="half" idx="1"/>
          </p:nvPr>
        </p:nvSpPr>
        <p:spPr>
          <a:xfrm>
            <a:off x="457200" y="1600200"/>
            <a:ext cx="4038600" cy="4525963"/>
          </a:xfrm>
        </p:spPr>
        <p:txBody>
          <a:bodyPr/>
          <a:lstStyle/>
          <a:p>
            <a:endParaRPr lang="es-ES"/>
          </a:p>
        </p:txBody>
      </p:sp>
      <p:sp>
        <p:nvSpPr>
          <p:cNvPr id="4" name="Marcador de texto 3"/>
          <p:cNvSpPr>
            <a:spLocks noGrp="1"/>
          </p:cNvSpPr>
          <p:nvPr>
            <p:ph type="body" sz="half" idx="2"/>
          </p:nvPr>
        </p:nvSpPr>
        <p:spPr>
          <a:xfrm>
            <a:off x="4648200" y="1600200"/>
            <a:ext cx="4038600" cy="45259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251575"/>
            <a:ext cx="2133600" cy="476250"/>
          </a:xfrm>
        </p:spPr>
        <p:txBody>
          <a:bodyPr/>
          <a:lstStyle>
            <a:lvl1pPr>
              <a:defRPr/>
            </a:lvl1pPr>
          </a:lstStyle>
          <a:p>
            <a:endParaRPr lang="en-US"/>
          </a:p>
        </p:txBody>
      </p:sp>
      <p:sp>
        <p:nvSpPr>
          <p:cNvPr id="6" name="Marcador de número de diapositiva 5"/>
          <p:cNvSpPr>
            <a:spLocks noGrp="1"/>
          </p:cNvSpPr>
          <p:nvPr>
            <p:ph type="sldNum" sz="quarter" idx="11"/>
          </p:nvPr>
        </p:nvSpPr>
        <p:spPr>
          <a:xfrm>
            <a:off x="6553200" y="6248400"/>
            <a:ext cx="2133600" cy="476250"/>
          </a:xfrm>
        </p:spPr>
        <p:txBody>
          <a:bodyPr/>
          <a:lstStyle>
            <a:lvl1pPr>
              <a:defRPr/>
            </a:lvl1pPr>
          </a:lstStyle>
          <a:p>
            <a:fld id="{7FAE0264-4582-A748-97D8-37D5D7B778D7}" type="slidenum">
              <a:rPr lang="en-US"/>
              <a:pPr/>
              <a:t>‹#›</a:t>
            </a:fld>
            <a:endParaRPr lang="en-US"/>
          </a:p>
        </p:txBody>
      </p:sp>
      <p:sp>
        <p:nvSpPr>
          <p:cNvPr id="7" name="Marcador de pie de página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val="1392151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457200" y="1600200"/>
            <a:ext cx="4038600" cy="45259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imágenes prediseñadas 3"/>
          <p:cNvSpPr>
            <a:spLocks noGrp="1"/>
          </p:cNvSpPr>
          <p:nvPr>
            <p:ph type="clipArt" sz="half" idx="2"/>
          </p:nvPr>
        </p:nvSpPr>
        <p:spPr>
          <a:xfrm>
            <a:off x="4648200" y="1600200"/>
            <a:ext cx="4038600" cy="4525963"/>
          </a:xfrm>
        </p:spPr>
        <p:txBody>
          <a:bodyPr/>
          <a:lstStyle/>
          <a:p>
            <a:endParaRPr lang="es-ES"/>
          </a:p>
        </p:txBody>
      </p:sp>
      <p:sp>
        <p:nvSpPr>
          <p:cNvPr id="5" name="Marcador de fecha 4"/>
          <p:cNvSpPr>
            <a:spLocks noGrp="1"/>
          </p:cNvSpPr>
          <p:nvPr>
            <p:ph type="dt" sz="half" idx="10"/>
          </p:nvPr>
        </p:nvSpPr>
        <p:spPr>
          <a:xfrm>
            <a:off x="457200" y="6251575"/>
            <a:ext cx="2133600" cy="476250"/>
          </a:xfrm>
        </p:spPr>
        <p:txBody>
          <a:bodyPr/>
          <a:lstStyle>
            <a:lvl1pPr>
              <a:defRPr/>
            </a:lvl1pPr>
          </a:lstStyle>
          <a:p>
            <a:endParaRPr lang="en-US"/>
          </a:p>
        </p:txBody>
      </p:sp>
      <p:sp>
        <p:nvSpPr>
          <p:cNvPr id="6" name="Marcador de número de diapositiva 5"/>
          <p:cNvSpPr>
            <a:spLocks noGrp="1"/>
          </p:cNvSpPr>
          <p:nvPr>
            <p:ph type="sldNum" sz="quarter" idx="11"/>
          </p:nvPr>
        </p:nvSpPr>
        <p:spPr>
          <a:xfrm>
            <a:off x="6553200" y="6248400"/>
            <a:ext cx="2133600" cy="476250"/>
          </a:xfrm>
        </p:spPr>
        <p:txBody>
          <a:bodyPr/>
          <a:lstStyle>
            <a:lvl1pPr>
              <a:defRPr/>
            </a:lvl1pPr>
          </a:lstStyle>
          <a:p>
            <a:fld id="{06D567BF-BACE-554F-BE92-302CC27186CC}" type="slidenum">
              <a:rPr lang="en-US"/>
              <a:pPr/>
              <a:t>‹#›</a:t>
            </a:fld>
            <a:endParaRPr lang="en-US"/>
          </a:p>
        </p:txBody>
      </p:sp>
      <p:sp>
        <p:nvSpPr>
          <p:cNvPr id="7" name="Marcador de pie de página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val="1251924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399287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42442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487451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t>jueves, 26 de enero de 2017</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251934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t>jueves, 26 de enero de 2017</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210105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t>jueves, 26 de enero de 2017</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895362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804389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496805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t>jueves, 26 de enero de 2017</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1918104418"/>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_e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3042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dirty="0" smtClean="0">
                <a:solidFill>
                  <a:srgbClr val="FFFFFF"/>
                </a:solidFill>
              </a:rPr>
              <a:t>A Description of the </a:t>
            </a:r>
            <a:br>
              <a:rPr lang="en-US" dirty="0" smtClean="0">
                <a:solidFill>
                  <a:srgbClr val="FFFFFF"/>
                </a:solidFill>
              </a:rPr>
            </a:br>
            <a:r>
              <a:rPr lang="en-US" dirty="0" smtClean="0">
                <a:solidFill>
                  <a:srgbClr val="FFFFFF"/>
                </a:solidFill>
              </a:rPr>
              <a:t>Millennium Period</a:t>
            </a:r>
            <a:endParaRPr lang="en-US" dirty="0">
              <a:solidFill>
                <a:srgbClr val="FFFFFF"/>
              </a:solidFill>
            </a:endParaRPr>
          </a:p>
        </p:txBody>
      </p:sp>
      <p:sp>
        <p:nvSpPr>
          <p:cNvPr id="3" name="Marcador de contenido 2"/>
          <p:cNvSpPr>
            <a:spLocks noGrp="1"/>
          </p:cNvSpPr>
          <p:nvPr>
            <p:ph idx="1"/>
          </p:nvPr>
        </p:nvSpPr>
        <p:spPr>
          <a:xfrm>
            <a:off x="457200" y="1793485"/>
            <a:ext cx="8229600" cy="3866868"/>
          </a:xfrm>
        </p:spPr>
        <p:txBody>
          <a:bodyPr>
            <a:normAutofit/>
          </a:bodyPr>
          <a:lstStyle/>
          <a:p>
            <a:pPr marL="0" indent="0" algn="just">
              <a:buNone/>
            </a:pPr>
            <a:r>
              <a:rPr lang="en-US" sz="2400" dirty="0" smtClean="0">
                <a:solidFill>
                  <a:srgbClr val="FFFFFF"/>
                </a:solidFill>
              </a:rPr>
              <a:t>“I looked at the earth, and it was formless and empty; and at the heavens, and their light was gone. I looked at the mountains, and they were quaking; all the hills were swaying. I looked, and there were no people; every bird in the sky had flown away. I looked, and the fruitful land was a desert; all its towns lay in ruins before the Lord, before his fierce anger. This is what the Lord says: ‘The whole land will be ruined, though I will not destroy it completely’” (Jer. 4:23-27).</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526279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smtClean="0">
                <a:solidFill>
                  <a:srgbClr val="FFFFFF"/>
                </a:solidFill>
              </a:rPr>
              <a:t>The End of the Millennium</a:t>
            </a:r>
            <a:endParaRPr lang="en-US" dirty="0">
              <a:solidFill>
                <a:srgbClr val="FFFFFF"/>
              </a:solidFill>
            </a:endParaRPr>
          </a:p>
        </p:txBody>
      </p:sp>
      <p:sp>
        <p:nvSpPr>
          <p:cNvPr id="16387" name="Rectangle 3"/>
          <p:cNvSpPr>
            <a:spLocks noGrp="1" noChangeArrowheads="1"/>
          </p:cNvSpPr>
          <p:nvPr>
            <p:ph sz="half" idx="2"/>
          </p:nvPr>
        </p:nvSpPr>
        <p:spPr>
          <a:xfrm>
            <a:off x="662634" y="1600200"/>
            <a:ext cx="8024166" cy="4525963"/>
          </a:xfrm>
        </p:spPr>
        <p:txBody>
          <a:bodyPr>
            <a:noAutofit/>
          </a:bodyPr>
          <a:lstStyle/>
          <a:p>
            <a:pPr marL="533400" indent="-533400">
              <a:lnSpc>
                <a:spcPct val="80000"/>
              </a:lnSpc>
            </a:pPr>
            <a:r>
              <a:rPr lang="en-US" sz="2400" dirty="0" smtClean="0">
                <a:solidFill>
                  <a:srgbClr val="FFFFFF"/>
                </a:solidFill>
              </a:rPr>
              <a:t>The wicked are raised during the second resurrection </a:t>
            </a:r>
            <a:br>
              <a:rPr lang="en-US" sz="2400" dirty="0" smtClean="0">
                <a:solidFill>
                  <a:srgbClr val="FFFFFF"/>
                </a:solidFill>
              </a:rPr>
            </a:br>
            <a:r>
              <a:rPr lang="en-US" sz="2400" dirty="0" smtClean="0">
                <a:solidFill>
                  <a:srgbClr val="FFFFFF"/>
                </a:solidFill>
              </a:rPr>
              <a:t>(Rev. 20:5-7).</a:t>
            </a:r>
          </a:p>
          <a:p>
            <a:pPr marL="533400" indent="-533400">
              <a:lnSpc>
                <a:spcPct val="80000"/>
              </a:lnSpc>
            </a:pPr>
            <a:r>
              <a:rPr lang="en-US" sz="2400" dirty="0" smtClean="0">
                <a:solidFill>
                  <a:srgbClr val="FFFFFF"/>
                </a:solidFill>
              </a:rPr>
              <a:t>The Holy City descends with Jesus and the redeemed (Zach. 14:9; Rev. 20.5).</a:t>
            </a:r>
          </a:p>
          <a:p>
            <a:pPr marL="533400" indent="-533400">
              <a:lnSpc>
                <a:spcPct val="80000"/>
              </a:lnSpc>
            </a:pPr>
            <a:r>
              <a:rPr lang="en-US" sz="2400" dirty="0" smtClean="0">
                <a:solidFill>
                  <a:srgbClr val="FFFFFF"/>
                </a:solidFill>
              </a:rPr>
              <a:t>Satan’s captivity is finished    						       </a:t>
            </a:r>
            <a:endParaRPr lang="en-US" sz="2400" dirty="0" smtClean="0">
              <a:solidFill>
                <a:srgbClr val="FFFFFF"/>
              </a:solidFill>
            </a:endParaRPr>
          </a:p>
          <a:p>
            <a:pPr marL="0" indent="0">
              <a:lnSpc>
                <a:spcPct val="80000"/>
              </a:lnSpc>
              <a:buNone/>
            </a:pPr>
            <a:r>
              <a:rPr lang="en-US" sz="2400" dirty="0">
                <a:solidFill>
                  <a:srgbClr val="FFFFFF"/>
                </a:solidFill>
              </a:rPr>
              <a:t> </a:t>
            </a:r>
            <a:r>
              <a:rPr lang="en-US" sz="2400" dirty="0" smtClean="0">
                <a:solidFill>
                  <a:srgbClr val="FFFFFF"/>
                </a:solidFill>
              </a:rPr>
              <a:t>       </a:t>
            </a:r>
            <a:r>
              <a:rPr lang="en-US" sz="2400" dirty="0" smtClean="0">
                <a:solidFill>
                  <a:srgbClr val="FFFFFF"/>
                </a:solidFill>
              </a:rPr>
              <a:t>(</a:t>
            </a:r>
            <a:r>
              <a:rPr lang="en-US" sz="2400" dirty="0" smtClean="0">
                <a:solidFill>
                  <a:srgbClr val="FFFFFF"/>
                </a:solidFill>
              </a:rPr>
              <a:t>Rev. 20:8).</a:t>
            </a:r>
          </a:p>
          <a:p>
            <a:pPr marL="533400" indent="-533400">
              <a:lnSpc>
                <a:spcPct val="80000"/>
              </a:lnSpc>
            </a:pPr>
            <a:r>
              <a:rPr lang="en-US" sz="2400" dirty="0" smtClean="0">
                <a:solidFill>
                  <a:srgbClr val="FFFFFF"/>
                </a:solidFill>
              </a:rPr>
              <a:t>The Holy City is attacked </a:t>
            </a:r>
            <a:br>
              <a:rPr lang="en-US" sz="2400" dirty="0" smtClean="0">
                <a:solidFill>
                  <a:srgbClr val="FFFFFF"/>
                </a:solidFill>
              </a:rPr>
            </a:br>
            <a:r>
              <a:rPr lang="en-US" sz="2400" dirty="0" smtClean="0">
                <a:solidFill>
                  <a:srgbClr val="FFFFFF"/>
                </a:solidFill>
              </a:rPr>
              <a:t>(Rev. 20:8, 9).</a:t>
            </a:r>
          </a:p>
          <a:p>
            <a:pPr marL="533400" indent="-533400">
              <a:lnSpc>
                <a:spcPct val="80000"/>
              </a:lnSpc>
            </a:pPr>
            <a:r>
              <a:rPr lang="en-US" sz="2400" dirty="0" smtClean="0">
                <a:solidFill>
                  <a:srgbClr val="FFFFFF"/>
                </a:solidFill>
              </a:rPr>
              <a:t>The execution of the judgment is fulfilled 			      (Luke 13:28; Rom. 14:10).</a:t>
            </a:r>
          </a:p>
          <a:p>
            <a:pPr marL="533400" indent="-533400">
              <a:lnSpc>
                <a:spcPct val="80000"/>
              </a:lnSpc>
            </a:pPr>
            <a:r>
              <a:rPr lang="en-US" sz="2400" dirty="0" smtClean="0">
                <a:solidFill>
                  <a:srgbClr val="FFFFFF"/>
                </a:solidFill>
              </a:rPr>
              <a:t>Satan and the wicked are destroyed 				      </a:t>
            </a:r>
            <a:endParaRPr lang="en-US" sz="2400" dirty="0" smtClean="0">
              <a:solidFill>
                <a:srgbClr val="FFFFFF"/>
              </a:solidFill>
            </a:endParaRPr>
          </a:p>
          <a:p>
            <a:pPr marL="0" indent="0">
              <a:lnSpc>
                <a:spcPct val="80000"/>
              </a:lnSpc>
              <a:buNone/>
            </a:pPr>
            <a:r>
              <a:rPr lang="en-US" sz="2400">
                <a:solidFill>
                  <a:srgbClr val="FFFFFF"/>
                </a:solidFill>
              </a:rPr>
              <a:t> </a:t>
            </a:r>
            <a:r>
              <a:rPr lang="en-US" sz="2400" smtClean="0">
                <a:solidFill>
                  <a:srgbClr val="FFFFFF"/>
                </a:solidFill>
              </a:rPr>
              <a:t>       </a:t>
            </a:r>
            <a:r>
              <a:rPr lang="en-US" sz="2400" smtClean="0">
                <a:solidFill>
                  <a:srgbClr val="FFFFFF"/>
                </a:solidFill>
              </a:rPr>
              <a:t>(</a:t>
            </a:r>
            <a:r>
              <a:rPr lang="en-US" sz="2400" dirty="0" smtClean="0">
                <a:solidFill>
                  <a:srgbClr val="FFFFFF"/>
                </a:solidFill>
              </a:rPr>
              <a:t>Rev. 20:9, 20; 20:10, 15; 2 Pet. 3:7; Is. 34:8; 28:21).</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168925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descr="PPT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Rectangle 2"/>
          <p:cNvSpPr>
            <a:spLocks noGrp="1" noChangeArrowheads="1"/>
          </p:cNvSpPr>
          <p:nvPr>
            <p:ph type="title"/>
          </p:nvPr>
        </p:nvSpPr>
        <p:spPr>
          <a:xfrm>
            <a:off x="828292" y="274638"/>
            <a:ext cx="7858508" cy="1143000"/>
          </a:xfrm>
        </p:spPr>
        <p:txBody>
          <a:bodyPr/>
          <a:lstStyle/>
          <a:p>
            <a:pPr algn="l"/>
            <a:r>
              <a:rPr lang="en-US" dirty="0" smtClean="0">
                <a:solidFill>
                  <a:srgbClr val="FFFFFF"/>
                </a:solidFill>
              </a:rPr>
              <a:t>The First Resurrection</a:t>
            </a:r>
            <a:endParaRPr lang="en-US" dirty="0">
              <a:solidFill>
                <a:srgbClr val="FFFFFF"/>
              </a:solidFill>
            </a:endParaRPr>
          </a:p>
        </p:txBody>
      </p:sp>
      <p:sp>
        <p:nvSpPr>
          <p:cNvPr id="17411" name="Rectangle 3"/>
          <p:cNvSpPr>
            <a:spLocks noGrp="1" noChangeArrowheads="1"/>
          </p:cNvSpPr>
          <p:nvPr>
            <p:ph type="body" sz="half" idx="2"/>
          </p:nvPr>
        </p:nvSpPr>
        <p:spPr>
          <a:xfrm>
            <a:off x="414143" y="1844675"/>
            <a:ext cx="5204435" cy="4421188"/>
          </a:xfrm>
        </p:spPr>
        <p:txBody>
          <a:bodyPr>
            <a:normAutofit/>
          </a:bodyPr>
          <a:lstStyle/>
          <a:p>
            <a:pPr marL="533400" indent="-533400">
              <a:lnSpc>
                <a:spcPct val="90000"/>
              </a:lnSpc>
            </a:pPr>
            <a:r>
              <a:rPr lang="en-US" sz="2400" dirty="0" smtClean="0">
                <a:solidFill>
                  <a:srgbClr val="FFFFFF"/>
                </a:solidFill>
              </a:rPr>
              <a:t>Only those who </a:t>
            </a:r>
            <a:r>
              <a:rPr lang="en-US" sz="2400" dirty="0">
                <a:solidFill>
                  <a:srgbClr val="FFFFFF"/>
                </a:solidFill>
              </a:rPr>
              <a:t>died in Christ </a:t>
            </a:r>
            <a:r>
              <a:rPr lang="en-US" sz="2400" dirty="0" smtClean="0">
                <a:solidFill>
                  <a:srgbClr val="FFFFFF"/>
                </a:solidFill>
              </a:rPr>
              <a:t>participate in this resurrection.</a:t>
            </a:r>
          </a:p>
          <a:p>
            <a:pPr marL="533400" indent="-533400">
              <a:lnSpc>
                <a:spcPct val="90000"/>
              </a:lnSpc>
            </a:pPr>
            <a:r>
              <a:rPr lang="en-US" sz="2400" dirty="0" smtClean="0">
                <a:solidFill>
                  <a:srgbClr val="FFFFFF"/>
                </a:solidFill>
              </a:rPr>
              <a:t>Occurs at Christ’s coming.</a:t>
            </a:r>
          </a:p>
          <a:p>
            <a:pPr marL="533400" indent="-533400">
              <a:lnSpc>
                <a:spcPct val="90000"/>
              </a:lnSpc>
            </a:pPr>
            <a:r>
              <a:rPr lang="en-US" sz="2400" dirty="0" smtClean="0">
                <a:solidFill>
                  <a:srgbClr val="FFFFFF"/>
                </a:solidFill>
              </a:rPr>
              <a:t>The resurrected are transformed and taken to Heaven.</a:t>
            </a:r>
          </a:p>
          <a:p>
            <a:pPr marL="533400" indent="-533400">
              <a:lnSpc>
                <a:spcPct val="90000"/>
              </a:lnSpc>
            </a:pPr>
            <a:r>
              <a:rPr lang="en-US" sz="2400" dirty="0" smtClean="0">
                <a:solidFill>
                  <a:srgbClr val="FFFFFF"/>
                </a:solidFill>
              </a:rPr>
              <a:t>Do not experience death any more.</a:t>
            </a:r>
          </a:p>
          <a:p>
            <a:pPr marL="533400" indent="-533400">
              <a:lnSpc>
                <a:spcPct val="90000"/>
              </a:lnSpc>
            </a:pPr>
            <a:r>
              <a:rPr lang="en-US" sz="2400" dirty="0" smtClean="0">
                <a:solidFill>
                  <a:srgbClr val="FFFFFF"/>
                </a:solidFill>
              </a:rPr>
              <a:t>They receive immortality.</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741474785"/>
      </p:ext>
    </p:extLst>
  </p:cSld>
  <p:clrMapOvr>
    <a:masterClrMapping/>
  </p:clrMapOvr>
  <p:transition>
    <p:split orient="vert" dir="in"/>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n 3" descr="PPT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4" name="Rectangle 2"/>
          <p:cNvSpPr>
            <a:spLocks noGrp="1" noChangeArrowheads="1"/>
          </p:cNvSpPr>
          <p:nvPr>
            <p:ph type="title"/>
          </p:nvPr>
        </p:nvSpPr>
        <p:spPr/>
        <p:txBody>
          <a:bodyPr/>
          <a:lstStyle/>
          <a:p>
            <a:r>
              <a:rPr lang="en-US" dirty="0" smtClean="0">
                <a:solidFill>
                  <a:srgbClr val="FFFFFF"/>
                </a:solidFill>
              </a:rPr>
              <a:t>The Second Resurrection</a:t>
            </a:r>
            <a:endParaRPr lang="en-US" dirty="0">
              <a:solidFill>
                <a:srgbClr val="FFFFFF"/>
              </a:solidFill>
            </a:endParaRPr>
          </a:p>
        </p:txBody>
      </p:sp>
      <p:sp>
        <p:nvSpPr>
          <p:cNvPr id="18435" name="Rectangle 3"/>
          <p:cNvSpPr>
            <a:spLocks noGrp="1" noChangeArrowheads="1"/>
          </p:cNvSpPr>
          <p:nvPr>
            <p:ph type="body" sz="half" idx="1"/>
          </p:nvPr>
        </p:nvSpPr>
        <p:spPr>
          <a:xfrm>
            <a:off x="457199" y="1600200"/>
            <a:ext cx="8474551" cy="4525963"/>
          </a:xfrm>
        </p:spPr>
        <p:txBody>
          <a:bodyPr>
            <a:normAutofit/>
          </a:bodyPr>
          <a:lstStyle/>
          <a:p>
            <a:pPr marL="533400" indent="-533400">
              <a:lnSpc>
                <a:spcPct val="90000"/>
              </a:lnSpc>
            </a:pPr>
            <a:r>
              <a:rPr lang="en-US" sz="2400" dirty="0" smtClean="0">
                <a:solidFill>
                  <a:srgbClr val="FFFFFF"/>
                </a:solidFill>
              </a:rPr>
              <a:t>All the lost participate in it.</a:t>
            </a:r>
          </a:p>
          <a:p>
            <a:pPr marL="533400" indent="-533400">
              <a:lnSpc>
                <a:spcPct val="90000"/>
              </a:lnSpc>
            </a:pPr>
            <a:r>
              <a:rPr lang="en-US" sz="2400" dirty="0" smtClean="0">
                <a:solidFill>
                  <a:srgbClr val="FFFFFF"/>
                </a:solidFill>
              </a:rPr>
              <a:t>Occurs at the end of the Millennium.</a:t>
            </a:r>
          </a:p>
          <a:p>
            <a:pPr marL="533400" indent="-533400">
              <a:lnSpc>
                <a:spcPct val="90000"/>
              </a:lnSpc>
            </a:pPr>
            <a:r>
              <a:rPr lang="en-US" sz="2400" dirty="0" smtClean="0">
                <a:solidFill>
                  <a:srgbClr val="FFFFFF"/>
                </a:solidFill>
              </a:rPr>
              <a:t>The lost ones are resurrected in order to be judged by God.</a:t>
            </a:r>
          </a:p>
          <a:p>
            <a:pPr marL="533400" indent="-533400">
              <a:lnSpc>
                <a:spcPct val="90000"/>
              </a:lnSpc>
            </a:pPr>
            <a:r>
              <a:rPr lang="en-US" sz="2400" dirty="0" smtClean="0">
                <a:solidFill>
                  <a:srgbClr val="FFFFFF"/>
                </a:solidFill>
              </a:rPr>
              <a:t>They are doomed to eternal death.</a:t>
            </a:r>
          </a:p>
          <a:p>
            <a:pPr marL="533400" indent="-533400">
              <a:lnSpc>
                <a:spcPct val="90000"/>
              </a:lnSpc>
            </a:pPr>
            <a:r>
              <a:rPr lang="en-US" sz="2400" dirty="0" smtClean="0">
                <a:solidFill>
                  <a:srgbClr val="FFFFFF"/>
                </a:solidFill>
              </a:rPr>
              <a:t>They are destroyed.</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920498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5562" y="4103176"/>
            <a:ext cx="8503798" cy="1362075"/>
          </a:xfrm>
        </p:spPr>
        <p:txBody>
          <a:bodyPr>
            <a:noAutofit/>
          </a:bodyPr>
          <a:lstStyle/>
          <a:p>
            <a:r>
              <a:rPr lang="en-US" sz="4800" dirty="0" smtClean="0">
                <a:solidFill>
                  <a:srgbClr val="FFFFFF"/>
                </a:solidFill>
              </a:rPr>
              <a:t>THE PROMISE OF A NEW EARTH</a:t>
            </a:r>
            <a:endParaRPr lang="en-US" sz="48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smtClean="0">
                <a:solidFill>
                  <a:srgbClr val="FFFFFF"/>
                </a:solidFill>
              </a:rPr>
              <a:t>A Place Prepared for Us</a:t>
            </a:r>
            <a:endParaRPr lang="en-US" dirty="0">
              <a:solidFill>
                <a:srgbClr val="FFFFFF"/>
              </a:solidFill>
            </a:endParaRPr>
          </a:p>
        </p:txBody>
      </p:sp>
      <p:sp>
        <p:nvSpPr>
          <p:cNvPr id="3" name="Marcador de contenido 2"/>
          <p:cNvSpPr>
            <a:spLocks noGrp="1"/>
          </p:cNvSpPr>
          <p:nvPr>
            <p:ph idx="1"/>
          </p:nvPr>
        </p:nvSpPr>
        <p:spPr/>
        <p:txBody>
          <a:bodyPr>
            <a:normAutofit/>
          </a:bodyPr>
          <a:lstStyle/>
          <a:p>
            <a:pPr marL="0" indent="0" algn="just">
              <a:buNone/>
            </a:pPr>
            <a:r>
              <a:rPr lang="en-US" sz="2400" dirty="0" smtClean="0">
                <a:solidFill>
                  <a:srgbClr val="FFFFFF"/>
                </a:solidFill>
                <a:latin typeface="Calibri"/>
                <a:ea typeface="Arial" charset="0"/>
                <a:cs typeface="Calibri"/>
              </a:rPr>
              <a:t>“Do not let your hearts be troubled. You believe in God; believe also in me.</a:t>
            </a:r>
            <a:r>
              <a:rPr lang="en-US" sz="2400" b="1" dirty="0" smtClean="0">
                <a:solidFill>
                  <a:srgbClr val="FFFFFF"/>
                </a:solidFill>
                <a:latin typeface="Calibri"/>
                <a:ea typeface="Arial" charset="0"/>
                <a:cs typeface="Calibri"/>
              </a:rPr>
              <a:t> </a:t>
            </a:r>
            <a:r>
              <a:rPr lang="en-US" sz="2400" dirty="0" smtClean="0">
                <a:solidFill>
                  <a:srgbClr val="FFFFFF"/>
                </a:solidFill>
                <a:latin typeface="Calibri"/>
                <a:ea typeface="Arial" charset="0"/>
                <a:cs typeface="Calibri"/>
              </a:rPr>
              <a:t>My Father’s house has many rooms; if that were not so, would I have told you that I am going there to prepare a place for you? And if I go and prepare a place for you, I will come back and take you to be with me that you also may be where I am” (John 14:1-3).</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24239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We Will Be with Him</a:t>
            </a:r>
            <a:endParaRPr lang="en-US" dirty="0">
              <a:solidFill>
                <a:srgbClr val="FFFFFF"/>
              </a:solidFill>
            </a:endParaRPr>
          </a:p>
        </p:txBody>
      </p:sp>
      <p:sp>
        <p:nvSpPr>
          <p:cNvPr id="3" name="Marcador de contenido 2"/>
          <p:cNvSpPr>
            <a:spLocks noGrp="1"/>
          </p:cNvSpPr>
          <p:nvPr>
            <p:ph idx="1"/>
          </p:nvPr>
        </p:nvSpPr>
        <p:spPr/>
        <p:txBody>
          <a:bodyPr>
            <a:normAutofit/>
          </a:bodyPr>
          <a:lstStyle/>
          <a:p>
            <a:pPr marL="0" indent="0" algn="just">
              <a:buNone/>
            </a:pPr>
            <a:r>
              <a:rPr lang="en-US" sz="2400" dirty="0" smtClean="0">
                <a:solidFill>
                  <a:srgbClr val="FFFFFF"/>
                </a:solidFill>
              </a:rPr>
              <a:t>“For the Lord himself will come down from heaven, with a loud command, with the voice of the archangel and with the trumpet call of God, and the dead in Christ will rise first. After that, we who are still alive and are left will be caught up together with them in the clouds to meet the Lord in the air. And so we will be with the Lord forever” (1 Thess. 4:16, 17).</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06811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A Reality beyond Imagination</a:t>
            </a:r>
            <a:endParaRPr lang="en-US" dirty="0">
              <a:solidFill>
                <a:srgbClr val="FFFFFF"/>
              </a:solidFill>
            </a:endParaRPr>
          </a:p>
        </p:txBody>
      </p:sp>
      <p:sp>
        <p:nvSpPr>
          <p:cNvPr id="4" name="Marcador de contenido 3"/>
          <p:cNvSpPr>
            <a:spLocks noGrp="1"/>
          </p:cNvSpPr>
          <p:nvPr>
            <p:ph sz="half" idx="2"/>
          </p:nvPr>
        </p:nvSpPr>
        <p:spPr>
          <a:xfrm>
            <a:off x="621219" y="1600201"/>
            <a:ext cx="8065581" cy="1892652"/>
          </a:xfrm>
        </p:spPr>
        <p:txBody>
          <a:bodyPr>
            <a:normAutofit/>
          </a:bodyPr>
          <a:lstStyle/>
          <a:p>
            <a:r>
              <a:rPr lang="en-US" sz="2400" dirty="0" smtClean="0">
                <a:solidFill>
                  <a:srgbClr val="FFFFFF"/>
                </a:solidFill>
              </a:rPr>
              <a:t>“What no eye has seen, what no ear has heard, and what no human mind has conceived—the things God has prepared for those who love him” (1 Cor. 2:9).</a:t>
            </a:r>
            <a:endParaRPr lang="en-U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956601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146" name="Rectangle 2"/>
          <p:cNvSpPr>
            <a:spLocks noGrp="1" noRot="1" noChangeArrowheads="1"/>
          </p:cNvSpPr>
          <p:nvPr>
            <p:ph type="title"/>
          </p:nvPr>
        </p:nvSpPr>
        <p:spPr/>
        <p:txBody>
          <a:bodyPr/>
          <a:lstStyle/>
          <a:p>
            <a:r>
              <a:rPr lang="en-US" dirty="0" smtClean="0">
                <a:solidFill>
                  <a:srgbClr val="FFFFFF"/>
                </a:solidFill>
              </a:rPr>
              <a:t>A Fair Society</a:t>
            </a:r>
            <a:endParaRPr lang="en-US" dirty="0">
              <a:solidFill>
                <a:srgbClr val="FFFFFF"/>
              </a:solidFill>
            </a:endParaRPr>
          </a:p>
        </p:txBody>
      </p:sp>
      <p:sp>
        <p:nvSpPr>
          <p:cNvPr id="6147" name="Rectangle 3"/>
          <p:cNvSpPr>
            <a:spLocks noGrp="1" noChangeArrowheads="1"/>
          </p:cNvSpPr>
          <p:nvPr>
            <p:ph sz="half" idx="1"/>
          </p:nvPr>
        </p:nvSpPr>
        <p:spPr>
          <a:xfrm>
            <a:off x="263929" y="1517364"/>
            <a:ext cx="8229601" cy="2417271"/>
          </a:xfrm>
        </p:spPr>
        <p:txBody>
          <a:bodyPr>
            <a:normAutofit/>
          </a:bodyPr>
          <a:lstStyle/>
          <a:p>
            <a:pPr algn="just"/>
            <a:r>
              <a:rPr lang="en-US" sz="2400" dirty="0" smtClean="0">
                <a:solidFill>
                  <a:srgbClr val="FFFFFF"/>
                </a:solidFill>
              </a:rPr>
              <a:t>“They will build houses and dwell in them; they will plant vineyards and eat their fruit.</a:t>
            </a:r>
            <a:r>
              <a:rPr lang="en-US" sz="2400" b="1" dirty="0" smtClean="0">
                <a:solidFill>
                  <a:srgbClr val="FFFFFF"/>
                </a:solidFill>
              </a:rPr>
              <a:t> </a:t>
            </a:r>
            <a:r>
              <a:rPr lang="en-US" sz="2400" dirty="0" smtClean="0">
                <a:solidFill>
                  <a:srgbClr val="FFFFFF"/>
                </a:solidFill>
              </a:rPr>
              <a:t>No longer will they build houses and others live in them, or plant and others eat. For as the days of a tree, so will be the days of my people; my chosen ones will long enjoy the work of their hands” (Is. 65:21, 22).</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39902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170" name="Rectangle 2"/>
          <p:cNvSpPr>
            <a:spLocks noGrp="1" noRot="1" noChangeArrowheads="1"/>
          </p:cNvSpPr>
          <p:nvPr>
            <p:ph type="title"/>
          </p:nvPr>
        </p:nvSpPr>
        <p:spPr/>
        <p:txBody>
          <a:bodyPr/>
          <a:lstStyle/>
          <a:p>
            <a:r>
              <a:rPr lang="en-US" dirty="0" smtClean="0">
                <a:solidFill>
                  <a:srgbClr val="FFFFFF"/>
                </a:solidFill>
              </a:rPr>
              <a:t>No More Destruction or Harm</a:t>
            </a:r>
            <a:endParaRPr lang="en-US" dirty="0">
              <a:solidFill>
                <a:srgbClr val="FFFFFF"/>
              </a:solidFill>
            </a:endParaRPr>
          </a:p>
        </p:txBody>
      </p:sp>
      <p:sp>
        <p:nvSpPr>
          <p:cNvPr id="7171" name="Rectangle 3"/>
          <p:cNvSpPr>
            <a:spLocks noGrp="1" noChangeArrowheads="1"/>
          </p:cNvSpPr>
          <p:nvPr>
            <p:ph sz="half" idx="2"/>
          </p:nvPr>
        </p:nvSpPr>
        <p:spPr>
          <a:xfrm>
            <a:off x="466610" y="1600201"/>
            <a:ext cx="8093191" cy="2306824"/>
          </a:xfrm>
        </p:spPr>
        <p:txBody>
          <a:bodyPr>
            <a:normAutofit/>
          </a:bodyPr>
          <a:lstStyle/>
          <a:p>
            <a:pPr algn="just"/>
            <a:r>
              <a:rPr lang="en-US" sz="2400" dirty="0" smtClean="0">
                <a:solidFill>
                  <a:srgbClr val="FFFFFF"/>
                </a:solidFill>
              </a:rPr>
              <a:t>“The wolf and the lamb will feed together, and the lion will eat straw like the ox, and dust will be the serpent’s food. They will neither harm nor destroy on all my holy mountain, says the Lord” (Is. 65:25).</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704964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n-US" sz="4800" dirty="0" smtClean="0">
                <a:solidFill>
                  <a:schemeClr val="bg1"/>
                </a:solidFill>
              </a:rPr>
              <a:t>WILL THERE BE A </a:t>
            </a:r>
            <a:br>
              <a:rPr lang="en-US" sz="4800" dirty="0" smtClean="0">
                <a:solidFill>
                  <a:schemeClr val="bg1"/>
                </a:solidFill>
              </a:rPr>
            </a:br>
            <a:r>
              <a:rPr lang="en-US" sz="4800" dirty="0" smtClean="0">
                <a:solidFill>
                  <a:schemeClr val="bg1"/>
                </a:solidFill>
              </a:rPr>
              <a:t>NEW EARTH?</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smtClean="0">
                <a:solidFill>
                  <a:srgbClr val="FFFFFF"/>
                </a:solidFill>
              </a:rPr>
              <a:t>Topic 12</a:t>
            </a:r>
            <a:endParaRPr lang="en-US" dirty="0">
              <a:solidFill>
                <a:srgbClr val="FFFFFF"/>
              </a:solidFill>
            </a:endParaRPr>
          </a:p>
        </p:txBody>
      </p:sp>
      <p:pic>
        <p:nvPicPr>
          <p:cNvPr id="5" name="Imagen 4" descr="NEV31EN_HayRespuesta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8214" y="1393768"/>
            <a:ext cx="2308597" cy="2308597"/>
          </a:xfrm>
          <a:prstGeom prst="rect">
            <a:avLst/>
          </a:prstGeom>
        </p:spPr>
      </p:pic>
    </p:spTree>
    <p:extLst>
      <p:ext uri="{BB962C8B-B14F-4D97-AF65-F5344CB8AC3E}">
        <p14:creationId xmlns:p14="http://schemas.microsoft.com/office/powerpoint/2010/main" val="8856345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No More Death, Pain, and Tears</a:t>
            </a:r>
            <a:endParaRPr lang="en-US" dirty="0">
              <a:solidFill>
                <a:srgbClr val="FFFFFF"/>
              </a:solidFill>
            </a:endParaRPr>
          </a:p>
        </p:txBody>
      </p:sp>
      <p:sp>
        <p:nvSpPr>
          <p:cNvPr id="4" name="Marcador de contenido 3"/>
          <p:cNvSpPr>
            <a:spLocks noGrp="1"/>
          </p:cNvSpPr>
          <p:nvPr>
            <p:ph sz="half" idx="2"/>
          </p:nvPr>
        </p:nvSpPr>
        <p:spPr>
          <a:xfrm>
            <a:off x="3437408" y="1669230"/>
            <a:ext cx="5093997" cy="2997111"/>
          </a:xfrm>
        </p:spPr>
        <p:txBody>
          <a:bodyPr>
            <a:normAutofit/>
          </a:bodyPr>
          <a:lstStyle/>
          <a:p>
            <a:pPr algn="just"/>
            <a:r>
              <a:rPr lang="en-US" sz="2400" dirty="0" smtClean="0">
                <a:solidFill>
                  <a:srgbClr val="FFFFFF"/>
                </a:solidFill>
              </a:rPr>
              <a:t>“He will wipe every tear from their eyes. There will be no more death’ or mourning or crying or pain, for the old order of things has passed away” (Rev. 21:4).</a:t>
            </a:r>
            <a:endParaRPr lang="en-US" sz="2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927716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No More Sin and Evil</a:t>
            </a:r>
            <a:endParaRPr lang="en-US" dirty="0">
              <a:solidFill>
                <a:srgbClr val="FFFFFF"/>
              </a:solidFill>
            </a:endParaRPr>
          </a:p>
        </p:txBody>
      </p:sp>
      <p:sp>
        <p:nvSpPr>
          <p:cNvPr id="4" name="Marcador de contenido 3"/>
          <p:cNvSpPr>
            <a:spLocks noGrp="1"/>
          </p:cNvSpPr>
          <p:nvPr>
            <p:ph sz="half" idx="2"/>
          </p:nvPr>
        </p:nvSpPr>
        <p:spPr>
          <a:xfrm>
            <a:off x="496974" y="1600201"/>
            <a:ext cx="8106996" cy="1878846"/>
          </a:xfrm>
        </p:spPr>
        <p:txBody>
          <a:bodyPr>
            <a:normAutofit/>
          </a:bodyPr>
          <a:lstStyle/>
          <a:p>
            <a:pPr algn="just"/>
            <a:r>
              <a:rPr lang="en-US" sz="2400" dirty="0" smtClean="0">
                <a:solidFill>
                  <a:srgbClr val="FFFFFF"/>
                </a:solidFill>
              </a:rPr>
              <a:t>“Nothing impure will ever enter it, nor will anyone who does what is shameful or deceitful, but only those whose names are written in the Lamb’s book of life” (Rev. 21:27).</a:t>
            </a:r>
            <a:endParaRPr lang="en-US" sz="2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939541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194" name="Rectangle 2"/>
          <p:cNvSpPr>
            <a:spLocks noGrp="1" noRot="1" noChangeArrowheads="1"/>
          </p:cNvSpPr>
          <p:nvPr>
            <p:ph type="title"/>
          </p:nvPr>
        </p:nvSpPr>
        <p:spPr>
          <a:xfrm>
            <a:off x="581445" y="3008178"/>
            <a:ext cx="8229600" cy="1143000"/>
          </a:xfrm>
        </p:spPr>
        <p:txBody>
          <a:bodyPr/>
          <a:lstStyle/>
          <a:p>
            <a:pPr algn="l"/>
            <a:r>
              <a:rPr lang="en-US" dirty="0" smtClean="0">
                <a:solidFill>
                  <a:srgbClr val="FFFFFF"/>
                </a:solidFill>
              </a:rPr>
              <a:t>Health Restoration</a:t>
            </a:r>
            <a:endParaRPr lang="en-US" dirty="0">
              <a:solidFill>
                <a:srgbClr val="FFFFFF"/>
              </a:solidFill>
            </a:endParaRPr>
          </a:p>
        </p:txBody>
      </p:sp>
      <p:sp>
        <p:nvSpPr>
          <p:cNvPr id="8195" name="Rectangle 3"/>
          <p:cNvSpPr>
            <a:spLocks noGrp="1" noChangeArrowheads="1"/>
          </p:cNvSpPr>
          <p:nvPr>
            <p:ph sz="half" idx="2"/>
          </p:nvPr>
        </p:nvSpPr>
        <p:spPr>
          <a:xfrm>
            <a:off x="332955" y="4205747"/>
            <a:ext cx="7880942" cy="2197643"/>
          </a:xfrm>
        </p:spPr>
        <p:txBody>
          <a:bodyPr>
            <a:normAutofit/>
          </a:bodyPr>
          <a:lstStyle/>
          <a:p>
            <a:pPr algn="just"/>
            <a:r>
              <a:rPr lang="en-US" sz="2400" dirty="0" smtClean="0">
                <a:solidFill>
                  <a:srgbClr val="FFFFFF"/>
                </a:solidFill>
              </a:rPr>
              <a:t>“Down the middle of the great street of the city. On each side of the river stood the tree of life, bearing twelve crops of fruit, yielding its fruit every month. And the leaves of the tree are for the healing of the nations” (Rev. 22:2).</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163540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sz="4400" dirty="0" smtClean="0">
                <a:solidFill>
                  <a:srgbClr val="FFFFFF"/>
                </a:solidFill>
              </a:rPr>
              <a:t>Who will be there?</a:t>
            </a:r>
            <a:endParaRPr lang="en-US" sz="4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10759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314" name="Rectangle 2"/>
          <p:cNvSpPr>
            <a:spLocks noGrp="1" noRot="1" noChangeArrowheads="1"/>
          </p:cNvSpPr>
          <p:nvPr>
            <p:ph type="title"/>
          </p:nvPr>
        </p:nvSpPr>
        <p:spPr/>
        <p:txBody>
          <a:bodyPr>
            <a:normAutofit/>
          </a:bodyPr>
          <a:lstStyle/>
          <a:p>
            <a:r>
              <a:rPr lang="en-US" dirty="0" smtClean="0">
                <a:solidFill>
                  <a:srgbClr val="FFFFFF"/>
                </a:solidFill>
              </a:rPr>
              <a:t>Salvation Is a Gift of God</a:t>
            </a:r>
            <a:endParaRPr lang="en-US" dirty="0">
              <a:solidFill>
                <a:srgbClr val="FFFFFF"/>
              </a:solidFill>
            </a:endParaRPr>
          </a:p>
        </p:txBody>
      </p:sp>
      <p:sp>
        <p:nvSpPr>
          <p:cNvPr id="13315" name="Rectangle 3"/>
          <p:cNvSpPr>
            <a:spLocks noGrp="1" noChangeArrowheads="1"/>
          </p:cNvSpPr>
          <p:nvPr>
            <p:ph sz="half" idx="2"/>
          </p:nvPr>
        </p:nvSpPr>
        <p:spPr>
          <a:xfrm>
            <a:off x="621218" y="1600200"/>
            <a:ext cx="7968947" cy="4525963"/>
          </a:xfrm>
        </p:spPr>
        <p:txBody>
          <a:bodyPr>
            <a:normAutofit/>
          </a:bodyPr>
          <a:lstStyle/>
          <a:p>
            <a:pPr algn="just">
              <a:lnSpc>
                <a:spcPct val="90000"/>
              </a:lnSpc>
            </a:pPr>
            <a:r>
              <a:rPr lang="en-US" sz="2400" dirty="0" smtClean="0">
                <a:solidFill>
                  <a:srgbClr val="FFFFFF"/>
                </a:solidFill>
              </a:rPr>
              <a:t>“For the wages of sin is death, but the gift of God is eternal life in Christ Jesus our Lord” (Rom. 6:23).</a:t>
            </a:r>
          </a:p>
          <a:p>
            <a:pPr algn="just">
              <a:lnSpc>
                <a:spcPct val="90000"/>
              </a:lnSpc>
            </a:pPr>
            <a:r>
              <a:rPr lang="en-US" sz="2400" dirty="0" smtClean="0">
                <a:solidFill>
                  <a:srgbClr val="FFFFFF"/>
                </a:solidFill>
              </a:rPr>
              <a:t>Nobody “wins” salvation. It is not possible to get it by our own efforts.</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85475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338" name="Rectangle 2"/>
          <p:cNvSpPr>
            <a:spLocks noGrp="1" noRot="1" noChangeArrowheads="1"/>
          </p:cNvSpPr>
          <p:nvPr>
            <p:ph type="title"/>
          </p:nvPr>
        </p:nvSpPr>
        <p:spPr/>
        <p:txBody>
          <a:bodyPr>
            <a:normAutofit/>
          </a:bodyPr>
          <a:lstStyle/>
          <a:p>
            <a:r>
              <a:rPr lang="en-US" dirty="0" smtClean="0">
                <a:solidFill>
                  <a:srgbClr val="FFFFFF"/>
                </a:solidFill>
              </a:rPr>
              <a:t>How Can We Get Salvation?</a:t>
            </a:r>
            <a:endParaRPr lang="en-US" dirty="0">
              <a:solidFill>
                <a:srgbClr val="FFFFFF"/>
              </a:solidFill>
            </a:endParaRPr>
          </a:p>
        </p:txBody>
      </p:sp>
      <p:sp>
        <p:nvSpPr>
          <p:cNvPr id="14339" name="Rectangle 3"/>
          <p:cNvSpPr>
            <a:spLocks noGrp="1" noChangeArrowheads="1"/>
          </p:cNvSpPr>
          <p:nvPr>
            <p:ph sz="half" idx="2"/>
          </p:nvPr>
        </p:nvSpPr>
        <p:spPr>
          <a:xfrm>
            <a:off x="372730" y="1600200"/>
            <a:ext cx="8120800" cy="2477911"/>
          </a:xfrm>
        </p:spPr>
        <p:txBody>
          <a:bodyPr>
            <a:normAutofit/>
          </a:bodyPr>
          <a:lstStyle/>
          <a:p>
            <a:pPr algn="just"/>
            <a:r>
              <a:rPr lang="en-US" sz="2400" dirty="0" smtClean="0">
                <a:solidFill>
                  <a:srgbClr val="FFFFFF"/>
                </a:solidFill>
              </a:rPr>
              <a:t>“If you declare with your mouth, ‘Jesus is Lord,’ and believe in your heart that God raised him from the dead, you will be saved.</a:t>
            </a:r>
            <a:r>
              <a:rPr lang="en-US" sz="2400" b="1" dirty="0" smtClean="0">
                <a:solidFill>
                  <a:srgbClr val="FFFFFF"/>
                </a:solidFill>
              </a:rPr>
              <a:t> </a:t>
            </a:r>
            <a:r>
              <a:rPr lang="en-US" sz="2400" dirty="0" smtClean="0">
                <a:solidFill>
                  <a:srgbClr val="FFFFFF"/>
                </a:solidFill>
              </a:rPr>
              <a:t>For it is with your heart that you believe and are justified, and it is with your mouth that you profess your faith and are saved” (Rom. 10:9,10).</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897534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362" name="Rectangle 2"/>
          <p:cNvSpPr>
            <a:spLocks noGrp="1" noRot="1" noChangeArrowheads="1"/>
          </p:cNvSpPr>
          <p:nvPr>
            <p:ph type="title"/>
          </p:nvPr>
        </p:nvSpPr>
        <p:spPr/>
        <p:txBody>
          <a:bodyPr>
            <a:normAutofit/>
          </a:bodyPr>
          <a:lstStyle/>
          <a:p>
            <a:r>
              <a:rPr lang="en-US" dirty="0" smtClean="0">
                <a:solidFill>
                  <a:srgbClr val="FFFFFF"/>
                </a:solidFill>
              </a:rPr>
              <a:t>Obedience Is a Gift of God</a:t>
            </a:r>
            <a:endParaRPr lang="en-US" dirty="0">
              <a:solidFill>
                <a:srgbClr val="FFFFFF"/>
              </a:solidFill>
            </a:endParaRPr>
          </a:p>
        </p:txBody>
      </p:sp>
      <p:sp>
        <p:nvSpPr>
          <p:cNvPr id="15363" name="Rectangle 3"/>
          <p:cNvSpPr>
            <a:spLocks noGrp="1" noChangeArrowheads="1"/>
          </p:cNvSpPr>
          <p:nvPr>
            <p:ph sz="half" idx="2"/>
          </p:nvPr>
        </p:nvSpPr>
        <p:spPr>
          <a:xfrm>
            <a:off x="635024" y="1600200"/>
            <a:ext cx="5342484" cy="4525963"/>
          </a:xfrm>
        </p:spPr>
        <p:txBody>
          <a:bodyPr>
            <a:normAutofit/>
          </a:bodyPr>
          <a:lstStyle/>
          <a:p>
            <a:pPr algn="just"/>
            <a:r>
              <a:rPr lang="en-US" sz="2400" dirty="0" smtClean="0">
                <a:solidFill>
                  <a:srgbClr val="FFFFFF"/>
                </a:solidFill>
              </a:rPr>
              <a:t>“For it is God who works in you to will and to act in order to fulfill his good purpose” (Phil. 2:13).</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61814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Obedience Is a Gift of God</a:t>
            </a:r>
            <a:endParaRPr lang="en-US" dirty="0">
              <a:solidFill>
                <a:srgbClr val="FFFFFF"/>
              </a:solidFill>
            </a:endParaRPr>
          </a:p>
        </p:txBody>
      </p:sp>
      <p:sp>
        <p:nvSpPr>
          <p:cNvPr id="3" name="Marcador de contenido 2"/>
          <p:cNvSpPr>
            <a:spLocks noGrp="1"/>
          </p:cNvSpPr>
          <p:nvPr>
            <p:ph idx="1"/>
          </p:nvPr>
        </p:nvSpPr>
        <p:spPr>
          <a:xfrm>
            <a:off x="457200" y="1420722"/>
            <a:ext cx="8229600" cy="4525963"/>
          </a:xfrm>
        </p:spPr>
        <p:txBody>
          <a:bodyPr>
            <a:normAutofit/>
          </a:bodyPr>
          <a:lstStyle/>
          <a:p>
            <a:pPr marL="0" indent="0" algn="just">
              <a:buNone/>
            </a:pPr>
            <a:r>
              <a:rPr lang="en-US" sz="2400" dirty="0" smtClean="0">
                <a:solidFill>
                  <a:srgbClr val="FFFFFF"/>
                </a:solidFill>
              </a:rPr>
              <a:t>“I will sprinkle clean water on you, and you will be clean; I will cleanse you from all your impurities and from all your idols.</a:t>
            </a:r>
            <a:r>
              <a:rPr lang="en-US" sz="2400" b="1" dirty="0" smtClean="0">
                <a:solidFill>
                  <a:srgbClr val="FFFFFF"/>
                </a:solidFill>
              </a:rPr>
              <a:t> </a:t>
            </a:r>
            <a:r>
              <a:rPr lang="en-US" sz="2400" dirty="0" smtClean="0">
                <a:solidFill>
                  <a:srgbClr val="FFFFFF"/>
                </a:solidFill>
              </a:rPr>
              <a:t>I will give you a new heart and put a new spirit in you; I will remove from you your heart of stone and give you a heart of flesh.</a:t>
            </a:r>
            <a:r>
              <a:rPr lang="en-US" sz="2400" b="1" dirty="0" smtClean="0">
                <a:solidFill>
                  <a:srgbClr val="FFFFFF"/>
                </a:solidFill>
              </a:rPr>
              <a:t> </a:t>
            </a:r>
            <a:r>
              <a:rPr lang="en-US" sz="2400" dirty="0" smtClean="0">
                <a:solidFill>
                  <a:srgbClr val="FFFFFF"/>
                </a:solidFill>
              </a:rPr>
              <a:t>And I will put my Spirit in you and move you to follow my decrees and be careful to keep my laws” (Ezek. 36:25-27).</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257643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457200" y="288444"/>
            <a:ext cx="8229600" cy="1794966"/>
          </a:xfrm>
        </p:spPr>
        <p:txBody>
          <a:bodyPr>
            <a:normAutofit fontScale="90000"/>
          </a:bodyPr>
          <a:lstStyle/>
          <a:p>
            <a:pPr>
              <a:defRPr/>
            </a:pPr>
            <a:r>
              <a:rPr lang="en-US" dirty="0" smtClean="0">
                <a:solidFill>
                  <a:srgbClr val="FFFFFF"/>
                </a:solidFill>
              </a:rPr>
              <a:t>Which Is the Result of the Transforming Work of God in </a:t>
            </a:r>
            <a:br>
              <a:rPr lang="en-US" dirty="0" smtClean="0">
                <a:solidFill>
                  <a:srgbClr val="FFFFFF"/>
                </a:solidFill>
              </a:rPr>
            </a:br>
            <a:r>
              <a:rPr lang="en-US" dirty="0" smtClean="0">
                <a:solidFill>
                  <a:srgbClr val="FFFFFF"/>
                </a:solidFill>
              </a:rPr>
              <a:t>Our Hearts</a:t>
            </a:r>
            <a:endParaRPr lang="en-US" dirty="0">
              <a:solidFill>
                <a:srgbClr val="FFFFFF"/>
              </a:solidFill>
              <a:latin typeface="Calisto MT" charset="0"/>
            </a:endParaRPr>
          </a:p>
        </p:txBody>
      </p:sp>
      <p:sp>
        <p:nvSpPr>
          <p:cNvPr id="6150" name="Rectangle 6"/>
          <p:cNvSpPr>
            <a:spLocks noGrp="1" noChangeArrowheads="1"/>
          </p:cNvSpPr>
          <p:nvPr>
            <p:ph idx="1"/>
          </p:nvPr>
        </p:nvSpPr>
        <p:spPr>
          <a:xfrm>
            <a:off x="719495" y="2290500"/>
            <a:ext cx="7825721" cy="4087755"/>
          </a:xfrm>
          <a:prstGeom prst="rect">
            <a:avLst/>
          </a:prstGeom>
        </p:spPr>
        <p:txBody>
          <a:bodyPr>
            <a:normAutofit/>
          </a:bodyPr>
          <a:lstStyle/>
          <a:p>
            <a:pPr marL="0" indent="0" algn="just">
              <a:buNone/>
            </a:pPr>
            <a:r>
              <a:rPr lang="en-US" sz="2400" dirty="0" smtClean="0">
                <a:solidFill>
                  <a:srgbClr val="FFFFFF"/>
                </a:solidFill>
              </a:rPr>
              <a:t>“Lord, who may dwell in your sacred tent? Who may live on your holy mountain?</a:t>
            </a:r>
            <a:r>
              <a:rPr lang="en-US" sz="2400" b="1" dirty="0" smtClean="0">
                <a:solidFill>
                  <a:srgbClr val="FFFFFF"/>
                </a:solidFill>
              </a:rPr>
              <a:t> </a:t>
            </a:r>
            <a:r>
              <a:rPr lang="en-US" sz="2400" dirty="0" smtClean="0">
                <a:solidFill>
                  <a:srgbClr val="FFFFFF"/>
                </a:solidFill>
              </a:rPr>
              <a:t>The one whose walk is blameless, who does what is righteous, who speaks the truth from their heart;</a:t>
            </a:r>
            <a:r>
              <a:rPr lang="en-US" sz="2400" b="1" dirty="0" smtClean="0">
                <a:solidFill>
                  <a:srgbClr val="FFFFFF"/>
                </a:solidFill>
              </a:rPr>
              <a:t> </a:t>
            </a:r>
            <a:r>
              <a:rPr lang="en-US" sz="2400" dirty="0" smtClean="0">
                <a:solidFill>
                  <a:srgbClr val="FFFFFF"/>
                </a:solidFill>
              </a:rPr>
              <a:t>whose tongue utters no slander, who does no wrong to a neighbor, and casts no slur on others; who despises a vile person but honors those who fear the Lord; who keeps an oath even when it hurts, and does not change their mind;</a:t>
            </a:r>
            <a:r>
              <a:rPr lang="en-US" sz="2400" b="1" dirty="0" smtClean="0">
                <a:solidFill>
                  <a:srgbClr val="FFFFFF"/>
                </a:solidFill>
              </a:rPr>
              <a:t> </a:t>
            </a:r>
            <a:r>
              <a:rPr lang="en-US" sz="2400" dirty="0" smtClean="0">
                <a:solidFill>
                  <a:srgbClr val="FFFFFF"/>
                </a:solidFill>
              </a:rPr>
              <a:t>who lends money to the poor without interest; who does not accept a bribe against the innocent. Whoever does these things will never be shaken” (Ps. 15:1-5)</a:t>
            </a:r>
            <a:r>
              <a:rPr lang="en-US" sz="2400" dirty="0" smtClean="0">
                <a:solidFill>
                  <a:srgbClr val="FFFFFF"/>
                </a:solidFill>
                <a:latin typeface="Century Gothic" charset="0"/>
              </a:rPr>
              <a:t>.</a:t>
            </a:r>
            <a:endParaRPr lang="en-US" sz="2400" dirty="0">
              <a:solidFill>
                <a:srgbClr val="FFFFFF"/>
              </a:solidFill>
              <a:latin typeface="Century Gothic" charset="0"/>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300416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0384"/>
            <a:ext cx="8229600" cy="1143000"/>
          </a:xfrm>
        </p:spPr>
        <p:txBody>
          <a:bodyPr/>
          <a:lstStyle/>
          <a:p>
            <a:r>
              <a:rPr lang="en-US" dirty="0" smtClean="0">
                <a:solidFill>
                  <a:srgbClr val="FFFFFF"/>
                </a:solidFill>
              </a:rPr>
              <a:t>Summary</a:t>
            </a:r>
            <a:endParaRPr lang="en-US" dirty="0">
              <a:solidFill>
                <a:srgbClr val="FFFFFF"/>
              </a:solidFill>
            </a:endParaRPr>
          </a:p>
        </p:txBody>
      </p:sp>
      <p:sp>
        <p:nvSpPr>
          <p:cNvPr id="3" name="Marcador de contenido 2"/>
          <p:cNvSpPr>
            <a:spLocks noGrp="1"/>
          </p:cNvSpPr>
          <p:nvPr>
            <p:ph idx="1"/>
          </p:nvPr>
        </p:nvSpPr>
        <p:spPr>
          <a:xfrm>
            <a:off x="457200" y="1379304"/>
            <a:ext cx="8229600" cy="4525963"/>
          </a:xfrm>
        </p:spPr>
        <p:txBody>
          <a:bodyPr>
            <a:noAutofit/>
          </a:bodyPr>
          <a:lstStyle/>
          <a:p>
            <a:pPr algn="just"/>
            <a:r>
              <a:rPr lang="en-US" sz="2400" dirty="0" smtClean="0">
                <a:solidFill>
                  <a:srgbClr val="FFFFFF"/>
                </a:solidFill>
                <a:latin typeface="Calibri"/>
                <a:ea typeface="Arial" charset="0"/>
                <a:cs typeface="Calibri"/>
              </a:rPr>
              <a:t>The </a:t>
            </a:r>
            <a:r>
              <a:rPr lang="en-US" sz="2400" dirty="0">
                <a:solidFill>
                  <a:srgbClr val="FFFFFF"/>
                </a:solidFill>
                <a:latin typeface="Calibri"/>
                <a:ea typeface="Arial" charset="0"/>
                <a:cs typeface="Calibri"/>
              </a:rPr>
              <a:t>Bible teaches that death does not mark the end of existence, but merely a new chapter</a:t>
            </a:r>
            <a:r>
              <a:rPr lang="en-US" sz="2400" dirty="0" smtClean="0">
                <a:solidFill>
                  <a:srgbClr val="FFFFFF"/>
                </a:solidFill>
                <a:latin typeface="Calibri"/>
                <a:ea typeface="Arial" charset="0"/>
                <a:cs typeface="Calibri"/>
              </a:rPr>
              <a:t>. According to the Scripture, there will be a New Earth, where we will live eternally with our God.</a:t>
            </a:r>
          </a:p>
          <a:p>
            <a:pPr algn="just"/>
            <a:r>
              <a:rPr lang="en-US" sz="2400" dirty="0" smtClean="0">
                <a:solidFill>
                  <a:srgbClr val="FFFFFF"/>
                </a:solidFill>
                <a:latin typeface="Calibri"/>
                <a:ea typeface="Arial" charset="0"/>
                <a:cs typeface="Calibri"/>
              </a:rPr>
              <a:t>The second coming of Christ begins with a series of events that will finish with the destruction of Satan and the wicked.</a:t>
            </a:r>
          </a:p>
          <a:p>
            <a:pPr algn="just"/>
            <a:r>
              <a:rPr lang="en-US" sz="2400" dirty="0" smtClean="0">
                <a:solidFill>
                  <a:srgbClr val="FFFFFF"/>
                </a:solidFill>
                <a:latin typeface="Calibri"/>
                <a:ea typeface="Arial" charset="0"/>
                <a:cs typeface="Calibri"/>
              </a:rPr>
              <a:t>The New Earth is a reality beyond imagination. It will inaugurate a new life for all the redeemed.</a:t>
            </a:r>
          </a:p>
          <a:p>
            <a:pPr algn="just"/>
            <a:r>
              <a:rPr lang="en-US" sz="2400" dirty="0" smtClean="0">
                <a:solidFill>
                  <a:srgbClr val="FFFFFF"/>
                </a:solidFill>
                <a:latin typeface="Calibri"/>
                <a:ea typeface="Arial" charset="0"/>
                <a:cs typeface="Calibri"/>
              </a:rPr>
              <a:t>We can access the New Earth through the salvation Jesus offers us today.</a:t>
            </a:r>
          </a:p>
          <a:p>
            <a:pPr algn="just"/>
            <a:r>
              <a:rPr lang="en-US" sz="2400" dirty="0" smtClean="0">
                <a:solidFill>
                  <a:srgbClr val="FFFFFF"/>
                </a:solidFill>
                <a:latin typeface="Calibri"/>
                <a:ea typeface="Arial" charset="0"/>
                <a:cs typeface="Calibri"/>
              </a:rPr>
              <a:t>Jesus wants to transform our lives in order to prepare us to live in the heavenly environment. </a:t>
            </a:r>
          </a:p>
          <a:p>
            <a:pPr algn="just"/>
            <a:endParaRPr lang="en-US" sz="2400" dirty="0" smtClean="0">
              <a:solidFill>
                <a:srgbClr val="FFFFFF"/>
              </a:solidFill>
              <a:latin typeface="Calibri"/>
              <a:cs typeface="Calibri"/>
            </a:endParaRPr>
          </a:p>
          <a:p>
            <a:pPr algn="just"/>
            <a:endParaRPr lang="en-US" sz="2400" dirty="0" smtClean="0">
              <a:solidFill>
                <a:srgbClr val="FFFFFF"/>
              </a:solidFill>
              <a:latin typeface="Calibri"/>
              <a:cs typeface="Calibri"/>
            </a:endParaRPr>
          </a:p>
          <a:p>
            <a:pPr algn="just"/>
            <a:endParaRPr lang="en-US" sz="2400" dirty="0" smtClean="0">
              <a:solidFill>
                <a:srgbClr val="FFFFFF"/>
              </a:solidFill>
              <a:latin typeface="Calibri"/>
              <a:cs typeface="Calibri"/>
            </a:endParaRPr>
          </a:p>
          <a:p>
            <a:pPr algn="just"/>
            <a:endParaRPr lang="en-US" sz="2400" dirty="0" smtClean="0">
              <a:solidFill>
                <a:srgbClr val="FFFFFF"/>
              </a:solidFill>
              <a:latin typeface="Calibri"/>
              <a:cs typeface="Calibri"/>
            </a:endParaRPr>
          </a:p>
          <a:p>
            <a:pPr algn="just"/>
            <a:endParaRPr lang="es-ES" sz="2400" dirty="0">
              <a:solidFill>
                <a:srgbClr val="FFFFFF"/>
              </a:solidFill>
              <a:latin typeface="Calibri"/>
              <a:cs typeface="Calibri"/>
            </a:endParaRPr>
          </a:p>
          <a:p>
            <a:pPr algn="just"/>
            <a:endParaRPr lang="es-ES" sz="2400" dirty="0">
              <a:solidFill>
                <a:srgbClr val="FFFFFF"/>
              </a:solidFill>
              <a:latin typeface="Calibri"/>
              <a:cs typeface="Calibri"/>
            </a:endParaRPr>
          </a:p>
          <a:p>
            <a:pPr algn="just"/>
            <a:endParaRPr lang="es-ES" sz="2400" dirty="0">
              <a:solidFill>
                <a:srgbClr val="FFFFFF"/>
              </a:solidFill>
              <a:latin typeface="Calibri"/>
              <a:cs typeface="Calibri"/>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61060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No Proof of Heaven</a:t>
            </a:r>
            <a:endParaRPr lang="en-US" dirty="0">
              <a:solidFill>
                <a:srgbClr val="FFFFFF"/>
              </a:solidFill>
            </a:endParaRPr>
          </a:p>
        </p:txBody>
      </p:sp>
      <p:sp>
        <p:nvSpPr>
          <p:cNvPr id="4" name="Marcador de texto 3"/>
          <p:cNvSpPr>
            <a:spLocks noGrp="1"/>
          </p:cNvSpPr>
          <p:nvPr>
            <p:ph sz="half" idx="2"/>
          </p:nvPr>
        </p:nvSpPr>
        <p:spPr>
          <a:xfrm>
            <a:off x="3630681" y="1572589"/>
            <a:ext cx="4955947" cy="3951630"/>
          </a:xfrm>
        </p:spPr>
        <p:txBody>
          <a:bodyPr>
            <a:noAutofit/>
          </a:bodyPr>
          <a:lstStyle/>
          <a:p>
            <a:pPr algn="just"/>
            <a:r>
              <a:rPr lang="en-US" sz="2400" dirty="0" smtClean="0">
                <a:solidFill>
                  <a:srgbClr val="FFFFFF"/>
                </a:solidFill>
              </a:rPr>
              <a:t>Stephen Hawking, former professor of Applied Mathematics and Theoretical Physics from the University of Cambridge (United Kingdom), in an interview with the newspaper The Guardian, said: “I regard the brain as a computer which will stop working when its components fail. There is no heaven or afterlife for broken down computers: that is a fairy story for people afraid of the dark.”</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3" name="Imagen 2" descr="220px-Stephen_Hawking.StarChil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34" y="1669230"/>
            <a:ext cx="2751135" cy="3951630"/>
          </a:xfrm>
          <a:prstGeom prst="rect">
            <a:avLst/>
          </a:prstGeom>
          <a:ln>
            <a:solidFill>
              <a:schemeClr val="bg1">
                <a:lumMod val="95000"/>
              </a:schemeClr>
            </a:solidFill>
          </a:ln>
        </p:spPr>
      </p:pic>
    </p:spTree>
    <p:extLst>
      <p:ext uri="{BB962C8B-B14F-4D97-AF65-F5344CB8AC3E}">
        <p14:creationId xmlns:p14="http://schemas.microsoft.com/office/powerpoint/2010/main" val="95654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My Father’s House</a:t>
            </a:r>
            <a:endParaRPr lang="en-US" dirty="0">
              <a:solidFill>
                <a:srgbClr val="FFFFFF"/>
              </a:solidFill>
            </a:endParaRPr>
          </a:p>
        </p:txBody>
      </p:sp>
      <p:sp>
        <p:nvSpPr>
          <p:cNvPr id="3" name="Marcador de contenido 2"/>
          <p:cNvSpPr>
            <a:spLocks noGrp="1"/>
          </p:cNvSpPr>
          <p:nvPr>
            <p:ph sz="half" idx="1"/>
          </p:nvPr>
        </p:nvSpPr>
        <p:spPr>
          <a:xfrm>
            <a:off x="401979" y="1600200"/>
            <a:ext cx="4642387" cy="4525963"/>
          </a:xfrm>
        </p:spPr>
        <p:txBody>
          <a:bodyPr>
            <a:normAutofit/>
          </a:bodyPr>
          <a:lstStyle/>
          <a:p>
            <a:pPr algn="just"/>
            <a:r>
              <a:rPr lang="en-US" sz="2400" dirty="0">
                <a:solidFill>
                  <a:srgbClr val="FFFFFF"/>
                </a:solidFill>
              </a:rPr>
              <a:t>A New Zealand chief, </a:t>
            </a:r>
            <a:r>
              <a:rPr lang="en-US" sz="2400" dirty="0" err="1">
                <a:solidFill>
                  <a:srgbClr val="FFFFFF"/>
                </a:solidFill>
              </a:rPr>
              <a:t>Tamahana</a:t>
            </a:r>
            <a:r>
              <a:rPr lang="en-US" sz="2400" dirty="0">
                <a:solidFill>
                  <a:srgbClr val="FFFFFF"/>
                </a:solidFill>
              </a:rPr>
              <a:t>, who visited England a few years ago, was </a:t>
            </a:r>
            <a:r>
              <a:rPr lang="en-US" sz="2400" dirty="0" smtClean="0">
                <a:solidFill>
                  <a:srgbClr val="FFFFFF"/>
                </a:solidFill>
              </a:rPr>
              <a:t>known for his deep spirituality and </a:t>
            </a:r>
            <a:r>
              <a:rPr lang="en-US" sz="2400" dirty="0">
                <a:solidFill>
                  <a:srgbClr val="FFFFFF"/>
                </a:solidFill>
              </a:rPr>
              <a:t>his constant delight in the word of God. One day he was taken to see a beautiful mansion—one of the show places near </a:t>
            </a:r>
            <a:r>
              <a:rPr lang="en-US" sz="2400" dirty="0" smtClean="0">
                <a:solidFill>
                  <a:srgbClr val="FFFFFF"/>
                </a:solidFill>
              </a:rPr>
              <a:t>London.</a:t>
            </a:r>
            <a:endParaRPr lang="en-US" sz="2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8" name="Marcador de contenido 5"/>
          <p:cNvPicPr>
            <a:picLocks noChangeAspect="1"/>
          </p:cNvPicPr>
          <p:nvPr/>
        </p:nvPicPr>
        <p:blipFill rotWithShape="1">
          <a:blip r:embed="rId2"/>
          <a:srcRect t="15320" b="15320"/>
          <a:stretch/>
        </p:blipFill>
        <p:spPr>
          <a:xfrm>
            <a:off x="5468463" y="1710648"/>
            <a:ext cx="3314971" cy="3715009"/>
          </a:xfrm>
          <a:prstGeom prst="rect">
            <a:avLst/>
          </a:prstGeom>
          <a:ln>
            <a:solidFill>
              <a:schemeClr val="bg1">
                <a:lumMod val="95000"/>
              </a:schemeClr>
            </a:solidFill>
          </a:ln>
        </p:spPr>
      </p:pic>
    </p:spTree>
    <p:extLst>
      <p:ext uri="{BB962C8B-B14F-4D97-AF65-F5344CB8AC3E}">
        <p14:creationId xmlns:p14="http://schemas.microsoft.com/office/powerpoint/2010/main" val="4084100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solidFill>
                  <a:srgbClr val="FFFFFF"/>
                </a:solidFill>
              </a:rPr>
              <a:t>My Father’s House</a:t>
            </a:r>
          </a:p>
        </p:txBody>
      </p:sp>
      <p:sp>
        <p:nvSpPr>
          <p:cNvPr id="3" name="Marcador de contenido 2"/>
          <p:cNvSpPr>
            <a:spLocks noGrp="1"/>
          </p:cNvSpPr>
          <p:nvPr>
            <p:ph sz="half" idx="1"/>
          </p:nvPr>
        </p:nvSpPr>
        <p:spPr>
          <a:xfrm>
            <a:off x="457199" y="1600200"/>
            <a:ext cx="4774846" cy="4525963"/>
          </a:xfrm>
        </p:spPr>
        <p:txBody>
          <a:bodyPr>
            <a:noAutofit/>
          </a:bodyPr>
          <a:lstStyle/>
          <a:p>
            <a:pPr algn="just"/>
            <a:r>
              <a:rPr lang="en-US" sz="2400" dirty="0">
                <a:solidFill>
                  <a:srgbClr val="FFFFFF"/>
                </a:solidFill>
              </a:rPr>
              <a:t>The gentleman who took him expected to see him greatly </a:t>
            </a:r>
            <a:r>
              <a:rPr lang="en-US" sz="2400" dirty="0" smtClean="0">
                <a:solidFill>
                  <a:srgbClr val="FFFFFF"/>
                </a:solidFill>
              </a:rPr>
              <a:t>astonished at the building. However, the chief showed little excitement and </a:t>
            </a:r>
            <a:r>
              <a:rPr lang="en-US" sz="2400" dirty="0">
                <a:solidFill>
                  <a:srgbClr val="FFFFFF"/>
                </a:solidFill>
              </a:rPr>
              <a:t>no </a:t>
            </a:r>
            <a:r>
              <a:rPr lang="en-US" sz="2400" dirty="0" smtClean="0">
                <a:solidFill>
                  <a:srgbClr val="FFFFFF"/>
                </a:solidFill>
              </a:rPr>
              <a:t>admiration. </a:t>
            </a:r>
          </a:p>
          <a:p>
            <a:pPr algn="just"/>
            <a:r>
              <a:rPr lang="en-US" sz="2400" dirty="0" smtClean="0">
                <a:solidFill>
                  <a:srgbClr val="FFFFFF"/>
                </a:solidFill>
              </a:rPr>
              <a:t>Wondering </a:t>
            </a:r>
            <a:r>
              <a:rPr lang="en-US" sz="2400" dirty="0">
                <a:solidFill>
                  <a:srgbClr val="FFFFFF"/>
                </a:solidFill>
              </a:rPr>
              <a:t>how this could </a:t>
            </a:r>
            <a:r>
              <a:rPr lang="en-US" sz="2400" dirty="0" smtClean="0">
                <a:solidFill>
                  <a:srgbClr val="FFFFFF"/>
                </a:solidFill>
              </a:rPr>
              <a:t>be possible, the gentleman began </a:t>
            </a:r>
            <a:r>
              <a:rPr lang="en-US" sz="2400" dirty="0">
                <a:solidFill>
                  <a:srgbClr val="FFFFFF"/>
                </a:solidFill>
              </a:rPr>
              <a:t>to point out </a:t>
            </a:r>
            <a:r>
              <a:rPr lang="en-US" sz="2400" dirty="0" smtClean="0">
                <a:solidFill>
                  <a:srgbClr val="FFFFFF"/>
                </a:solidFill>
              </a:rPr>
              <a:t>its </a:t>
            </a:r>
            <a:r>
              <a:rPr lang="en-US" sz="2400" dirty="0">
                <a:solidFill>
                  <a:srgbClr val="FFFFFF"/>
                </a:solidFill>
              </a:rPr>
              <a:t>grandeur, the beauty of its </a:t>
            </a:r>
            <a:r>
              <a:rPr lang="en-US" sz="2400" dirty="0" smtClean="0">
                <a:solidFill>
                  <a:srgbClr val="FFFFFF"/>
                </a:solidFill>
              </a:rPr>
              <a:t>expensive furniture </a:t>
            </a:r>
            <a:r>
              <a:rPr lang="en-US" sz="2400" dirty="0">
                <a:solidFill>
                  <a:srgbClr val="FFFFFF"/>
                </a:solidFill>
              </a:rPr>
              <a:t>brought from all </a:t>
            </a:r>
            <a:r>
              <a:rPr lang="en-US" sz="2400" dirty="0" smtClean="0">
                <a:solidFill>
                  <a:srgbClr val="FFFFFF"/>
                </a:solidFill>
              </a:rPr>
              <a:t>over the </a:t>
            </a:r>
            <a:r>
              <a:rPr lang="en-US" sz="2400" dirty="0">
                <a:solidFill>
                  <a:srgbClr val="FFFFFF"/>
                </a:solidFill>
              </a:rPr>
              <a:t>world, the view from </a:t>
            </a:r>
            <a:r>
              <a:rPr lang="en-US" sz="2400" dirty="0" smtClean="0">
                <a:solidFill>
                  <a:srgbClr val="FFFFFF"/>
                </a:solidFill>
              </a:rPr>
              <a:t>its windows</a:t>
            </a:r>
            <a:r>
              <a:rPr lang="is-IS" sz="2400" dirty="0" smtClean="0">
                <a:solidFill>
                  <a:srgbClr val="FFFFFF"/>
                </a:solidFill>
              </a:rPr>
              <a:t>…</a:t>
            </a:r>
            <a:endParaRPr lang="en-US" sz="2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8" name="Marcador de contenido 5"/>
          <p:cNvPicPr>
            <a:picLocks noGrp="1" noChangeAspect="1"/>
          </p:cNvPicPr>
          <p:nvPr>
            <p:ph sz="half" idx="2"/>
          </p:nvPr>
        </p:nvPicPr>
        <p:blipFill rotWithShape="1">
          <a:blip r:embed="rId2"/>
          <a:srcRect t="15320" b="15320"/>
          <a:stretch/>
        </p:blipFill>
        <p:spPr>
          <a:xfrm>
            <a:off x="5468463" y="1710648"/>
            <a:ext cx="3314971" cy="3715009"/>
          </a:xfrm>
          <a:ln>
            <a:solidFill>
              <a:schemeClr val="bg1">
                <a:lumMod val="95000"/>
              </a:schemeClr>
            </a:solidFill>
          </a:ln>
        </p:spPr>
      </p:pic>
    </p:spTree>
    <p:extLst>
      <p:ext uri="{BB962C8B-B14F-4D97-AF65-F5344CB8AC3E}">
        <p14:creationId xmlns:p14="http://schemas.microsoft.com/office/powerpoint/2010/main" val="1350866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solidFill>
                  <a:srgbClr val="FFFFFF"/>
                </a:solidFill>
              </a:rPr>
              <a:t>My Father’s House</a:t>
            </a:r>
          </a:p>
        </p:txBody>
      </p:sp>
      <p:sp>
        <p:nvSpPr>
          <p:cNvPr id="3" name="Marcador de contenido 2"/>
          <p:cNvSpPr>
            <a:spLocks noGrp="1"/>
          </p:cNvSpPr>
          <p:nvPr>
            <p:ph idx="1"/>
          </p:nvPr>
        </p:nvSpPr>
        <p:spPr>
          <a:xfrm>
            <a:off x="332953" y="1600200"/>
            <a:ext cx="5616944" cy="4876800"/>
          </a:xfrm>
        </p:spPr>
        <p:txBody>
          <a:bodyPr>
            <a:noAutofit/>
          </a:bodyPr>
          <a:lstStyle/>
          <a:p>
            <a:pPr algn="just"/>
            <a:r>
              <a:rPr lang="en-US" sz="2400" dirty="0" err="1">
                <a:solidFill>
                  <a:srgbClr val="FFFFFF"/>
                </a:solidFill>
              </a:rPr>
              <a:t>Tamahana</a:t>
            </a:r>
            <a:r>
              <a:rPr lang="en-US" sz="2400" dirty="0">
                <a:solidFill>
                  <a:srgbClr val="FFFFFF"/>
                </a:solidFill>
              </a:rPr>
              <a:t> </a:t>
            </a:r>
            <a:r>
              <a:rPr lang="en-US" sz="2400" dirty="0" smtClean="0">
                <a:solidFill>
                  <a:srgbClr val="FFFFFF"/>
                </a:solidFill>
              </a:rPr>
              <a:t>listened silently</a:t>
            </a:r>
            <a:r>
              <a:rPr lang="en-US" sz="2400" dirty="0">
                <a:solidFill>
                  <a:srgbClr val="FFFFFF"/>
                </a:solidFill>
              </a:rPr>
              <a:t>; then, looking around upon the walls, </a:t>
            </a:r>
            <a:r>
              <a:rPr lang="en-US" sz="2400" dirty="0" smtClean="0">
                <a:solidFill>
                  <a:srgbClr val="FFFFFF"/>
                </a:solidFill>
              </a:rPr>
              <a:t>he replied</a:t>
            </a:r>
            <a:r>
              <a:rPr lang="en-US" sz="2400" dirty="0">
                <a:solidFill>
                  <a:srgbClr val="FFFFFF"/>
                </a:solidFill>
              </a:rPr>
              <a:t>: “Ah, my Father’s </a:t>
            </a:r>
            <a:r>
              <a:rPr lang="en-US" sz="2400" dirty="0" smtClean="0">
                <a:solidFill>
                  <a:srgbClr val="FFFFFF"/>
                </a:solidFill>
              </a:rPr>
              <a:t>house is </a:t>
            </a:r>
            <a:r>
              <a:rPr lang="en-US" sz="2400" dirty="0">
                <a:solidFill>
                  <a:srgbClr val="FFFFFF"/>
                </a:solidFill>
              </a:rPr>
              <a:t>finer than this.” “Your </a:t>
            </a:r>
            <a:r>
              <a:rPr lang="en-US" sz="2400" dirty="0" smtClean="0">
                <a:solidFill>
                  <a:srgbClr val="FFFFFF"/>
                </a:solidFill>
              </a:rPr>
              <a:t>father’s house</a:t>
            </a:r>
            <a:r>
              <a:rPr lang="en-US" sz="2400" dirty="0">
                <a:solidFill>
                  <a:srgbClr val="FFFFFF"/>
                </a:solidFill>
              </a:rPr>
              <a:t>!” thought the gentleman, who knew his father’s house was but a poor mud cottage. </a:t>
            </a:r>
            <a:endParaRPr lang="en-US" sz="2400" dirty="0" smtClean="0">
              <a:solidFill>
                <a:srgbClr val="FFFFFF"/>
              </a:solidFill>
            </a:endParaRPr>
          </a:p>
          <a:p>
            <a:pPr algn="just"/>
            <a:r>
              <a:rPr lang="en-US" sz="2400" dirty="0" smtClean="0">
                <a:solidFill>
                  <a:srgbClr val="FFFFFF"/>
                </a:solidFill>
              </a:rPr>
              <a:t>But </a:t>
            </a:r>
            <a:r>
              <a:rPr lang="en-US" sz="2400" dirty="0" err="1">
                <a:solidFill>
                  <a:srgbClr val="FFFFFF"/>
                </a:solidFill>
              </a:rPr>
              <a:t>Tamahana</a:t>
            </a:r>
            <a:r>
              <a:rPr lang="en-US" sz="2400" dirty="0">
                <a:solidFill>
                  <a:srgbClr val="FFFFFF"/>
                </a:solidFill>
              </a:rPr>
              <a:t> went on: “My </a:t>
            </a:r>
            <a:r>
              <a:rPr lang="en-US" sz="2400" dirty="0" smtClean="0">
                <a:solidFill>
                  <a:srgbClr val="FFFFFF"/>
                </a:solidFill>
              </a:rPr>
              <a:t>Father’s house is </a:t>
            </a:r>
            <a:r>
              <a:rPr lang="en-US" sz="2400" dirty="0">
                <a:solidFill>
                  <a:srgbClr val="FFFFFF"/>
                </a:solidFill>
              </a:rPr>
              <a:t>finer than this,” and began to speak in his own expressive, touching strain, of the house above—the house of “many mansions”—the eternal home of the </a:t>
            </a:r>
            <a:r>
              <a:rPr lang="en-US" sz="2400" dirty="0" smtClean="0">
                <a:solidFill>
                  <a:srgbClr val="FFFFFF"/>
                </a:solidFill>
              </a:rPr>
              <a:t>Redeemer.</a:t>
            </a:r>
            <a:endParaRPr lang="en-US" sz="2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9" name="Marcador de contenido 5"/>
          <p:cNvPicPr>
            <a:picLocks noChangeAspect="1"/>
          </p:cNvPicPr>
          <p:nvPr/>
        </p:nvPicPr>
        <p:blipFill rotWithShape="1">
          <a:blip r:embed="rId2"/>
          <a:srcRect t="15320" b="15320"/>
          <a:stretch/>
        </p:blipFill>
        <p:spPr>
          <a:xfrm>
            <a:off x="6190476" y="2360778"/>
            <a:ext cx="2537738" cy="2843983"/>
          </a:xfrm>
          <a:prstGeom prst="rect">
            <a:avLst/>
          </a:prstGeom>
          <a:ln>
            <a:solidFill>
              <a:schemeClr val="bg1">
                <a:lumMod val="95000"/>
              </a:schemeClr>
            </a:solidFill>
          </a:ln>
        </p:spPr>
      </p:pic>
    </p:spTree>
    <p:extLst>
      <p:ext uri="{BB962C8B-B14F-4D97-AF65-F5344CB8AC3E}">
        <p14:creationId xmlns:p14="http://schemas.microsoft.com/office/powerpoint/2010/main" val="2120893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12" name="Título 1"/>
          <p:cNvSpPr>
            <a:spLocks noGrp="1"/>
          </p:cNvSpPr>
          <p:nvPr>
            <p:ph type="title"/>
          </p:nvPr>
        </p:nvSpPr>
        <p:spPr>
          <a:xfrm>
            <a:off x="457200" y="274638"/>
            <a:ext cx="8229600" cy="1143000"/>
          </a:xfrm>
        </p:spPr>
        <p:txBody>
          <a:bodyPr/>
          <a:lstStyle/>
          <a:p>
            <a:r>
              <a:rPr lang="en-US" dirty="0" smtClean="0">
                <a:solidFill>
                  <a:srgbClr val="FFFFFF"/>
                </a:solidFill>
              </a:rPr>
              <a:t>My Decision</a:t>
            </a:r>
            <a:endParaRPr lang="en-US" dirty="0">
              <a:solidFill>
                <a:srgbClr val="FFFFFF"/>
              </a:solidFill>
            </a:endParaRPr>
          </a:p>
        </p:txBody>
      </p:sp>
      <p:sp>
        <p:nvSpPr>
          <p:cNvPr id="4" name="Marcador de contenido 3"/>
          <p:cNvSpPr>
            <a:spLocks noGrp="1"/>
          </p:cNvSpPr>
          <p:nvPr>
            <p:ph sz="half" idx="2"/>
          </p:nvPr>
        </p:nvSpPr>
        <p:spPr>
          <a:xfrm>
            <a:off x="1852599" y="1835784"/>
            <a:ext cx="5312125" cy="4525963"/>
          </a:xfrm>
        </p:spPr>
        <p:txBody>
          <a:bodyPr>
            <a:normAutofit/>
          </a:bodyPr>
          <a:lstStyle/>
          <a:p>
            <a:pPr algn="just"/>
            <a:r>
              <a:rPr lang="en-US" sz="2500" dirty="0" smtClean="0">
                <a:solidFill>
                  <a:srgbClr val="FFFFFF"/>
                </a:solidFill>
              </a:rPr>
              <a:t>Jesus said: “Look, I am coming soon! My reward is with me, and I will give to each person according to what they have done” (Rev. 22:12).</a:t>
            </a:r>
          </a:p>
          <a:p>
            <a:pPr algn="just"/>
            <a:endParaRPr lang="en-US" sz="2500" dirty="0" smtClean="0">
              <a:solidFill>
                <a:srgbClr val="FFFFFF"/>
              </a:solidFill>
            </a:endParaRPr>
          </a:p>
          <a:p>
            <a:pPr algn="just"/>
            <a:r>
              <a:rPr lang="en-US" sz="2500" dirty="0" smtClean="0">
                <a:solidFill>
                  <a:srgbClr val="FFFFFF"/>
                </a:solidFill>
              </a:rPr>
              <a:t>Are you willing to accept the promise Jesus offers you?</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233800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smtClean="0">
                <a:solidFill>
                  <a:srgbClr val="FFFFFF"/>
                </a:solidFill>
              </a:rPr>
              <a:t>No Proof of Heaven</a:t>
            </a:r>
            <a:endParaRPr lang="en-US" dirty="0">
              <a:solidFill>
                <a:srgbClr val="FFFFFF"/>
              </a:solidFill>
            </a:endParaRPr>
          </a:p>
        </p:txBody>
      </p:sp>
      <p:sp>
        <p:nvSpPr>
          <p:cNvPr id="4" name="Marcador de texto 3"/>
          <p:cNvSpPr>
            <a:spLocks noGrp="1"/>
          </p:cNvSpPr>
          <p:nvPr>
            <p:ph sz="half" idx="1"/>
          </p:nvPr>
        </p:nvSpPr>
        <p:spPr>
          <a:xfrm>
            <a:off x="457199" y="1600200"/>
            <a:ext cx="4899090" cy="4525963"/>
          </a:xfrm>
        </p:spPr>
        <p:txBody>
          <a:bodyPr>
            <a:noAutofit/>
          </a:bodyPr>
          <a:lstStyle/>
          <a:p>
            <a:r>
              <a:rPr lang="en-US" sz="2400" dirty="0" smtClean="0">
                <a:solidFill>
                  <a:srgbClr val="FFFFFF"/>
                </a:solidFill>
              </a:rPr>
              <a:t>Hawking is right. There is no scientific proof regarding the existence of life after death. </a:t>
            </a:r>
          </a:p>
          <a:p>
            <a:r>
              <a:rPr lang="en-US" sz="2400" dirty="0" smtClean="0">
                <a:solidFill>
                  <a:srgbClr val="FFFFFF"/>
                </a:solidFill>
              </a:rPr>
              <a:t>Any idea on consciousness after death is pure speculation. </a:t>
            </a:r>
          </a:p>
          <a:p>
            <a:r>
              <a:rPr lang="en-US" sz="2400" dirty="0" smtClean="0">
                <a:solidFill>
                  <a:srgbClr val="FFFFFF"/>
                </a:solidFill>
              </a:rPr>
              <a:t>When the brain ceases to function, a person ceases to exist. </a:t>
            </a:r>
          </a:p>
          <a:p>
            <a:r>
              <a:rPr lang="en-US" sz="2400" dirty="0" smtClean="0">
                <a:solidFill>
                  <a:srgbClr val="FFFFFF"/>
                </a:solidFill>
              </a:rPr>
              <a:t>A proximate heaven or hell do not exist either. </a:t>
            </a:r>
          </a:p>
          <a:p>
            <a:r>
              <a:rPr lang="en-US" sz="2400" dirty="0" smtClean="0">
                <a:solidFill>
                  <a:srgbClr val="FFFFFF"/>
                </a:solidFill>
              </a:rPr>
              <a:t>A person’s conscious life ends when death arrives.</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17106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26225" y="274638"/>
            <a:ext cx="8229600" cy="1143000"/>
          </a:xfrm>
        </p:spPr>
        <p:txBody>
          <a:bodyPr/>
          <a:lstStyle/>
          <a:p>
            <a:pPr algn="l"/>
            <a:r>
              <a:rPr lang="en-US" dirty="0" smtClean="0">
                <a:solidFill>
                  <a:srgbClr val="FFFFFF"/>
                </a:solidFill>
              </a:rPr>
              <a:t>A Biblical Promise</a:t>
            </a:r>
            <a:endParaRPr lang="en-US" dirty="0">
              <a:solidFill>
                <a:srgbClr val="FFFFFF"/>
              </a:solidFill>
            </a:endParaRPr>
          </a:p>
        </p:txBody>
      </p:sp>
      <p:sp>
        <p:nvSpPr>
          <p:cNvPr id="3" name="Marcador de contenido 2"/>
          <p:cNvSpPr>
            <a:spLocks noGrp="1"/>
          </p:cNvSpPr>
          <p:nvPr>
            <p:ph sz="half" idx="1"/>
          </p:nvPr>
        </p:nvSpPr>
        <p:spPr/>
        <p:txBody>
          <a:bodyPr>
            <a:normAutofit/>
          </a:bodyPr>
          <a:lstStyle/>
          <a:p>
            <a:pPr algn="just"/>
            <a:r>
              <a:rPr lang="en-US" sz="2400" dirty="0">
                <a:solidFill>
                  <a:srgbClr val="FFFFFF"/>
                </a:solidFill>
              </a:rPr>
              <a:t>However, the Bible teaches that death does not mark the end of existence, but merely a new chapter. </a:t>
            </a:r>
            <a:endParaRPr lang="en-US" sz="2400" dirty="0" smtClean="0">
              <a:solidFill>
                <a:srgbClr val="FFFFFF"/>
              </a:solidFill>
            </a:endParaRPr>
          </a:p>
          <a:p>
            <a:pPr algn="just"/>
            <a:r>
              <a:rPr lang="en-US" sz="2400" dirty="0" smtClean="0">
                <a:solidFill>
                  <a:srgbClr val="FFFFFF"/>
                </a:solidFill>
              </a:rPr>
              <a:t>In </a:t>
            </a:r>
            <a:r>
              <a:rPr lang="en-US" sz="2400" dirty="0">
                <a:solidFill>
                  <a:srgbClr val="FFFFFF"/>
                </a:solidFill>
              </a:rPr>
              <a:t>death, people </a:t>
            </a:r>
            <a:r>
              <a:rPr lang="en-US" sz="2400" dirty="0" smtClean="0">
                <a:solidFill>
                  <a:srgbClr val="FFFFFF"/>
                </a:solidFill>
              </a:rPr>
              <a:t>sleep, </a:t>
            </a:r>
            <a:r>
              <a:rPr lang="en-US" sz="2400" dirty="0">
                <a:solidFill>
                  <a:srgbClr val="FFFFFF"/>
                </a:solidFill>
              </a:rPr>
              <a:t>absent of all </a:t>
            </a:r>
            <a:r>
              <a:rPr lang="en-US" sz="2400" dirty="0" smtClean="0">
                <a:solidFill>
                  <a:srgbClr val="FFFFFF"/>
                </a:solidFill>
              </a:rPr>
              <a:t>consciousness, only </a:t>
            </a:r>
            <a:r>
              <a:rPr lang="en-US" sz="2400" dirty="0">
                <a:solidFill>
                  <a:srgbClr val="FFFFFF"/>
                </a:solidFill>
              </a:rPr>
              <a:t>to awaken to the reality of the Second Coming of Christ and </a:t>
            </a:r>
            <a:r>
              <a:rPr lang="en-US" sz="2400" dirty="0" smtClean="0">
                <a:solidFill>
                  <a:srgbClr val="FFFFFF"/>
                </a:solidFill>
              </a:rPr>
              <a:t>to enjoy </a:t>
            </a:r>
            <a:r>
              <a:rPr lang="en-US" sz="2400" dirty="0">
                <a:solidFill>
                  <a:srgbClr val="FFFFFF"/>
                </a:solidFill>
              </a:rPr>
              <a:t>eternal life.</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269311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2313" y="4103168"/>
            <a:ext cx="7772400" cy="1362075"/>
          </a:xfrm>
        </p:spPr>
        <p:txBody>
          <a:bodyPr>
            <a:normAutofit/>
          </a:bodyPr>
          <a:lstStyle/>
          <a:p>
            <a:r>
              <a:rPr lang="en-US" sz="4800" dirty="0" smtClean="0">
                <a:solidFill>
                  <a:srgbClr val="FFFFFF"/>
                </a:solidFill>
              </a:rPr>
              <a:t>LAST DAY EVENTS</a:t>
            </a:r>
            <a:endParaRPr lang="en-US" sz="48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098913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descr="PPT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338" name="Rectangle 2"/>
          <p:cNvSpPr>
            <a:spLocks noGrp="1" noChangeArrowheads="1"/>
          </p:cNvSpPr>
          <p:nvPr>
            <p:ph type="title"/>
          </p:nvPr>
        </p:nvSpPr>
        <p:spPr/>
        <p:txBody>
          <a:bodyPr/>
          <a:lstStyle/>
          <a:p>
            <a:r>
              <a:rPr lang="en-US" dirty="0" smtClean="0">
                <a:solidFill>
                  <a:srgbClr val="FFFFFF"/>
                </a:solidFill>
              </a:rPr>
              <a:t>The Coming of Christ</a:t>
            </a:r>
            <a:endParaRPr lang="en-US" dirty="0">
              <a:solidFill>
                <a:srgbClr val="FFFFFF"/>
              </a:solidFill>
            </a:endParaRPr>
          </a:p>
        </p:txBody>
      </p:sp>
      <p:sp>
        <p:nvSpPr>
          <p:cNvPr id="14339" name="Rectangle 3"/>
          <p:cNvSpPr>
            <a:spLocks noGrp="1" noChangeArrowheads="1"/>
          </p:cNvSpPr>
          <p:nvPr>
            <p:ph sz="half" idx="2"/>
          </p:nvPr>
        </p:nvSpPr>
        <p:spPr>
          <a:xfrm>
            <a:off x="534346" y="1499208"/>
            <a:ext cx="8152453" cy="4525963"/>
          </a:xfrm>
        </p:spPr>
        <p:txBody>
          <a:bodyPr>
            <a:normAutofit/>
          </a:bodyPr>
          <a:lstStyle/>
          <a:p>
            <a:pPr marL="533400" indent="-533400"/>
            <a:r>
              <a:rPr lang="en-US" sz="2400" dirty="0" smtClean="0">
                <a:solidFill>
                  <a:srgbClr val="FFFFFF"/>
                </a:solidFill>
              </a:rPr>
              <a:t>Jesus returns to the Earth and take His children with Him (Rev. 19:11-21).</a:t>
            </a:r>
          </a:p>
          <a:p>
            <a:pPr marL="533400" indent="-533400"/>
            <a:r>
              <a:rPr lang="en-US" sz="2400" dirty="0" smtClean="0">
                <a:solidFill>
                  <a:srgbClr val="FFFFFF"/>
                </a:solidFill>
              </a:rPr>
              <a:t>The first resurrection (Rev. 20:6).</a:t>
            </a:r>
          </a:p>
          <a:p>
            <a:pPr marL="533400" indent="-533400"/>
            <a:r>
              <a:rPr lang="en-US" sz="2400" dirty="0" smtClean="0">
                <a:solidFill>
                  <a:srgbClr val="FFFFFF"/>
                </a:solidFill>
              </a:rPr>
              <a:t>The wicked are dead (Matt. 24:37-39).</a:t>
            </a:r>
          </a:p>
          <a:p>
            <a:pPr marL="533400" indent="-533400"/>
            <a:r>
              <a:rPr lang="en-US" sz="2400" dirty="0" smtClean="0">
                <a:solidFill>
                  <a:srgbClr val="FFFFFF"/>
                </a:solidFill>
              </a:rPr>
              <a:t>Earth is left desolated (Jer. 4:23).</a:t>
            </a:r>
          </a:p>
          <a:p>
            <a:pPr marL="533400" indent="-533400"/>
            <a:r>
              <a:rPr lang="en-US" sz="2400" dirty="0" smtClean="0">
                <a:solidFill>
                  <a:srgbClr val="FFFFFF"/>
                </a:solidFill>
              </a:rPr>
              <a:t>Satan is bound by a chain of circumstances (Rev. 20.2, 3).</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45477038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descr="PPT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362" name="Rectangle 2"/>
          <p:cNvSpPr>
            <a:spLocks noGrp="1" noChangeArrowheads="1"/>
          </p:cNvSpPr>
          <p:nvPr>
            <p:ph type="title"/>
          </p:nvPr>
        </p:nvSpPr>
        <p:spPr/>
        <p:txBody>
          <a:bodyPr>
            <a:noAutofit/>
          </a:bodyPr>
          <a:lstStyle/>
          <a:p>
            <a:r>
              <a:rPr lang="en-US" dirty="0" smtClean="0">
                <a:solidFill>
                  <a:srgbClr val="FFFFFF"/>
                </a:solidFill>
              </a:rPr>
              <a:t>The Millennium, a Period</a:t>
            </a:r>
            <a:br>
              <a:rPr lang="en-US" dirty="0" smtClean="0">
                <a:solidFill>
                  <a:srgbClr val="FFFFFF"/>
                </a:solidFill>
              </a:rPr>
            </a:br>
            <a:r>
              <a:rPr lang="en-US" dirty="0" smtClean="0">
                <a:solidFill>
                  <a:srgbClr val="FFFFFF"/>
                </a:solidFill>
              </a:rPr>
              <a:t>of Restoration</a:t>
            </a:r>
            <a:endParaRPr lang="en-US" dirty="0">
              <a:solidFill>
                <a:srgbClr val="FFFFFF"/>
              </a:solidFill>
            </a:endParaRPr>
          </a:p>
        </p:txBody>
      </p:sp>
      <p:sp>
        <p:nvSpPr>
          <p:cNvPr id="15363" name="Rectangle 3"/>
          <p:cNvSpPr>
            <a:spLocks noGrp="1" noChangeArrowheads="1"/>
          </p:cNvSpPr>
          <p:nvPr>
            <p:ph sz="half" idx="2"/>
          </p:nvPr>
        </p:nvSpPr>
        <p:spPr>
          <a:xfrm>
            <a:off x="234683" y="1683036"/>
            <a:ext cx="8572823" cy="2596743"/>
          </a:xfrm>
        </p:spPr>
        <p:txBody>
          <a:bodyPr>
            <a:noAutofit/>
          </a:bodyPr>
          <a:lstStyle/>
          <a:p>
            <a:pPr marL="533400" indent="-533400" algn="just"/>
            <a:r>
              <a:rPr lang="en-US" sz="2400" dirty="0" smtClean="0">
                <a:solidFill>
                  <a:srgbClr val="FFFFFF"/>
                </a:solidFill>
              </a:rPr>
              <a:t>Christ remains in Heaven with the saints (Rev. 15:3; John 14:2).</a:t>
            </a:r>
          </a:p>
          <a:p>
            <a:pPr marL="533400" indent="-533400" algn="just"/>
            <a:r>
              <a:rPr lang="en-US" sz="2400" dirty="0" smtClean="0">
                <a:solidFill>
                  <a:srgbClr val="FFFFFF"/>
                </a:solidFill>
              </a:rPr>
              <a:t>Saints reign with Christ (Rev. 2:26).</a:t>
            </a:r>
          </a:p>
          <a:p>
            <a:pPr marL="533400" indent="-533400" algn="just"/>
            <a:r>
              <a:rPr lang="en-US" sz="2400" dirty="0">
                <a:solidFill>
                  <a:srgbClr val="FFFFFF"/>
                </a:solidFill>
              </a:rPr>
              <a:t>J</a:t>
            </a:r>
            <a:r>
              <a:rPr lang="en-US" sz="2400" dirty="0" smtClean="0">
                <a:solidFill>
                  <a:srgbClr val="FFFFFF"/>
                </a:solidFill>
              </a:rPr>
              <a:t>udgment  regarding the wicked is made (Rev. 20:4; 2 Pet. 2:4). This judgment does not decide the salvation of these people, but clears up any doubt concerning the doom of the wicked.</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64080588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dirty="0">
                <a:solidFill>
                  <a:srgbClr val="FFFFFF"/>
                </a:solidFill>
              </a:rPr>
              <a:t>The Millennium, a Period of Restoration</a:t>
            </a:r>
            <a:endParaRPr lang="es-ES" dirty="0">
              <a:solidFill>
                <a:srgbClr val="FFFFFF"/>
              </a:solidFill>
            </a:endParaRPr>
          </a:p>
        </p:txBody>
      </p:sp>
      <p:sp>
        <p:nvSpPr>
          <p:cNvPr id="3" name="Marcador de contenido 2"/>
          <p:cNvSpPr>
            <a:spLocks noGrp="1"/>
          </p:cNvSpPr>
          <p:nvPr>
            <p:ph idx="1"/>
          </p:nvPr>
        </p:nvSpPr>
        <p:spPr>
          <a:xfrm>
            <a:off x="457200" y="1696842"/>
            <a:ext cx="8229600" cy="4525963"/>
          </a:xfrm>
        </p:spPr>
        <p:txBody>
          <a:bodyPr>
            <a:noAutofit/>
          </a:bodyPr>
          <a:lstStyle/>
          <a:p>
            <a:pPr algn="just"/>
            <a:r>
              <a:rPr lang="en-US" sz="2400" dirty="0" smtClean="0">
                <a:solidFill>
                  <a:srgbClr val="FFFFFF"/>
                </a:solidFill>
              </a:rPr>
              <a:t>The resurrected righteous, and those who remained alive until the Second Coming of Jesus, will go to heaven for a period of 1,000 years. </a:t>
            </a:r>
          </a:p>
          <a:p>
            <a:pPr algn="just"/>
            <a:r>
              <a:rPr lang="en-US" sz="2400" spc="-20" dirty="0" smtClean="0">
                <a:solidFill>
                  <a:srgbClr val="FFFFFF"/>
                </a:solidFill>
              </a:rPr>
              <a:t>This period is known as the Millennium. The word “Millennium” does not appear in the Bible, but it does mention 1,000 years, during which the righteous will be in heaven with Jesus. During that time, the earth will remain completely desolate and Satan will be imprisoned (symbolically). </a:t>
            </a:r>
          </a:p>
          <a:p>
            <a:pPr algn="just"/>
            <a:r>
              <a:rPr lang="en-US" sz="2400" dirty="0" smtClean="0">
                <a:solidFill>
                  <a:srgbClr val="FFFFFF"/>
                </a:solidFill>
              </a:rPr>
              <a:t>He will not have anyone to deceive. The godly will be in heaven, and the ungodly will have died from the splendor of Christ’s coming.</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361443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4005</TotalTime>
  <Words>1766</Words>
  <Application>Microsoft Macintosh PowerPoint</Application>
  <PresentationFormat>On-screen Show (4:3)</PresentationFormat>
  <Paragraphs>137</Paragraphs>
  <Slides>33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Calibri</vt:lpstr>
      <vt:lpstr>Calisto MT</vt:lpstr>
      <vt:lpstr>Century Gothic</vt:lpstr>
      <vt:lpstr>Arial</vt:lpstr>
      <vt:lpstr>Tema de Office</vt:lpstr>
      <vt:lpstr>PowerPoint Presentation</vt:lpstr>
      <vt:lpstr>WILL THERE BE A  NEW EARTH?</vt:lpstr>
      <vt:lpstr>No Proof of Heaven</vt:lpstr>
      <vt:lpstr>No Proof of Heaven</vt:lpstr>
      <vt:lpstr>A Biblical Promise</vt:lpstr>
      <vt:lpstr>LAST DAY EVENTS</vt:lpstr>
      <vt:lpstr>The Coming of Christ</vt:lpstr>
      <vt:lpstr>The Millennium, a Period of Restoration</vt:lpstr>
      <vt:lpstr>The Millennium, a Period of Restoration</vt:lpstr>
      <vt:lpstr>A Description of the  Millennium Period</vt:lpstr>
      <vt:lpstr>The End of the Millennium</vt:lpstr>
      <vt:lpstr>The First Resurrection</vt:lpstr>
      <vt:lpstr>The Second Resurrection</vt:lpstr>
      <vt:lpstr>THE PROMISE OF A NEW EARTH</vt:lpstr>
      <vt:lpstr>A Place Prepared for Us</vt:lpstr>
      <vt:lpstr>We Will Be with Him</vt:lpstr>
      <vt:lpstr>A Reality beyond Imagination</vt:lpstr>
      <vt:lpstr>A Fair Society</vt:lpstr>
      <vt:lpstr>No More Destruction or Harm</vt:lpstr>
      <vt:lpstr>No More Death, Pain, and Tears</vt:lpstr>
      <vt:lpstr>No More Sin and Evil</vt:lpstr>
      <vt:lpstr>Health Restoration</vt:lpstr>
      <vt:lpstr>Who will be there?</vt:lpstr>
      <vt:lpstr>Salvation Is a Gift of God</vt:lpstr>
      <vt:lpstr>How Can We Get Salvation?</vt:lpstr>
      <vt:lpstr>Obedience Is a Gift of God</vt:lpstr>
      <vt:lpstr>Obedience Is a Gift of God</vt:lpstr>
      <vt:lpstr>Which Is the Result of the Transforming Work of God in  Our Hearts</vt:lpstr>
      <vt:lpstr>Summary</vt:lpstr>
      <vt:lpstr>My Father’s House</vt:lpstr>
      <vt:lpstr>My Father’s House</vt:lpstr>
      <vt:lpstr>My Father’s House</vt:lpstr>
      <vt:lpstr>My Decision</vt:lpstr>
    </vt:vector>
  </TitlesOfParts>
  <Company>Editorial Safeliz</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Sergio Roberto Mato Riner</cp:lastModifiedBy>
  <cp:revision>722</cp:revision>
  <dcterms:created xsi:type="dcterms:W3CDTF">2016-10-26T07:26:55Z</dcterms:created>
  <dcterms:modified xsi:type="dcterms:W3CDTF">2017-01-26T11:57:05Z</dcterms:modified>
</cp:coreProperties>
</file>