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77" r:id="rId1"/>
  </p:sldMasterIdLst>
  <p:notesMasterIdLst>
    <p:notesMasterId r:id="rId35"/>
  </p:notesMasterIdLst>
  <p:handoutMasterIdLst>
    <p:handoutMasterId r:id="rId36"/>
  </p:handoutMasterIdLst>
  <p:sldIdLst>
    <p:sldId id="426" r:id="rId2"/>
    <p:sldId id="427" r:id="rId3"/>
    <p:sldId id="297" r:id="rId4"/>
    <p:sldId id="350" r:id="rId5"/>
    <p:sldId id="395" r:id="rId6"/>
    <p:sldId id="414" r:id="rId7"/>
    <p:sldId id="415" r:id="rId8"/>
    <p:sldId id="416" r:id="rId9"/>
    <p:sldId id="422" r:id="rId10"/>
    <p:sldId id="423" r:id="rId11"/>
    <p:sldId id="417" r:id="rId12"/>
    <p:sldId id="418" r:id="rId13"/>
    <p:sldId id="419" r:id="rId14"/>
    <p:sldId id="263" r:id="rId15"/>
    <p:sldId id="306" r:id="rId16"/>
    <p:sldId id="420" r:id="rId17"/>
    <p:sldId id="424" r:id="rId18"/>
    <p:sldId id="396" r:id="rId19"/>
    <p:sldId id="397" r:id="rId20"/>
    <p:sldId id="412" r:id="rId21"/>
    <p:sldId id="413" r:id="rId22"/>
    <p:sldId id="398" r:id="rId23"/>
    <p:sldId id="281" r:id="rId24"/>
    <p:sldId id="402" r:id="rId25"/>
    <p:sldId id="403" r:id="rId26"/>
    <p:sldId id="404" r:id="rId27"/>
    <p:sldId id="421" r:id="rId28"/>
    <p:sldId id="371" r:id="rId29"/>
    <p:sldId id="295" r:id="rId30"/>
    <p:sldId id="411" r:id="rId31"/>
    <p:sldId id="425" r:id="rId32"/>
    <p:sldId id="394" r:id="rId33"/>
    <p:sldId id="428"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oldstein, Clifford" initials="GC"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35"/>
    <p:restoredTop sz="94613"/>
  </p:normalViewPr>
  <p:slideViewPr>
    <p:cSldViewPr snapToGrid="0" snapToObjects="1">
      <p:cViewPr varScale="1">
        <p:scale>
          <a:sx n="119" d="100"/>
          <a:sy n="119" d="100"/>
        </p:scale>
        <p:origin x="1208" y="1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notesMaster" Target="notesMasters/notesMaster1.xml"/><Relationship Id="rId36" Type="http://schemas.openxmlformats.org/officeDocument/2006/relationships/handoutMaster" Target="handoutMasters/handout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commentAuthors" Target="commentAuthors.xml"/><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45D57E5-0204-3F4A-B597-DCCC984652D8}" type="datetimeFigureOut">
              <a:rPr lang="es-ES" smtClean="0"/>
              <a:pPr/>
              <a:t>26/1/17</a:t>
            </a:fld>
            <a:endParaRPr lang="es-ES"/>
          </a:p>
        </p:txBody>
      </p:sp>
      <p:sp>
        <p:nvSpPr>
          <p:cNvPr id="4" name="Marcador de pie de pá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701DFAA-9B9D-AF45-8A8E-F3321C5CA551}" type="slidenum">
              <a:rPr lang="es-ES" smtClean="0"/>
              <a:pPr/>
              <a:t>‹#›</a:t>
            </a:fld>
            <a:endParaRPr lang="es-ES"/>
          </a:p>
        </p:txBody>
      </p:sp>
    </p:spTree>
    <p:extLst>
      <p:ext uri="{BB962C8B-B14F-4D97-AF65-F5344CB8AC3E}">
        <p14:creationId xmlns:p14="http://schemas.microsoft.com/office/powerpoint/2010/main" val="209256356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CAA1F8A-6082-704E-95BC-74245CF32087}" type="datetimeFigureOut">
              <a:rPr lang="es-ES" smtClean="0"/>
              <a:pPr/>
              <a:t>26/1/17</a:t>
            </a:fld>
            <a:endParaRPr lang="es-ES"/>
          </a:p>
        </p:txBody>
      </p:sp>
      <p:sp>
        <p:nvSpPr>
          <p:cNvPr id="4" name="Marcador de imagen d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6" name="Marcador de pie de pá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209F0B3-A32B-2840-BE6A-B26C9CDC4EB2}" type="slidenum">
              <a:rPr lang="es-ES" smtClean="0"/>
              <a:pPr/>
              <a:t>‹#›</a:t>
            </a:fld>
            <a:endParaRPr lang="es-ES"/>
          </a:p>
        </p:txBody>
      </p:sp>
    </p:spTree>
    <p:extLst>
      <p:ext uri="{BB962C8B-B14F-4D97-AF65-F5344CB8AC3E}">
        <p14:creationId xmlns:p14="http://schemas.microsoft.com/office/powerpoint/2010/main" val="265905420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0209F0B3-A32B-2840-BE6A-B26C9CDC4EB2}" type="slidenum">
              <a:rPr lang="es-ES" smtClean="0"/>
              <a:pPr/>
              <a:t>3</a:t>
            </a:fld>
            <a:endParaRPr lang="es-ES"/>
          </a:p>
        </p:txBody>
      </p:sp>
    </p:spTree>
    <p:extLst>
      <p:ext uri="{BB962C8B-B14F-4D97-AF65-F5344CB8AC3E}">
        <p14:creationId xmlns:p14="http://schemas.microsoft.com/office/powerpoint/2010/main" val="3257314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0209F0B3-A32B-2840-BE6A-B26C9CDC4EB2}" type="slidenum">
              <a:rPr lang="es-ES" smtClean="0"/>
              <a:pPr/>
              <a:t>4</a:t>
            </a:fld>
            <a:endParaRPr lang="es-ES"/>
          </a:p>
        </p:txBody>
      </p:sp>
    </p:spTree>
    <p:extLst>
      <p:ext uri="{BB962C8B-B14F-4D97-AF65-F5344CB8AC3E}">
        <p14:creationId xmlns:p14="http://schemas.microsoft.com/office/powerpoint/2010/main" val="3257314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0209F0B3-A32B-2840-BE6A-B26C9CDC4EB2}" type="slidenum">
              <a:rPr lang="es-ES" smtClean="0"/>
              <a:pPr/>
              <a:t>22</a:t>
            </a:fld>
            <a:endParaRPr lang="es-ES"/>
          </a:p>
        </p:txBody>
      </p:sp>
    </p:spTree>
    <p:extLst>
      <p:ext uri="{BB962C8B-B14F-4D97-AF65-F5344CB8AC3E}">
        <p14:creationId xmlns:p14="http://schemas.microsoft.com/office/powerpoint/2010/main" val="31052393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_tradnl" smtClean="0"/>
              <a:t>Clic para editar título</a:t>
            </a:r>
            <a:endParaRPr lang="es-ES"/>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lang="es-ES"/>
          </a:p>
        </p:txBody>
      </p:sp>
      <p:sp>
        <p:nvSpPr>
          <p:cNvPr id="4" name="Marcador de fecha 3"/>
          <p:cNvSpPr>
            <a:spLocks noGrp="1"/>
          </p:cNvSpPr>
          <p:nvPr>
            <p:ph type="dt" sz="half" idx="10"/>
          </p:nvPr>
        </p:nvSpPr>
        <p:spPr/>
        <p:txBody>
          <a:bodyPr/>
          <a:lstStyle/>
          <a:p>
            <a:fld id="{11395FEA-AC2D-584C-8448-7DD13439533D}" type="datetime2">
              <a:rPr lang="es-ES" smtClean="0"/>
              <a:pPr/>
              <a:t>jueves, 26 de enero de 2017</a:t>
            </a:fld>
            <a:endParaRPr lang="en-US"/>
          </a:p>
        </p:txBody>
      </p:sp>
      <p:sp>
        <p:nvSpPr>
          <p:cNvPr id="5" name="Marcador de pie de página 4"/>
          <p:cNvSpPr>
            <a:spLocks noGrp="1"/>
          </p:cNvSpPr>
          <p:nvPr>
            <p:ph type="ftr" sz="quarter" idx="11"/>
          </p:nvPr>
        </p:nvSpPr>
        <p:spPr/>
        <p:txBody>
          <a:bodyPr/>
          <a:lstStyle/>
          <a:p>
            <a:pPr algn="r"/>
            <a:r>
              <a:rPr lang="en-US" smtClean="0"/>
              <a:t>There Is an Answer!</a:t>
            </a:r>
            <a:endParaRPr lang="en-US" dirty="0"/>
          </a:p>
        </p:txBody>
      </p:sp>
      <p:sp>
        <p:nvSpPr>
          <p:cNvPr id="6" name="Marcador de número de diapositiva 5"/>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3599515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7E508968-14BE-6F41-AD8D-E004D50BDA4D}" type="datetime2">
              <a:rPr lang="es-ES" smtClean="0"/>
              <a:pPr/>
              <a:t>jueves, 26 de enero de 2017</a:t>
            </a:fld>
            <a:endParaRPr lang="en-US"/>
          </a:p>
        </p:txBody>
      </p:sp>
      <p:sp>
        <p:nvSpPr>
          <p:cNvPr id="5" name="Marcador de pie de página 4"/>
          <p:cNvSpPr>
            <a:spLocks noGrp="1"/>
          </p:cNvSpPr>
          <p:nvPr>
            <p:ph type="ftr" sz="quarter" idx="11"/>
          </p:nvPr>
        </p:nvSpPr>
        <p:spPr/>
        <p:txBody>
          <a:bodyPr/>
          <a:lstStyle/>
          <a:p>
            <a:pPr algn="r"/>
            <a:r>
              <a:rPr lang="en-US" smtClean="0"/>
              <a:t>There Is an Answer!</a:t>
            </a:r>
            <a:endParaRPr lang="en-US" dirty="0"/>
          </a:p>
        </p:txBody>
      </p:sp>
      <p:sp>
        <p:nvSpPr>
          <p:cNvPr id="6" name="Marcador de número de diapositiva 5"/>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18553288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457200" y="274638"/>
            <a:ext cx="6019800" cy="5851525"/>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6AF96BA9-6ABA-CB46-BF55-FC77BE8A4D8D}" type="datetime2">
              <a:rPr lang="es-ES" smtClean="0"/>
              <a:pPr/>
              <a:t>jueves, 26 de enero de 2017</a:t>
            </a:fld>
            <a:endParaRPr lang="en-US"/>
          </a:p>
        </p:txBody>
      </p:sp>
      <p:sp>
        <p:nvSpPr>
          <p:cNvPr id="5" name="Marcador de pie de página 4"/>
          <p:cNvSpPr>
            <a:spLocks noGrp="1"/>
          </p:cNvSpPr>
          <p:nvPr>
            <p:ph type="ftr" sz="quarter" idx="11"/>
          </p:nvPr>
        </p:nvSpPr>
        <p:spPr/>
        <p:txBody>
          <a:bodyPr/>
          <a:lstStyle/>
          <a:p>
            <a:pPr algn="r"/>
            <a:r>
              <a:rPr lang="en-US" smtClean="0"/>
              <a:t>There Is an Answer!</a:t>
            </a:r>
            <a:endParaRPr lang="en-US" dirty="0"/>
          </a:p>
        </p:txBody>
      </p:sp>
      <p:sp>
        <p:nvSpPr>
          <p:cNvPr id="6" name="Marcador de número de diapositiva 5"/>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21709584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ítulo, imágenes prediseñadas y text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p>
            <a:r>
              <a:rPr lang="es-ES_tradnl" smtClean="0"/>
              <a:t>Clic para editar título</a:t>
            </a:r>
            <a:endParaRPr lang="es-ES"/>
          </a:p>
        </p:txBody>
      </p:sp>
      <p:sp>
        <p:nvSpPr>
          <p:cNvPr id="3" name="Marcador de imágenes prediseñadas 2"/>
          <p:cNvSpPr>
            <a:spLocks noGrp="1"/>
          </p:cNvSpPr>
          <p:nvPr>
            <p:ph type="clipArt" sz="half" idx="1"/>
          </p:nvPr>
        </p:nvSpPr>
        <p:spPr>
          <a:xfrm>
            <a:off x="457200" y="1600200"/>
            <a:ext cx="4038600" cy="4525963"/>
          </a:xfrm>
        </p:spPr>
        <p:txBody>
          <a:bodyPr/>
          <a:lstStyle/>
          <a:p>
            <a:endParaRPr lang="es-ES"/>
          </a:p>
        </p:txBody>
      </p:sp>
      <p:sp>
        <p:nvSpPr>
          <p:cNvPr id="4" name="Marcador de texto 3"/>
          <p:cNvSpPr>
            <a:spLocks noGrp="1"/>
          </p:cNvSpPr>
          <p:nvPr>
            <p:ph type="body" sz="half" idx="2"/>
          </p:nvPr>
        </p:nvSpPr>
        <p:spPr>
          <a:xfrm>
            <a:off x="4648200" y="1600200"/>
            <a:ext cx="4038600" cy="4525963"/>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fecha 4"/>
          <p:cNvSpPr>
            <a:spLocks noGrp="1"/>
          </p:cNvSpPr>
          <p:nvPr>
            <p:ph type="dt" sz="half" idx="10"/>
          </p:nvPr>
        </p:nvSpPr>
        <p:spPr>
          <a:xfrm>
            <a:off x="457200" y="6251575"/>
            <a:ext cx="2133600" cy="476250"/>
          </a:xfrm>
        </p:spPr>
        <p:txBody>
          <a:bodyPr/>
          <a:lstStyle>
            <a:lvl1pPr>
              <a:defRPr/>
            </a:lvl1pPr>
          </a:lstStyle>
          <a:p>
            <a:endParaRPr lang="en-US"/>
          </a:p>
        </p:txBody>
      </p:sp>
      <p:sp>
        <p:nvSpPr>
          <p:cNvPr id="6" name="Marcador de número de diapositiva 5"/>
          <p:cNvSpPr>
            <a:spLocks noGrp="1"/>
          </p:cNvSpPr>
          <p:nvPr>
            <p:ph type="sldNum" sz="quarter" idx="11"/>
          </p:nvPr>
        </p:nvSpPr>
        <p:spPr>
          <a:xfrm>
            <a:off x="6553200" y="6248400"/>
            <a:ext cx="2133600" cy="476250"/>
          </a:xfrm>
        </p:spPr>
        <p:txBody>
          <a:bodyPr/>
          <a:lstStyle>
            <a:lvl1pPr>
              <a:defRPr/>
            </a:lvl1pPr>
          </a:lstStyle>
          <a:p>
            <a:fld id="{7FAE0264-4582-A748-97D8-37D5D7B778D7}" type="slidenum">
              <a:rPr lang="en-US"/>
              <a:pPr/>
              <a:t>‹#›</a:t>
            </a:fld>
            <a:endParaRPr lang="en-US"/>
          </a:p>
        </p:txBody>
      </p:sp>
      <p:sp>
        <p:nvSpPr>
          <p:cNvPr id="7" name="Marcador de pie de página 6"/>
          <p:cNvSpPr>
            <a:spLocks noGrp="1"/>
          </p:cNvSpPr>
          <p:nvPr>
            <p:ph type="ftr" sz="quarter" idx="12"/>
          </p:nvPr>
        </p:nvSpPr>
        <p:spPr>
          <a:xfrm>
            <a:off x="3124200" y="6248400"/>
            <a:ext cx="2895600" cy="476250"/>
          </a:xfrm>
        </p:spPr>
        <p:txBody>
          <a:bodyPr/>
          <a:lstStyle>
            <a:lvl1pPr>
              <a:defRPr/>
            </a:lvl1pPr>
          </a:lstStyle>
          <a:p>
            <a:endParaRPr lang="en-US"/>
          </a:p>
        </p:txBody>
      </p:sp>
    </p:spTree>
    <p:extLst>
      <p:ext uri="{BB962C8B-B14F-4D97-AF65-F5344CB8AC3E}">
        <p14:creationId xmlns:p14="http://schemas.microsoft.com/office/powerpoint/2010/main" val="13921514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ítulo y texto e imágenes prediseñadas">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p>
            <a:r>
              <a:rPr lang="es-ES_tradnl" smtClean="0"/>
              <a:t>Clic para editar título</a:t>
            </a:r>
            <a:endParaRPr lang="es-ES"/>
          </a:p>
        </p:txBody>
      </p:sp>
      <p:sp>
        <p:nvSpPr>
          <p:cNvPr id="3" name="Marcador de texto 2"/>
          <p:cNvSpPr>
            <a:spLocks noGrp="1"/>
          </p:cNvSpPr>
          <p:nvPr>
            <p:ph type="body" sz="half" idx="1"/>
          </p:nvPr>
        </p:nvSpPr>
        <p:spPr>
          <a:xfrm>
            <a:off x="457200" y="1600200"/>
            <a:ext cx="4038600" cy="4525963"/>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imágenes prediseñadas 3"/>
          <p:cNvSpPr>
            <a:spLocks noGrp="1"/>
          </p:cNvSpPr>
          <p:nvPr>
            <p:ph type="clipArt" sz="half" idx="2"/>
          </p:nvPr>
        </p:nvSpPr>
        <p:spPr>
          <a:xfrm>
            <a:off x="4648200" y="1600200"/>
            <a:ext cx="4038600" cy="4525963"/>
          </a:xfrm>
        </p:spPr>
        <p:txBody>
          <a:bodyPr/>
          <a:lstStyle/>
          <a:p>
            <a:endParaRPr lang="es-ES"/>
          </a:p>
        </p:txBody>
      </p:sp>
      <p:sp>
        <p:nvSpPr>
          <p:cNvPr id="5" name="Marcador de fecha 4"/>
          <p:cNvSpPr>
            <a:spLocks noGrp="1"/>
          </p:cNvSpPr>
          <p:nvPr>
            <p:ph type="dt" sz="half" idx="10"/>
          </p:nvPr>
        </p:nvSpPr>
        <p:spPr>
          <a:xfrm>
            <a:off x="457200" y="6251575"/>
            <a:ext cx="2133600" cy="476250"/>
          </a:xfrm>
        </p:spPr>
        <p:txBody>
          <a:bodyPr/>
          <a:lstStyle>
            <a:lvl1pPr>
              <a:defRPr/>
            </a:lvl1pPr>
          </a:lstStyle>
          <a:p>
            <a:endParaRPr lang="en-US"/>
          </a:p>
        </p:txBody>
      </p:sp>
      <p:sp>
        <p:nvSpPr>
          <p:cNvPr id="6" name="Marcador de número de diapositiva 5"/>
          <p:cNvSpPr>
            <a:spLocks noGrp="1"/>
          </p:cNvSpPr>
          <p:nvPr>
            <p:ph type="sldNum" sz="quarter" idx="11"/>
          </p:nvPr>
        </p:nvSpPr>
        <p:spPr>
          <a:xfrm>
            <a:off x="6553200" y="6248400"/>
            <a:ext cx="2133600" cy="476250"/>
          </a:xfrm>
        </p:spPr>
        <p:txBody>
          <a:bodyPr/>
          <a:lstStyle>
            <a:lvl1pPr>
              <a:defRPr/>
            </a:lvl1pPr>
          </a:lstStyle>
          <a:p>
            <a:fld id="{06D567BF-BACE-554F-BE92-302CC27186CC}" type="slidenum">
              <a:rPr lang="en-US"/>
              <a:pPr/>
              <a:t>‹#›</a:t>
            </a:fld>
            <a:endParaRPr lang="en-US"/>
          </a:p>
        </p:txBody>
      </p:sp>
      <p:sp>
        <p:nvSpPr>
          <p:cNvPr id="7" name="Marcador de pie de página 6"/>
          <p:cNvSpPr>
            <a:spLocks noGrp="1"/>
          </p:cNvSpPr>
          <p:nvPr>
            <p:ph type="ftr" sz="quarter" idx="12"/>
          </p:nvPr>
        </p:nvSpPr>
        <p:spPr>
          <a:xfrm>
            <a:off x="3124200" y="6248400"/>
            <a:ext cx="2895600" cy="476250"/>
          </a:xfrm>
        </p:spPr>
        <p:txBody>
          <a:bodyPr/>
          <a:lstStyle>
            <a:lvl1pPr>
              <a:defRPr/>
            </a:lvl1pPr>
          </a:lstStyle>
          <a:p>
            <a:endParaRPr lang="en-US"/>
          </a:p>
        </p:txBody>
      </p:sp>
    </p:spTree>
    <p:extLst>
      <p:ext uri="{BB962C8B-B14F-4D97-AF65-F5344CB8AC3E}">
        <p14:creationId xmlns:p14="http://schemas.microsoft.com/office/powerpoint/2010/main" val="12519247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6C0339E1-A295-F54A-B4E2-C709B36EB248}" type="datetime2">
              <a:rPr lang="es-ES" smtClean="0"/>
              <a:pPr/>
              <a:t>jueves, 26 de enero de 2017</a:t>
            </a:fld>
            <a:endParaRPr lang="en-US"/>
          </a:p>
        </p:txBody>
      </p:sp>
      <p:sp>
        <p:nvSpPr>
          <p:cNvPr id="5" name="Marcador de pie de página 4"/>
          <p:cNvSpPr>
            <a:spLocks noGrp="1"/>
          </p:cNvSpPr>
          <p:nvPr>
            <p:ph type="ftr" sz="quarter" idx="11"/>
          </p:nvPr>
        </p:nvSpPr>
        <p:spPr/>
        <p:txBody>
          <a:bodyPr/>
          <a:lstStyle/>
          <a:p>
            <a:pPr algn="r"/>
            <a:r>
              <a:rPr lang="en-US" smtClean="0"/>
              <a:t>There Is an Answer!</a:t>
            </a:r>
            <a:endParaRPr lang="en-US" dirty="0"/>
          </a:p>
        </p:txBody>
      </p:sp>
      <p:sp>
        <p:nvSpPr>
          <p:cNvPr id="6" name="Marcador de número de diapositiva 5"/>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13992870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Marcador de fecha 3"/>
          <p:cNvSpPr>
            <a:spLocks noGrp="1"/>
          </p:cNvSpPr>
          <p:nvPr>
            <p:ph type="dt" sz="half" idx="10"/>
          </p:nvPr>
        </p:nvSpPr>
        <p:spPr/>
        <p:txBody>
          <a:bodyPr/>
          <a:lstStyle/>
          <a:p>
            <a:fld id="{2333CFDF-F83A-8746-BCC5-CD081E5F6724}" type="datetime2">
              <a:rPr lang="es-ES" smtClean="0"/>
              <a:pPr/>
              <a:t>jueves, 26 de enero de 2017</a:t>
            </a:fld>
            <a:endParaRPr lang="en-US"/>
          </a:p>
        </p:txBody>
      </p:sp>
      <p:sp>
        <p:nvSpPr>
          <p:cNvPr id="5" name="Marcador de pie de página 4"/>
          <p:cNvSpPr>
            <a:spLocks noGrp="1"/>
          </p:cNvSpPr>
          <p:nvPr>
            <p:ph type="ftr" sz="quarter" idx="11"/>
          </p:nvPr>
        </p:nvSpPr>
        <p:spPr/>
        <p:txBody>
          <a:bodyPr/>
          <a:lstStyle/>
          <a:p>
            <a:pPr algn="r"/>
            <a:r>
              <a:rPr lang="en-US" smtClean="0"/>
              <a:t>There Is an Answer!</a:t>
            </a:r>
            <a:endParaRPr lang="en-US" dirty="0"/>
          </a:p>
        </p:txBody>
      </p:sp>
      <p:sp>
        <p:nvSpPr>
          <p:cNvPr id="6" name="Marcador de número de diapositiva 5"/>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34244211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fecha 4"/>
          <p:cNvSpPr>
            <a:spLocks noGrp="1"/>
          </p:cNvSpPr>
          <p:nvPr>
            <p:ph type="dt" sz="half" idx="10"/>
          </p:nvPr>
        </p:nvSpPr>
        <p:spPr/>
        <p:txBody>
          <a:bodyPr/>
          <a:lstStyle/>
          <a:p>
            <a:fld id="{AC53DF16-7257-3148-A47D-BF89E0D432FC}" type="datetime2">
              <a:rPr lang="es-ES" smtClean="0"/>
              <a:pPr/>
              <a:t>jueves, 26 de enero de 2017</a:t>
            </a:fld>
            <a:endParaRPr lang="en-US"/>
          </a:p>
        </p:txBody>
      </p:sp>
      <p:sp>
        <p:nvSpPr>
          <p:cNvPr id="6" name="Marcador de pie de página 5"/>
          <p:cNvSpPr>
            <a:spLocks noGrp="1"/>
          </p:cNvSpPr>
          <p:nvPr>
            <p:ph type="ftr" sz="quarter" idx="11"/>
          </p:nvPr>
        </p:nvSpPr>
        <p:spPr/>
        <p:txBody>
          <a:bodyPr/>
          <a:lstStyle/>
          <a:p>
            <a:pPr algn="r"/>
            <a:r>
              <a:rPr lang="en-US" smtClean="0"/>
              <a:t>There Is an Answer!</a:t>
            </a:r>
            <a:endParaRPr lang="en-US" dirty="0"/>
          </a:p>
        </p:txBody>
      </p:sp>
      <p:sp>
        <p:nvSpPr>
          <p:cNvPr id="7" name="Marcador de número de diapositiva 6"/>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14874511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7" name="Marcador de fecha 6"/>
          <p:cNvSpPr>
            <a:spLocks noGrp="1"/>
          </p:cNvSpPr>
          <p:nvPr>
            <p:ph type="dt" sz="half" idx="10"/>
          </p:nvPr>
        </p:nvSpPr>
        <p:spPr/>
        <p:txBody>
          <a:bodyPr/>
          <a:lstStyle/>
          <a:p>
            <a:fld id="{FC1818F3-A080-4F40-A33F-1714140F9876}" type="datetime2">
              <a:rPr lang="es-ES" smtClean="0"/>
              <a:pPr/>
              <a:t>jueves, 26 de enero de 2017</a:t>
            </a:fld>
            <a:endParaRPr lang="en-US"/>
          </a:p>
        </p:txBody>
      </p:sp>
      <p:sp>
        <p:nvSpPr>
          <p:cNvPr id="8" name="Marcador de pie de página 7"/>
          <p:cNvSpPr>
            <a:spLocks noGrp="1"/>
          </p:cNvSpPr>
          <p:nvPr>
            <p:ph type="ftr" sz="quarter" idx="11"/>
          </p:nvPr>
        </p:nvSpPr>
        <p:spPr/>
        <p:txBody>
          <a:bodyPr/>
          <a:lstStyle/>
          <a:p>
            <a:pPr algn="r"/>
            <a:r>
              <a:rPr lang="en-US" smtClean="0"/>
              <a:t>There Is an Answer!</a:t>
            </a:r>
            <a:endParaRPr lang="en-US" dirty="0"/>
          </a:p>
        </p:txBody>
      </p:sp>
      <p:sp>
        <p:nvSpPr>
          <p:cNvPr id="9" name="Marcador de número de diapositiva 8"/>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2251934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fecha 2"/>
          <p:cNvSpPr>
            <a:spLocks noGrp="1"/>
          </p:cNvSpPr>
          <p:nvPr>
            <p:ph type="dt" sz="half" idx="10"/>
          </p:nvPr>
        </p:nvSpPr>
        <p:spPr/>
        <p:txBody>
          <a:bodyPr/>
          <a:lstStyle/>
          <a:p>
            <a:fld id="{1F5B9821-705D-BB47-B0BC-4889626845C2}" type="datetime2">
              <a:rPr lang="es-ES" smtClean="0"/>
              <a:pPr/>
              <a:t>jueves, 26 de enero de 2017</a:t>
            </a:fld>
            <a:endParaRPr lang="en-US"/>
          </a:p>
        </p:txBody>
      </p:sp>
      <p:sp>
        <p:nvSpPr>
          <p:cNvPr id="4" name="Marcador de pie de página 3"/>
          <p:cNvSpPr>
            <a:spLocks noGrp="1"/>
          </p:cNvSpPr>
          <p:nvPr>
            <p:ph type="ftr" sz="quarter" idx="11"/>
          </p:nvPr>
        </p:nvSpPr>
        <p:spPr/>
        <p:txBody>
          <a:bodyPr/>
          <a:lstStyle/>
          <a:p>
            <a:pPr algn="r"/>
            <a:r>
              <a:rPr lang="en-US" smtClean="0"/>
              <a:t>There Is an Answer!</a:t>
            </a:r>
            <a:endParaRPr lang="en-US" dirty="0"/>
          </a:p>
        </p:txBody>
      </p:sp>
      <p:sp>
        <p:nvSpPr>
          <p:cNvPr id="5" name="Marcador de número de diapositiva 4"/>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12101059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F66851C7-10B7-204A-A0E0-A429A11F06BD}" type="datetime2">
              <a:rPr lang="es-ES" smtClean="0"/>
              <a:pPr/>
              <a:t>jueves, 26 de enero de 2017</a:t>
            </a:fld>
            <a:endParaRPr lang="en-US"/>
          </a:p>
        </p:txBody>
      </p:sp>
      <p:sp>
        <p:nvSpPr>
          <p:cNvPr id="3" name="Marcador de pie de página 2"/>
          <p:cNvSpPr>
            <a:spLocks noGrp="1"/>
          </p:cNvSpPr>
          <p:nvPr>
            <p:ph type="ftr" sz="quarter" idx="11"/>
          </p:nvPr>
        </p:nvSpPr>
        <p:spPr/>
        <p:txBody>
          <a:bodyPr/>
          <a:lstStyle/>
          <a:p>
            <a:pPr algn="r"/>
            <a:r>
              <a:rPr lang="en-US" smtClean="0"/>
              <a:t>There Is an Answer!</a:t>
            </a:r>
            <a:endParaRPr lang="en-US" dirty="0"/>
          </a:p>
        </p:txBody>
      </p:sp>
      <p:sp>
        <p:nvSpPr>
          <p:cNvPr id="4" name="Marcador de número de diapositiva 3"/>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18953625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FD1D3EDA-FDEB-0E46-A246-106DB7F9303B}" type="datetime2">
              <a:rPr lang="es-ES" smtClean="0"/>
              <a:pPr/>
              <a:t>jueves, 26 de enero de 2017</a:t>
            </a:fld>
            <a:endParaRPr lang="en-US"/>
          </a:p>
        </p:txBody>
      </p:sp>
      <p:sp>
        <p:nvSpPr>
          <p:cNvPr id="6" name="Marcador de pie de página 5"/>
          <p:cNvSpPr>
            <a:spLocks noGrp="1"/>
          </p:cNvSpPr>
          <p:nvPr>
            <p:ph type="ftr" sz="quarter" idx="11"/>
          </p:nvPr>
        </p:nvSpPr>
        <p:spPr/>
        <p:txBody>
          <a:bodyPr/>
          <a:lstStyle/>
          <a:p>
            <a:pPr algn="r"/>
            <a:r>
              <a:rPr lang="en-US" smtClean="0"/>
              <a:t>There Is an Answer!</a:t>
            </a:r>
            <a:endParaRPr lang="en-US" dirty="0"/>
          </a:p>
        </p:txBody>
      </p:sp>
      <p:sp>
        <p:nvSpPr>
          <p:cNvPr id="7" name="Marcador de número de diapositiva 6"/>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18043890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156AF476-75D6-6045-BDEA-E95E837A2AE1}" type="datetime2">
              <a:rPr lang="es-ES" smtClean="0"/>
              <a:pPr/>
              <a:t>jueves, 26 de enero de 2017</a:t>
            </a:fld>
            <a:endParaRPr lang="en-US"/>
          </a:p>
        </p:txBody>
      </p:sp>
      <p:sp>
        <p:nvSpPr>
          <p:cNvPr id="6" name="Marcador de pie de página 5"/>
          <p:cNvSpPr>
            <a:spLocks noGrp="1"/>
          </p:cNvSpPr>
          <p:nvPr>
            <p:ph type="ftr" sz="quarter" idx="11"/>
          </p:nvPr>
        </p:nvSpPr>
        <p:spPr/>
        <p:txBody>
          <a:bodyPr/>
          <a:lstStyle/>
          <a:p>
            <a:pPr algn="r"/>
            <a:r>
              <a:rPr lang="en-US" smtClean="0"/>
              <a:t>There Is an Answer!</a:t>
            </a:r>
            <a:endParaRPr lang="en-US" dirty="0"/>
          </a:p>
        </p:txBody>
      </p:sp>
      <p:sp>
        <p:nvSpPr>
          <p:cNvPr id="7" name="Marcador de número de diapositiva 6"/>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24968053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_tradnl" smtClean="0"/>
              <a:t>Clic para editar título</a:t>
            </a:r>
            <a:endParaRPr lang="es-ES"/>
          </a:p>
        </p:txBody>
      </p:sp>
      <p:sp>
        <p:nvSpPr>
          <p:cNvPr id="3" name="Marcador de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5619B5-F61C-454D-B99A-C8C28004095B}" type="datetime2">
              <a:rPr lang="es-ES" smtClean="0"/>
              <a:pPr/>
              <a:t>jueves, 26 de enero de 2017</a:t>
            </a:fld>
            <a:endParaRPr lang="en-US" dirty="0"/>
          </a:p>
        </p:txBody>
      </p:sp>
      <p:sp>
        <p:nvSpPr>
          <p:cNvPr id="5" name="Marcador de pie de pá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r"/>
            <a:r>
              <a:rPr lang="en-US" smtClean="0"/>
              <a:t>There Is an Answer!</a:t>
            </a:r>
            <a:endParaRPr lang="en-US" dirty="0"/>
          </a:p>
        </p:txBody>
      </p:sp>
      <p:sp>
        <p:nvSpPr>
          <p:cNvPr id="6" name="Marcador de número de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FEC368-1D7A-4F81-ABF6-AE0E36BAF64C}" type="slidenum">
              <a:rPr lang="en-US" smtClean="0"/>
              <a:pPr/>
              <a:t>‹#›</a:t>
            </a:fld>
            <a:endParaRPr lang="en-US" dirty="0"/>
          </a:p>
        </p:txBody>
      </p:sp>
    </p:spTree>
    <p:extLst>
      <p:ext uri="{BB962C8B-B14F-4D97-AF65-F5344CB8AC3E}">
        <p14:creationId xmlns:p14="http://schemas.microsoft.com/office/powerpoint/2010/main" val="1918104418"/>
      </p:ext>
    </p:extLst>
  </p:cSld>
  <p:clrMap bg1="lt1" tx1="dk1" bg2="lt2" tx2="dk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 id="2147483985" r:id="rId8"/>
    <p:sldLayoutId id="2147483986" r:id="rId9"/>
    <p:sldLayoutId id="2147483987" r:id="rId10"/>
    <p:sldLayoutId id="2147483988" r:id="rId11"/>
    <p:sldLayoutId id="2147483989" r:id="rId12"/>
    <p:sldLayoutId id="2147483990" r:id="rId13"/>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8.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9.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20.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1.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2.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7.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5.jpeg"/><Relationship Id="rId3"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930429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r>
              <a:rPr lang="es-ES" dirty="0" smtClean="0">
                <a:solidFill>
                  <a:srgbClr val="FFFFFF"/>
                </a:solidFill>
              </a:rPr>
              <a:t>Una descripción del</a:t>
            </a:r>
            <a:br>
              <a:rPr lang="es-ES" dirty="0" smtClean="0">
                <a:solidFill>
                  <a:srgbClr val="FFFFFF"/>
                </a:solidFill>
              </a:rPr>
            </a:br>
            <a:r>
              <a:rPr lang="es-ES" dirty="0" smtClean="0">
                <a:solidFill>
                  <a:srgbClr val="FFFFFF"/>
                </a:solidFill>
              </a:rPr>
              <a:t>periodo del Milenio</a:t>
            </a:r>
            <a:endParaRPr lang="en-US" dirty="0">
              <a:solidFill>
                <a:srgbClr val="FFFFFF"/>
              </a:solidFill>
            </a:endParaRPr>
          </a:p>
        </p:txBody>
      </p:sp>
      <p:sp>
        <p:nvSpPr>
          <p:cNvPr id="3" name="Marcador de contenido 2"/>
          <p:cNvSpPr>
            <a:spLocks noGrp="1"/>
          </p:cNvSpPr>
          <p:nvPr>
            <p:ph idx="1"/>
          </p:nvPr>
        </p:nvSpPr>
        <p:spPr>
          <a:xfrm>
            <a:off x="457200" y="1793485"/>
            <a:ext cx="8229600" cy="3866868"/>
          </a:xfrm>
        </p:spPr>
        <p:txBody>
          <a:bodyPr>
            <a:normAutofit/>
          </a:bodyPr>
          <a:lstStyle/>
          <a:p>
            <a:pPr marL="0" indent="0" algn="just">
              <a:buNone/>
            </a:pPr>
            <a:r>
              <a:rPr lang="es-ES" sz="2400" dirty="0" smtClean="0">
                <a:solidFill>
                  <a:srgbClr val="FFFFFF"/>
                </a:solidFill>
              </a:rPr>
              <a:t>«Me fijé en la tierra, y la vi desordenada y vacía. Me fijé en los cielos, y no había en ellos luz. Me fijé en los montes, y los vi temblar, y todas las colinas se estremecían. Me fijé, y no había un solo ser humano, y todas las aves del cielo habían desaparecido. Me fijé, y los ricos viñedos eran ahora un desierto, y todas sus ciudades habían quedado en ruinas. ¡Y esto lo hizo el Señor! ¡Esto lo hizo el ardor de su ira! Porque así dijo el Señor: “Toda la tierra será asolada; pero no la destruiré por completo”» (Jeremías 4: 23-27, RVC).</a:t>
            </a:r>
            <a:endParaRPr lang="en-US" sz="2400" dirty="0">
              <a:solidFill>
                <a:srgbClr val="FFFFFF"/>
              </a:solidFill>
            </a:endParaRPr>
          </a:p>
        </p:txBody>
      </p:sp>
      <p:sp>
        <p:nvSpPr>
          <p:cNvPr id="6"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15262798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dirty="0" smtClean="0">
                <a:solidFill>
                  <a:srgbClr val="FFFFFF"/>
                </a:solidFill>
              </a:rPr>
              <a:t>Al final del </a:t>
            </a:r>
            <a:r>
              <a:rPr lang="en-US" dirty="0" err="1" smtClean="0">
                <a:solidFill>
                  <a:srgbClr val="FFFFFF"/>
                </a:solidFill>
              </a:rPr>
              <a:t>Milenio</a:t>
            </a:r>
            <a:endParaRPr lang="en-US" dirty="0">
              <a:solidFill>
                <a:srgbClr val="FFFFFF"/>
              </a:solidFill>
            </a:endParaRPr>
          </a:p>
        </p:txBody>
      </p:sp>
      <p:sp>
        <p:nvSpPr>
          <p:cNvPr id="16387" name="Rectangle 3"/>
          <p:cNvSpPr>
            <a:spLocks noGrp="1" noChangeArrowheads="1"/>
          </p:cNvSpPr>
          <p:nvPr>
            <p:ph sz="half" idx="2"/>
          </p:nvPr>
        </p:nvSpPr>
        <p:spPr>
          <a:xfrm>
            <a:off x="662634" y="1600200"/>
            <a:ext cx="8024166" cy="4525963"/>
          </a:xfrm>
        </p:spPr>
        <p:txBody>
          <a:bodyPr>
            <a:noAutofit/>
          </a:bodyPr>
          <a:lstStyle/>
          <a:p>
            <a:pPr marL="533400" indent="-533400">
              <a:lnSpc>
                <a:spcPct val="80000"/>
              </a:lnSpc>
            </a:pPr>
            <a:r>
              <a:rPr lang="es-ES" sz="2400" dirty="0" smtClean="0">
                <a:solidFill>
                  <a:srgbClr val="FFFFFF"/>
                </a:solidFill>
              </a:rPr>
              <a:t>Resucitan los impíos en la segunda resurrección (Apocalipsis 20: 5-7).</a:t>
            </a:r>
          </a:p>
          <a:p>
            <a:pPr marL="533400" indent="-533400">
              <a:lnSpc>
                <a:spcPct val="80000"/>
              </a:lnSpc>
            </a:pPr>
            <a:r>
              <a:rPr lang="es-ES" sz="2400" dirty="0" smtClean="0">
                <a:solidFill>
                  <a:srgbClr val="FFFFFF"/>
                </a:solidFill>
              </a:rPr>
              <a:t>Desciende la ciudad con Cristo acompañado por los santos redimidos (Zacarías 14: 9; Apocalipsis 20: 5).</a:t>
            </a:r>
          </a:p>
          <a:p>
            <a:pPr marL="533400" indent="-533400">
              <a:lnSpc>
                <a:spcPct val="80000"/>
              </a:lnSpc>
            </a:pPr>
            <a:r>
              <a:rPr lang="es-ES" sz="2400" dirty="0" smtClean="0">
                <a:solidFill>
                  <a:srgbClr val="FFFFFF"/>
                </a:solidFill>
              </a:rPr>
              <a:t>Termina la cautividad de Satanás (Apocalipsis 20: 8).</a:t>
            </a:r>
          </a:p>
          <a:p>
            <a:pPr marL="533400" indent="-533400">
              <a:lnSpc>
                <a:spcPct val="80000"/>
              </a:lnSpc>
            </a:pPr>
            <a:r>
              <a:rPr lang="es-ES" sz="2400" dirty="0" smtClean="0">
                <a:solidFill>
                  <a:srgbClr val="FFFFFF"/>
                </a:solidFill>
              </a:rPr>
              <a:t>Se produce el ataque a la ciudad (Apocalipsis 20: 8-9).</a:t>
            </a:r>
          </a:p>
          <a:p>
            <a:pPr marL="533400" indent="-533400">
              <a:lnSpc>
                <a:spcPct val="80000"/>
              </a:lnSpc>
            </a:pPr>
            <a:r>
              <a:rPr lang="es-ES" sz="2400" dirty="0" smtClean="0">
                <a:solidFill>
                  <a:srgbClr val="FFFFFF"/>
                </a:solidFill>
              </a:rPr>
              <a:t>Se realiza la ejecución del juicio (Lucas 13: 28;</a:t>
            </a:r>
          </a:p>
          <a:p>
            <a:pPr marL="533400" indent="-533400">
              <a:lnSpc>
                <a:spcPct val="80000"/>
              </a:lnSpc>
              <a:buNone/>
            </a:pPr>
            <a:r>
              <a:rPr lang="es-ES" sz="2400" dirty="0" smtClean="0">
                <a:solidFill>
                  <a:srgbClr val="FFFFFF"/>
                </a:solidFill>
              </a:rPr>
              <a:t>        Romanos 14: 10).</a:t>
            </a:r>
          </a:p>
          <a:p>
            <a:pPr marL="533400" indent="-533400">
              <a:lnSpc>
                <a:spcPct val="80000"/>
              </a:lnSpc>
            </a:pPr>
            <a:r>
              <a:rPr lang="es-ES" sz="2400" dirty="0" smtClean="0">
                <a:solidFill>
                  <a:srgbClr val="FFFFFF"/>
                </a:solidFill>
              </a:rPr>
              <a:t>Satanás y los pecadores son destruidos (Apocalipsis 20: 9, 20; 20:10, 15; 2 Pedro 3: 7; Isaías 34: 8; 28: 21).</a:t>
            </a:r>
            <a:endParaRPr lang="en-US" sz="2400" dirty="0">
              <a:solidFill>
                <a:srgbClr val="FFFFFF"/>
              </a:solidFill>
            </a:endParaRPr>
          </a:p>
        </p:txBody>
      </p:sp>
      <p:sp>
        <p:nvSpPr>
          <p:cNvPr id="6"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41689253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Imagen 2" descr="PPT1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7410" name="Rectangle 2"/>
          <p:cNvSpPr>
            <a:spLocks noGrp="1" noChangeArrowheads="1"/>
          </p:cNvSpPr>
          <p:nvPr>
            <p:ph type="title"/>
          </p:nvPr>
        </p:nvSpPr>
        <p:spPr>
          <a:xfrm>
            <a:off x="828292" y="274638"/>
            <a:ext cx="7858508" cy="1143000"/>
          </a:xfrm>
        </p:spPr>
        <p:txBody>
          <a:bodyPr/>
          <a:lstStyle/>
          <a:p>
            <a:pPr algn="l"/>
            <a:r>
              <a:rPr lang="en-US" dirty="0" smtClean="0">
                <a:solidFill>
                  <a:srgbClr val="FFFFFF"/>
                </a:solidFill>
              </a:rPr>
              <a:t>La </a:t>
            </a:r>
            <a:r>
              <a:rPr lang="en-US" dirty="0" err="1" smtClean="0">
                <a:solidFill>
                  <a:srgbClr val="FFFFFF"/>
                </a:solidFill>
              </a:rPr>
              <a:t>primera</a:t>
            </a:r>
            <a:r>
              <a:rPr lang="en-US" dirty="0" smtClean="0">
                <a:solidFill>
                  <a:srgbClr val="FFFFFF"/>
                </a:solidFill>
              </a:rPr>
              <a:t> </a:t>
            </a:r>
            <a:r>
              <a:rPr lang="en-US" dirty="0" err="1" smtClean="0">
                <a:solidFill>
                  <a:srgbClr val="FFFFFF"/>
                </a:solidFill>
              </a:rPr>
              <a:t>resurrección</a:t>
            </a:r>
            <a:endParaRPr lang="en-US" dirty="0">
              <a:solidFill>
                <a:srgbClr val="FFFFFF"/>
              </a:solidFill>
            </a:endParaRPr>
          </a:p>
        </p:txBody>
      </p:sp>
      <p:sp>
        <p:nvSpPr>
          <p:cNvPr id="17411" name="Rectangle 3"/>
          <p:cNvSpPr>
            <a:spLocks noGrp="1" noChangeArrowheads="1"/>
          </p:cNvSpPr>
          <p:nvPr>
            <p:ph type="body" sz="half" idx="2"/>
          </p:nvPr>
        </p:nvSpPr>
        <p:spPr>
          <a:xfrm>
            <a:off x="317322" y="1844675"/>
            <a:ext cx="6040444" cy="4421188"/>
          </a:xfrm>
        </p:spPr>
        <p:txBody>
          <a:bodyPr>
            <a:normAutofit/>
          </a:bodyPr>
          <a:lstStyle/>
          <a:p>
            <a:pPr marL="533400" indent="-533400">
              <a:lnSpc>
                <a:spcPct val="90000"/>
              </a:lnSpc>
            </a:pPr>
            <a:r>
              <a:rPr lang="es-ES" sz="2400" dirty="0" smtClean="0">
                <a:solidFill>
                  <a:srgbClr val="FFFFFF"/>
                </a:solidFill>
              </a:rPr>
              <a:t>Solo participan los que murieron en Cristo.</a:t>
            </a:r>
          </a:p>
          <a:p>
            <a:pPr marL="533400" indent="-533400">
              <a:lnSpc>
                <a:spcPct val="90000"/>
              </a:lnSpc>
            </a:pPr>
            <a:r>
              <a:rPr lang="es-ES" sz="2400" dirty="0" smtClean="0">
                <a:solidFill>
                  <a:srgbClr val="FFFFFF"/>
                </a:solidFill>
              </a:rPr>
              <a:t>Ocurre al tiempo de la Venida de Cristo.</a:t>
            </a:r>
          </a:p>
          <a:p>
            <a:pPr marL="533400" indent="-533400">
              <a:lnSpc>
                <a:spcPct val="90000"/>
              </a:lnSpc>
            </a:pPr>
            <a:r>
              <a:rPr lang="es-ES" sz="2400" dirty="0" smtClean="0">
                <a:solidFill>
                  <a:srgbClr val="FFFFFF"/>
                </a:solidFill>
              </a:rPr>
              <a:t>Son transformados y trasladados al reino de los cielos.</a:t>
            </a:r>
          </a:p>
          <a:p>
            <a:pPr marL="533400" indent="-533400">
              <a:lnSpc>
                <a:spcPct val="90000"/>
              </a:lnSpc>
            </a:pPr>
            <a:r>
              <a:rPr lang="es-ES" sz="2400" dirty="0" smtClean="0">
                <a:solidFill>
                  <a:srgbClr val="FFFFFF"/>
                </a:solidFill>
              </a:rPr>
              <a:t>Nunca más vuelven a experimentar la muerte.</a:t>
            </a:r>
          </a:p>
          <a:p>
            <a:pPr marL="533400" indent="-533400">
              <a:lnSpc>
                <a:spcPct val="90000"/>
              </a:lnSpc>
            </a:pPr>
            <a:r>
              <a:rPr lang="es-ES" sz="2400" dirty="0" smtClean="0">
                <a:solidFill>
                  <a:srgbClr val="FFFFFF"/>
                </a:solidFill>
              </a:rPr>
              <a:t>Adquieren la inmortalidad.</a:t>
            </a:r>
            <a:endParaRPr lang="en-US" sz="2400" dirty="0">
              <a:solidFill>
                <a:srgbClr val="FFFFFF"/>
              </a:solidFill>
            </a:endParaRPr>
          </a:p>
        </p:txBody>
      </p:sp>
      <p:sp>
        <p:nvSpPr>
          <p:cNvPr id="6"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1741474785"/>
      </p:ext>
    </p:extLst>
  </p:cSld>
  <p:clrMapOvr>
    <a:masterClrMapping/>
  </p:clrMapOvr>
  <p:transition>
    <p:split orient="vert" dir="in"/>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Imagen 3" descr="PPT13.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8434" name="Rectangle 2"/>
          <p:cNvSpPr>
            <a:spLocks noGrp="1" noChangeArrowheads="1"/>
          </p:cNvSpPr>
          <p:nvPr>
            <p:ph type="title"/>
          </p:nvPr>
        </p:nvSpPr>
        <p:spPr/>
        <p:txBody>
          <a:bodyPr/>
          <a:lstStyle/>
          <a:p>
            <a:r>
              <a:rPr lang="en-US" dirty="0" smtClean="0">
                <a:solidFill>
                  <a:srgbClr val="FFFFFF"/>
                </a:solidFill>
              </a:rPr>
              <a:t>La </a:t>
            </a:r>
            <a:r>
              <a:rPr lang="en-US" dirty="0" err="1" smtClean="0">
                <a:solidFill>
                  <a:srgbClr val="FFFFFF"/>
                </a:solidFill>
              </a:rPr>
              <a:t>segunda</a:t>
            </a:r>
            <a:r>
              <a:rPr lang="en-US" dirty="0" smtClean="0">
                <a:solidFill>
                  <a:srgbClr val="FFFFFF"/>
                </a:solidFill>
              </a:rPr>
              <a:t> </a:t>
            </a:r>
            <a:r>
              <a:rPr lang="en-US" dirty="0" err="1" smtClean="0">
                <a:solidFill>
                  <a:srgbClr val="FFFFFF"/>
                </a:solidFill>
              </a:rPr>
              <a:t>resurrección</a:t>
            </a:r>
            <a:endParaRPr lang="en-US" dirty="0">
              <a:solidFill>
                <a:srgbClr val="FFFFFF"/>
              </a:solidFill>
            </a:endParaRPr>
          </a:p>
        </p:txBody>
      </p:sp>
      <p:sp>
        <p:nvSpPr>
          <p:cNvPr id="18435" name="Rectangle 3"/>
          <p:cNvSpPr>
            <a:spLocks noGrp="1" noChangeArrowheads="1"/>
          </p:cNvSpPr>
          <p:nvPr>
            <p:ph type="body" sz="half" idx="1"/>
          </p:nvPr>
        </p:nvSpPr>
        <p:spPr>
          <a:xfrm>
            <a:off x="457199" y="1600200"/>
            <a:ext cx="8474551" cy="4525963"/>
          </a:xfrm>
        </p:spPr>
        <p:txBody>
          <a:bodyPr>
            <a:normAutofit/>
          </a:bodyPr>
          <a:lstStyle/>
          <a:p>
            <a:pPr marL="533400" indent="-533400">
              <a:lnSpc>
                <a:spcPct val="90000"/>
              </a:lnSpc>
            </a:pPr>
            <a:r>
              <a:rPr lang="es-ES" sz="2400" dirty="0" smtClean="0">
                <a:solidFill>
                  <a:srgbClr val="FFFFFF"/>
                </a:solidFill>
              </a:rPr>
              <a:t>Participan todos los incrédulos que se perdieron.</a:t>
            </a:r>
          </a:p>
          <a:p>
            <a:pPr marL="533400" indent="-533400">
              <a:lnSpc>
                <a:spcPct val="90000"/>
              </a:lnSpc>
            </a:pPr>
            <a:r>
              <a:rPr lang="es-ES" sz="2400" dirty="0" smtClean="0">
                <a:solidFill>
                  <a:srgbClr val="FFFFFF"/>
                </a:solidFill>
              </a:rPr>
              <a:t>Ocurre al final del período del milenio.</a:t>
            </a:r>
          </a:p>
          <a:p>
            <a:pPr marL="533400" indent="-533400">
              <a:lnSpc>
                <a:spcPct val="90000"/>
              </a:lnSpc>
            </a:pPr>
            <a:r>
              <a:rPr lang="es-ES" sz="2400" dirty="0" smtClean="0">
                <a:solidFill>
                  <a:srgbClr val="FFFFFF"/>
                </a:solidFill>
              </a:rPr>
              <a:t>Resucitan para ser juzgados por Dios.</a:t>
            </a:r>
          </a:p>
          <a:p>
            <a:pPr marL="533400" indent="-533400">
              <a:lnSpc>
                <a:spcPct val="90000"/>
              </a:lnSpc>
            </a:pPr>
            <a:r>
              <a:rPr lang="es-ES" sz="2400" dirty="0" smtClean="0">
                <a:solidFill>
                  <a:srgbClr val="FFFFFF"/>
                </a:solidFill>
              </a:rPr>
              <a:t>Son condenados a la muerte eterna.</a:t>
            </a:r>
          </a:p>
          <a:p>
            <a:pPr marL="533400" indent="-533400">
              <a:lnSpc>
                <a:spcPct val="90000"/>
              </a:lnSpc>
            </a:pPr>
            <a:r>
              <a:rPr lang="es-ES" sz="2400" dirty="0" smtClean="0">
                <a:solidFill>
                  <a:srgbClr val="FFFFFF"/>
                </a:solidFill>
              </a:rPr>
              <a:t>Son destruidos.</a:t>
            </a:r>
            <a:endParaRPr lang="en-US" sz="2400" dirty="0">
              <a:solidFill>
                <a:srgbClr val="FFFFFF"/>
              </a:solidFill>
            </a:endParaRPr>
          </a:p>
        </p:txBody>
      </p:sp>
      <p:sp>
        <p:nvSpPr>
          <p:cNvPr id="6"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29204988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PPT14.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a:xfrm>
            <a:off x="455562" y="4103176"/>
            <a:ext cx="8503798" cy="1362075"/>
          </a:xfrm>
        </p:spPr>
        <p:txBody>
          <a:bodyPr>
            <a:noAutofit/>
          </a:bodyPr>
          <a:lstStyle/>
          <a:p>
            <a:r>
              <a:rPr lang="es-ES" sz="4800" dirty="0" smtClean="0">
                <a:solidFill>
                  <a:srgbClr val="FFFFFF"/>
                </a:solidFill>
              </a:rPr>
              <a:t>LA PROMESA DE UNA</a:t>
            </a:r>
            <a:br>
              <a:rPr lang="es-ES" sz="4800" dirty="0" smtClean="0">
                <a:solidFill>
                  <a:srgbClr val="FFFFFF"/>
                </a:solidFill>
              </a:rPr>
            </a:br>
            <a:r>
              <a:rPr lang="es-ES" sz="4800" dirty="0" smtClean="0">
                <a:solidFill>
                  <a:srgbClr val="FFFFFF"/>
                </a:solidFill>
              </a:rPr>
              <a:t>TIERRA NUEVA</a:t>
            </a:r>
            <a:endParaRPr lang="en-US" sz="4800" dirty="0">
              <a:solidFill>
                <a:srgbClr val="FFFFFF"/>
              </a:solidFill>
            </a:endParaRPr>
          </a:p>
        </p:txBody>
      </p:sp>
      <p:sp>
        <p:nvSpPr>
          <p:cNvPr id="7"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7591347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PPT15.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p:txBody>
          <a:bodyPr>
            <a:normAutofit/>
          </a:bodyPr>
          <a:lstStyle/>
          <a:p>
            <a:r>
              <a:rPr lang="es-ES" dirty="0" smtClean="0">
                <a:solidFill>
                  <a:srgbClr val="FFFFFF"/>
                </a:solidFill>
              </a:rPr>
              <a:t>Un lugar preparado para nosotros</a:t>
            </a:r>
            <a:endParaRPr lang="en-US" dirty="0">
              <a:solidFill>
                <a:srgbClr val="FFFFFF"/>
              </a:solidFill>
            </a:endParaRPr>
          </a:p>
        </p:txBody>
      </p:sp>
      <p:sp>
        <p:nvSpPr>
          <p:cNvPr id="3" name="Marcador de contenido 2"/>
          <p:cNvSpPr>
            <a:spLocks noGrp="1"/>
          </p:cNvSpPr>
          <p:nvPr>
            <p:ph idx="1"/>
          </p:nvPr>
        </p:nvSpPr>
        <p:spPr/>
        <p:txBody>
          <a:bodyPr>
            <a:normAutofit/>
          </a:bodyPr>
          <a:lstStyle/>
          <a:p>
            <a:pPr marL="0" indent="0" algn="just">
              <a:buNone/>
            </a:pPr>
            <a:r>
              <a:rPr lang="es-ES" sz="2400" dirty="0" smtClean="0">
                <a:solidFill>
                  <a:srgbClr val="FFFFFF"/>
                </a:solidFill>
                <a:ea typeface="Arial" charset="0"/>
                <a:cs typeface="Calibri"/>
              </a:rPr>
              <a:t>«No os angustiéis. Confiad en Dios, confiad también en mí. En el hogar de mi Padre hay muchas viviendas; si no fuera así, ya os lo habría dicho. Voy a prepararos un lugar. Y si me voy y os lo preparo, vendré para llevaros conmigo. Así estaréis donde yo esté» (Juan 14: 1-3).</a:t>
            </a:r>
            <a:endParaRPr lang="en-US" sz="2400" dirty="0" smtClean="0">
              <a:solidFill>
                <a:srgbClr val="FFFFFF"/>
              </a:solidFill>
              <a:latin typeface="Calibri"/>
              <a:ea typeface="Arial" charset="0"/>
              <a:cs typeface="Calibri"/>
            </a:endParaRPr>
          </a:p>
        </p:txBody>
      </p:sp>
      <p:sp>
        <p:nvSpPr>
          <p:cNvPr id="7"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42423901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PPT15.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p:txBody>
          <a:bodyPr/>
          <a:lstStyle/>
          <a:p>
            <a:r>
              <a:rPr lang="en-US" dirty="0" err="1" smtClean="0">
                <a:solidFill>
                  <a:srgbClr val="FFFFFF"/>
                </a:solidFill>
              </a:rPr>
              <a:t>Estaremos</a:t>
            </a:r>
            <a:r>
              <a:rPr lang="en-US" dirty="0" smtClean="0">
                <a:solidFill>
                  <a:srgbClr val="FFFFFF"/>
                </a:solidFill>
              </a:rPr>
              <a:t> con </a:t>
            </a:r>
            <a:r>
              <a:rPr lang="en-US" dirty="0" err="1" smtClean="0">
                <a:solidFill>
                  <a:srgbClr val="FFFFFF"/>
                </a:solidFill>
              </a:rPr>
              <a:t>él</a:t>
            </a:r>
            <a:endParaRPr lang="en-US" dirty="0">
              <a:solidFill>
                <a:srgbClr val="FFFFFF"/>
              </a:solidFill>
            </a:endParaRPr>
          </a:p>
        </p:txBody>
      </p:sp>
      <p:sp>
        <p:nvSpPr>
          <p:cNvPr id="3" name="Marcador de contenido 2"/>
          <p:cNvSpPr>
            <a:spLocks noGrp="1"/>
          </p:cNvSpPr>
          <p:nvPr>
            <p:ph idx="1"/>
          </p:nvPr>
        </p:nvSpPr>
        <p:spPr/>
        <p:txBody>
          <a:bodyPr>
            <a:normAutofit/>
          </a:bodyPr>
          <a:lstStyle/>
          <a:p>
            <a:pPr marL="0" indent="0" algn="just">
              <a:buNone/>
            </a:pPr>
            <a:r>
              <a:rPr lang="es-ES" sz="2400" dirty="0" smtClean="0">
                <a:solidFill>
                  <a:srgbClr val="FFFFFF"/>
                </a:solidFill>
              </a:rPr>
              <a:t>«El Señor mismo descenderá del cielo con voz de mando, con voz de arcángel y con trompeta de Dios, y los muertos en Cristo resucitarán primero. Luego los que estemos vivos, los que hayamos quedado, seremos arrebatados junto con ellos en las nubes para encontrarnos con el Señor en el aire. Y así estaremos con el Señor para siempre» (1 Tesalonicenses 4: 16-17).</a:t>
            </a:r>
            <a:endParaRPr lang="en-US" sz="2400" dirty="0">
              <a:solidFill>
                <a:srgbClr val="FFFFFF"/>
              </a:solidFill>
            </a:endParaRPr>
          </a:p>
        </p:txBody>
      </p:sp>
      <p:sp>
        <p:nvSpPr>
          <p:cNvPr id="7"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1068113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PPT17.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a:xfrm>
            <a:off x="457200" y="622974"/>
            <a:ext cx="8229600" cy="1143000"/>
          </a:xfrm>
        </p:spPr>
        <p:txBody>
          <a:bodyPr>
            <a:noAutofit/>
          </a:bodyPr>
          <a:lstStyle/>
          <a:p>
            <a:r>
              <a:rPr lang="es-ES" dirty="0" smtClean="0">
                <a:solidFill>
                  <a:srgbClr val="FFFFFF"/>
                </a:solidFill>
              </a:rPr>
              <a:t>Una realidad más allá de la imaginación</a:t>
            </a:r>
            <a:endParaRPr lang="en-US" dirty="0">
              <a:solidFill>
                <a:srgbClr val="FFFFFF"/>
              </a:solidFill>
            </a:endParaRPr>
          </a:p>
        </p:txBody>
      </p:sp>
      <p:sp>
        <p:nvSpPr>
          <p:cNvPr id="4" name="Marcador de contenido 3"/>
          <p:cNvSpPr>
            <a:spLocks noGrp="1"/>
          </p:cNvSpPr>
          <p:nvPr>
            <p:ph sz="half" idx="2"/>
          </p:nvPr>
        </p:nvSpPr>
        <p:spPr>
          <a:xfrm>
            <a:off x="621219" y="2006593"/>
            <a:ext cx="8065581" cy="1892652"/>
          </a:xfrm>
        </p:spPr>
        <p:txBody>
          <a:bodyPr>
            <a:normAutofit/>
          </a:bodyPr>
          <a:lstStyle/>
          <a:p>
            <a:r>
              <a:rPr lang="es-ES" sz="2400" dirty="0" smtClean="0">
                <a:solidFill>
                  <a:srgbClr val="FFFFFF"/>
                </a:solidFill>
              </a:rPr>
              <a:t>«Ningún ojo ha visto, ningún oído ha escuchado, ninguna mente humana ha concebido lo que Dios ha preparado para quienes lo aman» (1 Corintios 2: 9).</a:t>
            </a:r>
            <a:endParaRPr lang="en-US" sz="2400" dirty="0">
              <a:solidFill>
                <a:srgbClr val="FFFFFF"/>
              </a:solidFill>
            </a:endParaRPr>
          </a:p>
        </p:txBody>
      </p:sp>
      <p:sp>
        <p:nvSpPr>
          <p:cNvPr id="7"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29566018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PPT18.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146" name="Rectangle 2"/>
          <p:cNvSpPr>
            <a:spLocks noGrp="1" noRot="1" noChangeArrowheads="1"/>
          </p:cNvSpPr>
          <p:nvPr>
            <p:ph type="title"/>
          </p:nvPr>
        </p:nvSpPr>
        <p:spPr/>
        <p:txBody>
          <a:bodyPr/>
          <a:lstStyle/>
          <a:p>
            <a:r>
              <a:rPr lang="en-US" dirty="0" err="1" smtClean="0">
                <a:solidFill>
                  <a:srgbClr val="FFFFFF"/>
                </a:solidFill>
              </a:rPr>
              <a:t>Una</a:t>
            </a:r>
            <a:r>
              <a:rPr lang="en-US" dirty="0" smtClean="0">
                <a:solidFill>
                  <a:srgbClr val="FFFFFF"/>
                </a:solidFill>
              </a:rPr>
              <a:t> </a:t>
            </a:r>
            <a:r>
              <a:rPr lang="en-US" dirty="0" err="1" smtClean="0">
                <a:solidFill>
                  <a:srgbClr val="FFFFFF"/>
                </a:solidFill>
              </a:rPr>
              <a:t>sociedad</a:t>
            </a:r>
            <a:r>
              <a:rPr lang="en-US" dirty="0" smtClean="0">
                <a:solidFill>
                  <a:srgbClr val="FFFFFF"/>
                </a:solidFill>
              </a:rPr>
              <a:t> </a:t>
            </a:r>
            <a:r>
              <a:rPr lang="en-US" dirty="0" err="1" smtClean="0">
                <a:solidFill>
                  <a:srgbClr val="FFFFFF"/>
                </a:solidFill>
              </a:rPr>
              <a:t>justa</a:t>
            </a:r>
            <a:endParaRPr lang="en-US" dirty="0">
              <a:solidFill>
                <a:srgbClr val="FFFFFF"/>
              </a:solidFill>
            </a:endParaRPr>
          </a:p>
        </p:txBody>
      </p:sp>
      <p:sp>
        <p:nvSpPr>
          <p:cNvPr id="6147" name="Rectangle 3"/>
          <p:cNvSpPr>
            <a:spLocks noGrp="1" noChangeArrowheads="1"/>
          </p:cNvSpPr>
          <p:nvPr>
            <p:ph sz="half" idx="1"/>
          </p:nvPr>
        </p:nvSpPr>
        <p:spPr>
          <a:xfrm>
            <a:off x="263929" y="1517364"/>
            <a:ext cx="8229601" cy="2417271"/>
          </a:xfrm>
        </p:spPr>
        <p:txBody>
          <a:bodyPr>
            <a:normAutofit/>
          </a:bodyPr>
          <a:lstStyle/>
          <a:p>
            <a:pPr algn="just"/>
            <a:r>
              <a:rPr lang="es-ES" sz="2400" dirty="0" smtClean="0">
                <a:solidFill>
                  <a:srgbClr val="FFFFFF"/>
                </a:solidFill>
              </a:rPr>
              <a:t>«Construirán casas y las habitarán; plantarán viñas y comerán de su fruto. Ya no construirán casas para que otros las habiten, ni plantarán viñas para que otros coman. Porque los días de mi pueblo serán como los de un árbol; mis escogidos disfrutarán de las obras de sus manos» (Isaías 65: 21-22).</a:t>
            </a:r>
            <a:endParaRPr lang="en-US" sz="2400" dirty="0">
              <a:solidFill>
                <a:srgbClr val="FFFFFF"/>
              </a:solidFill>
            </a:endParaRPr>
          </a:p>
        </p:txBody>
      </p:sp>
      <p:sp>
        <p:nvSpPr>
          <p:cNvPr id="6"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33990258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PT19.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170" name="Rectangle 2"/>
          <p:cNvSpPr>
            <a:spLocks noGrp="1" noRot="1" noChangeArrowheads="1"/>
          </p:cNvSpPr>
          <p:nvPr>
            <p:ph type="title"/>
          </p:nvPr>
        </p:nvSpPr>
        <p:spPr/>
        <p:txBody>
          <a:bodyPr/>
          <a:lstStyle/>
          <a:p>
            <a:r>
              <a:rPr lang="es-ES" dirty="0" smtClean="0">
                <a:solidFill>
                  <a:srgbClr val="FFFFFF"/>
                </a:solidFill>
              </a:rPr>
              <a:t>No más destrucción ni daño</a:t>
            </a:r>
            <a:endParaRPr lang="en-US" dirty="0">
              <a:solidFill>
                <a:srgbClr val="FFFFFF"/>
              </a:solidFill>
            </a:endParaRPr>
          </a:p>
        </p:txBody>
      </p:sp>
      <p:sp>
        <p:nvSpPr>
          <p:cNvPr id="7171" name="Rectangle 3"/>
          <p:cNvSpPr>
            <a:spLocks noGrp="1" noChangeArrowheads="1"/>
          </p:cNvSpPr>
          <p:nvPr>
            <p:ph sz="half" idx="2"/>
          </p:nvPr>
        </p:nvSpPr>
        <p:spPr>
          <a:xfrm>
            <a:off x="466610" y="1600201"/>
            <a:ext cx="8093191" cy="2306824"/>
          </a:xfrm>
        </p:spPr>
        <p:txBody>
          <a:bodyPr>
            <a:normAutofit/>
          </a:bodyPr>
          <a:lstStyle/>
          <a:p>
            <a:pPr algn="just"/>
            <a:r>
              <a:rPr lang="es-ES" sz="2400" dirty="0" smtClean="0">
                <a:solidFill>
                  <a:srgbClr val="FFFFFF"/>
                </a:solidFill>
              </a:rPr>
              <a:t>«“El lobo y el cordero pacerán juntos; el león comerá paja como el buey, y la serpiente se alimentará de polvo. En todo mi monte santo no habrá quien haga daño ni destruya”, dice el Señor» (Isaías 65: 25).</a:t>
            </a:r>
            <a:endParaRPr lang="en-US" sz="2400" dirty="0" smtClean="0">
              <a:solidFill>
                <a:srgbClr val="FFFFFF"/>
              </a:solidFill>
            </a:endParaRPr>
          </a:p>
        </p:txBody>
      </p:sp>
      <p:sp>
        <p:nvSpPr>
          <p:cNvPr id="6"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17049644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PT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Imagen 8" descr="sub_titl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25381" y="3631810"/>
            <a:ext cx="4918619" cy="1127080"/>
          </a:xfrm>
          <a:prstGeom prst="rect">
            <a:avLst/>
          </a:prstGeom>
        </p:spPr>
      </p:pic>
      <p:pic>
        <p:nvPicPr>
          <p:cNvPr id="6" name="Imagen 5" descr="titl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07160"/>
            <a:ext cx="9144000" cy="2493169"/>
          </a:xfrm>
          <a:prstGeom prst="rect">
            <a:avLst/>
          </a:prstGeom>
        </p:spPr>
      </p:pic>
      <p:sp>
        <p:nvSpPr>
          <p:cNvPr id="2" name="Título 1"/>
          <p:cNvSpPr>
            <a:spLocks noGrp="1"/>
          </p:cNvSpPr>
          <p:nvPr>
            <p:ph type="ctrTitle"/>
          </p:nvPr>
        </p:nvSpPr>
        <p:spPr>
          <a:xfrm>
            <a:off x="344910" y="2154280"/>
            <a:ext cx="7196048" cy="1470025"/>
          </a:xfrm>
        </p:spPr>
        <p:txBody>
          <a:bodyPr>
            <a:noAutofit/>
          </a:bodyPr>
          <a:lstStyle/>
          <a:p>
            <a:pPr algn="r">
              <a:lnSpc>
                <a:spcPts val="4760"/>
              </a:lnSpc>
            </a:pPr>
            <a:r>
              <a:rPr lang="en-US" sz="4800" dirty="0" smtClean="0">
                <a:solidFill>
                  <a:schemeClr val="bg1"/>
                </a:solidFill>
              </a:rPr>
              <a:t>¿HABRÁ </a:t>
            </a:r>
            <a:r>
              <a:rPr lang="en-US" sz="4800" smtClean="0">
                <a:solidFill>
                  <a:schemeClr val="bg1"/>
                </a:solidFill>
              </a:rPr>
              <a:t>UNA </a:t>
            </a:r>
            <a:br>
              <a:rPr lang="en-US" sz="4800" smtClean="0">
                <a:solidFill>
                  <a:schemeClr val="bg1"/>
                </a:solidFill>
              </a:rPr>
            </a:br>
            <a:r>
              <a:rPr lang="en-US" sz="4800" smtClean="0">
                <a:solidFill>
                  <a:schemeClr val="bg1"/>
                </a:solidFill>
              </a:rPr>
              <a:t>TIERRA </a:t>
            </a:r>
            <a:r>
              <a:rPr lang="en-US" sz="4800" dirty="0" smtClean="0">
                <a:solidFill>
                  <a:schemeClr val="bg1"/>
                </a:solidFill>
              </a:rPr>
              <a:t>NUEVA?</a:t>
            </a:r>
            <a:endParaRPr lang="en-US" sz="4800" dirty="0">
              <a:solidFill>
                <a:schemeClr val="bg1"/>
              </a:solidFill>
            </a:endParaRPr>
          </a:p>
        </p:txBody>
      </p:sp>
      <p:sp>
        <p:nvSpPr>
          <p:cNvPr id="3" name="Subtítulo 2"/>
          <p:cNvSpPr>
            <a:spLocks noGrp="1"/>
          </p:cNvSpPr>
          <p:nvPr>
            <p:ph type="subTitle" idx="1"/>
          </p:nvPr>
        </p:nvSpPr>
        <p:spPr>
          <a:xfrm>
            <a:off x="5063886" y="3886200"/>
            <a:ext cx="4354703" cy="943212"/>
          </a:xfrm>
        </p:spPr>
        <p:txBody>
          <a:bodyPr/>
          <a:lstStyle/>
          <a:p>
            <a:pPr algn="l"/>
            <a:r>
              <a:rPr lang="en-US" dirty="0" err="1" smtClean="0">
                <a:solidFill>
                  <a:srgbClr val="FFFFFF"/>
                </a:solidFill>
              </a:rPr>
              <a:t>Tema</a:t>
            </a:r>
            <a:r>
              <a:rPr lang="en-US" dirty="0" smtClean="0">
                <a:solidFill>
                  <a:srgbClr val="FFFFFF"/>
                </a:solidFill>
              </a:rPr>
              <a:t> 12</a:t>
            </a:r>
            <a:endParaRPr lang="en-US" dirty="0">
              <a:solidFill>
                <a:srgbClr val="FFFFFF"/>
              </a:solidFill>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21528" y="1383010"/>
            <a:ext cx="2330113" cy="2330113"/>
          </a:xfrm>
          <a:prstGeom prst="rect">
            <a:avLst/>
          </a:prstGeom>
        </p:spPr>
      </p:pic>
    </p:spTree>
    <p:extLst>
      <p:ext uri="{BB962C8B-B14F-4D97-AF65-F5344CB8AC3E}">
        <p14:creationId xmlns:p14="http://schemas.microsoft.com/office/powerpoint/2010/main" val="88563454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PPT20.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p:txBody>
          <a:bodyPr/>
          <a:lstStyle/>
          <a:p>
            <a:r>
              <a:rPr lang="es-ES" dirty="0" smtClean="0">
                <a:solidFill>
                  <a:srgbClr val="FFFFFF"/>
                </a:solidFill>
              </a:rPr>
              <a:t>No más muerte ni llanto ni dolor</a:t>
            </a:r>
            <a:endParaRPr lang="en-US" dirty="0">
              <a:solidFill>
                <a:srgbClr val="FFFFFF"/>
              </a:solidFill>
            </a:endParaRPr>
          </a:p>
        </p:txBody>
      </p:sp>
      <p:sp>
        <p:nvSpPr>
          <p:cNvPr id="4" name="Marcador de contenido 3"/>
          <p:cNvSpPr>
            <a:spLocks noGrp="1"/>
          </p:cNvSpPr>
          <p:nvPr>
            <p:ph sz="half" idx="2"/>
          </p:nvPr>
        </p:nvSpPr>
        <p:spPr>
          <a:xfrm>
            <a:off x="3437408" y="1669230"/>
            <a:ext cx="5093997" cy="2997111"/>
          </a:xfrm>
        </p:spPr>
        <p:txBody>
          <a:bodyPr>
            <a:normAutofit/>
          </a:bodyPr>
          <a:lstStyle/>
          <a:p>
            <a:pPr algn="just"/>
            <a:r>
              <a:rPr lang="es-ES" sz="2400" dirty="0" smtClean="0">
                <a:solidFill>
                  <a:srgbClr val="FFFFFF"/>
                </a:solidFill>
              </a:rPr>
              <a:t>«Él les enjugará toda lágrima de los ojos. Ya no habrá muerte, ni llanto, ni lamento ni dolor, porque las primeras cosas han dejado de existir» (Apocalipsis 21: 4).</a:t>
            </a:r>
            <a:endParaRPr lang="en-US" sz="2400" dirty="0">
              <a:solidFill>
                <a:srgbClr val="FFFFFF"/>
              </a:solidFill>
            </a:endParaRPr>
          </a:p>
        </p:txBody>
      </p:sp>
      <p:sp>
        <p:nvSpPr>
          <p:cNvPr id="6"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39277163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descr="PPT15.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p:txBody>
          <a:bodyPr/>
          <a:lstStyle/>
          <a:p>
            <a:r>
              <a:rPr lang="es-ES" dirty="0" smtClean="0">
                <a:solidFill>
                  <a:srgbClr val="FFFFFF"/>
                </a:solidFill>
              </a:rPr>
              <a:t>No más pecado ni maldad</a:t>
            </a:r>
            <a:endParaRPr lang="en-US" dirty="0">
              <a:solidFill>
                <a:srgbClr val="FFFFFF"/>
              </a:solidFill>
            </a:endParaRPr>
          </a:p>
        </p:txBody>
      </p:sp>
      <p:sp>
        <p:nvSpPr>
          <p:cNvPr id="4" name="Marcador de contenido 3"/>
          <p:cNvSpPr>
            <a:spLocks noGrp="1"/>
          </p:cNvSpPr>
          <p:nvPr>
            <p:ph sz="half" idx="2"/>
          </p:nvPr>
        </p:nvSpPr>
        <p:spPr>
          <a:xfrm>
            <a:off x="496974" y="1600201"/>
            <a:ext cx="8106996" cy="1878846"/>
          </a:xfrm>
        </p:spPr>
        <p:txBody>
          <a:bodyPr>
            <a:normAutofit/>
          </a:bodyPr>
          <a:lstStyle/>
          <a:p>
            <a:pPr algn="just"/>
            <a:r>
              <a:rPr lang="es-ES" sz="2400" dirty="0" smtClean="0">
                <a:solidFill>
                  <a:srgbClr val="FFFFFF"/>
                </a:solidFill>
              </a:rPr>
              <a:t>«Nunca entrará en ella nada impuro, ni los idólatras ni los farsantes, sino sólo aquellos que tienen su nombre escrito en el libro de la vida, el libro del Cordero» (Apocalipsis 21: 27).</a:t>
            </a:r>
            <a:endParaRPr lang="en-US" sz="2400" dirty="0">
              <a:solidFill>
                <a:srgbClr val="FFFFFF"/>
              </a:solidFill>
            </a:endParaRPr>
          </a:p>
        </p:txBody>
      </p:sp>
      <p:sp>
        <p:nvSpPr>
          <p:cNvPr id="6"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29395411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PT2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194" name="Rectangle 2"/>
          <p:cNvSpPr>
            <a:spLocks noGrp="1" noRot="1" noChangeArrowheads="1"/>
          </p:cNvSpPr>
          <p:nvPr>
            <p:ph type="title"/>
          </p:nvPr>
        </p:nvSpPr>
        <p:spPr>
          <a:xfrm>
            <a:off x="581445" y="3008178"/>
            <a:ext cx="8229600" cy="1143000"/>
          </a:xfrm>
        </p:spPr>
        <p:txBody>
          <a:bodyPr/>
          <a:lstStyle/>
          <a:p>
            <a:pPr algn="l"/>
            <a:r>
              <a:rPr lang="en-US" dirty="0" err="1" smtClean="0">
                <a:solidFill>
                  <a:srgbClr val="FFFFFF"/>
                </a:solidFill>
              </a:rPr>
              <a:t>Restauración</a:t>
            </a:r>
            <a:r>
              <a:rPr lang="en-US" dirty="0" smtClean="0">
                <a:solidFill>
                  <a:srgbClr val="FFFFFF"/>
                </a:solidFill>
              </a:rPr>
              <a:t> de la </a:t>
            </a:r>
            <a:r>
              <a:rPr lang="en-US" dirty="0" err="1" smtClean="0">
                <a:solidFill>
                  <a:srgbClr val="FFFFFF"/>
                </a:solidFill>
              </a:rPr>
              <a:t>salud</a:t>
            </a:r>
            <a:endParaRPr lang="en-US" dirty="0">
              <a:solidFill>
                <a:srgbClr val="FFFFFF"/>
              </a:solidFill>
            </a:endParaRPr>
          </a:p>
        </p:txBody>
      </p:sp>
      <p:sp>
        <p:nvSpPr>
          <p:cNvPr id="8195" name="Rectangle 3"/>
          <p:cNvSpPr>
            <a:spLocks noGrp="1" noChangeArrowheads="1"/>
          </p:cNvSpPr>
          <p:nvPr>
            <p:ph sz="half" idx="2"/>
          </p:nvPr>
        </p:nvSpPr>
        <p:spPr>
          <a:xfrm>
            <a:off x="332955" y="4205747"/>
            <a:ext cx="7880942" cy="2197643"/>
          </a:xfrm>
        </p:spPr>
        <p:txBody>
          <a:bodyPr>
            <a:normAutofit/>
          </a:bodyPr>
          <a:lstStyle/>
          <a:p>
            <a:pPr algn="just"/>
            <a:r>
              <a:rPr lang="es-ES" sz="2400" dirty="0" smtClean="0">
                <a:solidFill>
                  <a:srgbClr val="FFFFFF"/>
                </a:solidFill>
              </a:rPr>
              <a:t>«A cada lado del río estaba el árbol de la vida, que produce doce cosechas al año, una por mes; y las hojas del árbol son para la salud de las naciones» (Apocalipsis 22: 2).</a:t>
            </a:r>
            <a:endParaRPr lang="en-US" sz="2400" dirty="0">
              <a:solidFill>
                <a:srgbClr val="FFFFFF"/>
              </a:solidFill>
            </a:endParaRPr>
          </a:p>
        </p:txBody>
      </p:sp>
      <p:sp>
        <p:nvSpPr>
          <p:cNvPr id="6"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31635407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PPT14.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p:txBody>
          <a:bodyPr>
            <a:normAutofit/>
          </a:bodyPr>
          <a:lstStyle/>
          <a:p>
            <a:r>
              <a:rPr lang="en-US" sz="4400" dirty="0" smtClean="0">
                <a:solidFill>
                  <a:srgbClr val="FFFFFF"/>
                </a:solidFill>
              </a:rPr>
              <a:t>¿QUIÉN ESTARÁ AHÍ?</a:t>
            </a:r>
            <a:endParaRPr lang="en-US" sz="4400" dirty="0">
              <a:solidFill>
                <a:srgbClr val="FFFFFF"/>
              </a:solidFill>
            </a:endParaRPr>
          </a:p>
        </p:txBody>
      </p:sp>
      <p:sp>
        <p:nvSpPr>
          <p:cNvPr id="7"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41075949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PPT24.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3314" name="Rectangle 2"/>
          <p:cNvSpPr>
            <a:spLocks noGrp="1" noRot="1" noChangeArrowheads="1"/>
          </p:cNvSpPr>
          <p:nvPr>
            <p:ph type="title"/>
          </p:nvPr>
        </p:nvSpPr>
        <p:spPr/>
        <p:txBody>
          <a:bodyPr>
            <a:normAutofit/>
          </a:bodyPr>
          <a:lstStyle/>
          <a:p>
            <a:r>
              <a:rPr lang="es-ES" dirty="0" smtClean="0">
                <a:solidFill>
                  <a:srgbClr val="FFFFFF"/>
                </a:solidFill>
              </a:rPr>
              <a:t>La salvación es un don de Dios</a:t>
            </a:r>
            <a:endParaRPr lang="en-US" dirty="0">
              <a:solidFill>
                <a:srgbClr val="FFFFFF"/>
              </a:solidFill>
            </a:endParaRPr>
          </a:p>
        </p:txBody>
      </p:sp>
      <p:sp>
        <p:nvSpPr>
          <p:cNvPr id="13315" name="Rectangle 3"/>
          <p:cNvSpPr>
            <a:spLocks noGrp="1" noChangeArrowheads="1"/>
          </p:cNvSpPr>
          <p:nvPr>
            <p:ph sz="half" idx="2"/>
          </p:nvPr>
        </p:nvSpPr>
        <p:spPr>
          <a:xfrm>
            <a:off x="621218" y="1600200"/>
            <a:ext cx="7968947" cy="4525963"/>
          </a:xfrm>
        </p:spPr>
        <p:txBody>
          <a:bodyPr>
            <a:normAutofit/>
          </a:bodyPr>
          <a:lstStyle/>
          <a:p>
            <a:pPr algn="just">
              <a:lnSpc>
                <a:spcPct val="90000"/>
              </a:lnSpc>
            </a:pPr>
            <a:r>
              <a:rPr lang="es-ES" sz="2400" dirty="0" smtClean="0">
                <a:solidFill>
                  <a:srgbClr val="FFFFFF"/>
                </a:solidFill>
              </a:rPr>
              <a:t>«Porque la paga del pecado es muerte, mientras que la dádiva de Dios es vida eterna en Cristo Jesús, nuestro Señor» (Romanos 6: 23).</a:t>
            </a:r>
          </a:p>
          <a:p>
            <a:pPr algn="just">
              <a:lnSpc>
                <a:spcPct val="90000"/>
              </a:lnSpc>
            </a:pPr>
            <a:r>
              <a:rPr lang="es-ES" sz="2400" dirty="0" smtClean="0">
                <a:solidFill>
                  <a:srgbClr val="FFFFFF"/>
                </a:solidFill>
              </a:rPr>
              <a:t>Nadie «se gana» la salvación. No es posible obtenerla a través de nuestros propios esfuerzos.</a:t>
            </a:r>
            <a:endParaRPr lang="en-US" sz="2400" dirty="0">
              <a:solidFill>
                <a:srgbClr val="FFFFFF"/>
              </a:solidFill>
            </a:endParaRPr>
          </a:p>
        </p:txBody>
      </p:sp>
      <p:sp>
        <p:nvSpPr>
          <p:cNvPr id="7"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2854759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descr="PPT15.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338" name="Rectangle 2"/>
          <p:cNvSpPr>
            <a:spLocks noGrp="1" noRot="1" noChangeArrowheads="1"/>
          </p:cNvSpPr>
          <p:nvPr>
            <p:ph type="title"/>
          </p:nvPr>
        </p:nvSpPr>
        <p:spPr/>
        <p:txBody>
          <a:bodyPr>
            <a:normAutofit/>
          </a:bodyPr>
          <a:lstStyle/>
          <a:p>
            <a:r>
              <a:rPr lang="en-US" dirty="0" smtClean="0">
                <a:solidFill>
                  <a:srgbClr val="FFFFFF"/>
                </a:solidFill>
              </a:rPr>
              <a:t>¿</a:t>
            </a:r>
            <a:r>
              <a:rPr lang="en-US" dirty="0" err="1" smtClean="0">
                <a:solidFill>
                  <a:srgbClr val="FFFFFF"/>
                </a:solidFill>
              </a:rPr>
              <a:t>Cómo</a:t>
            </a:r>
            <a:r>
              <a:rPr lang="en-US" dirty="0" smtClean="0">
                <a:solidFill>
                  <a:srgbClr val="FFFFFF"/>
                </a:solidFill>
              </a:rPr>
              <a:t> </a:t>
            </a:r>
            <a:r>
              <a:rPr lang="en-US" dirty="0" err="1" smtClean="0">
                <a:solidFill>
                  <a:srgbClr val="FFFFFF"/>
                </a:solidFill>
              </a:rPr>
              <a:t>obtenemos</a:t>
            </a:r>
            <a:r>
              <a:rPr lang="en-US" dirty="0" smtClean="0">
                <a:solidFill>
                  <a:srgbClr val="FFFFFF"/>
                </a:solidFill>
              </a:rPr>
              <a:t> la </a:t>
            </a:r>
            <a:r>
              <a:rPr lang="en-US" dirty="0" err="1" smtClean="0">
                <a:solidFill>
                  <a:srgbClr val="FFFFFF"/>
                </a:solidFill>
              </a:rPr>
              <a:t>salvación</a:t>
            </a:r>
            <a:r>
              <a:rPr lang="en-US" dirty="0" smtClean="0">
                <a:solidFill>
                  <a:srgbClr val="FFFFFF"/>
                </a:solidFill>
              </a:rPr>
              <a:t>?</a:t>
            </a:r>
            <a:endParaRPr lang="en-US" dirty="0">
              <a:solidFill>
                <a:srgbClr val="FFFFFF"/>
              </a:solidFill>
            </a:endParaRPr>
          </a:p>
        </p:txBody>
      </p:sp>
      <p:sp>
        <p:nvSpPr>
          <p:cNvPr id="14339" name="Rectangle 3"/>
          <p:cNvSpPr>
            <a:spLocks noGrp="1" noChangeArrowheads="1"/>
          </p:cNvSpPr>
          <p:nvPr>
            <p:ph sz="half" idx="2"/>
          </p:nvPr>
        </p:nvSpPr>
        <p:spPr>
          <a:xfrm>
            <a:off x="372730" y="1600200"/>
            <a:ext cx="8120800" cy="2477911"/>
          </a:xfrm>
        </p:spPr>
        <p:txBody>
          <a:bodyPr>
            <a:normAutofit/>
          </a:bodyPr>
          <a:lstStyle/>
          <a:p>
            <a:pPr algn="just"/>
            <a:r>
              <a:rPr lang="es-ES" sz="2400" dirty="0" smtClean="0">
                <a:solidFill>
                  <a:srgbClr val="FFFFFF"/>
                </a:solidFill>
              </a:rPr>
              <a:t>«Que si confiesas con tu boca que Jesús es el Señor, y crees en tu corazón que Dios lo levantó de entre los muertos, serás salvo. Porque con el corazón se cree para ser justificado, pero con la boca se confiesa para ser salvo» (Romanos 10: 9-10).</a:t>
            </a:r>
            <a:endParaRPr lang="en-US" sz="2400" dirty="0">
              <a:solidFill>
                <a:srgbClr val="FFFFFF"/>
              </a:solidFill>
            </a:endParaRPr>
          </a:p>
        </p:txBody>
      </p:sp>
      <p:sp>
        <p:nvSpPr>
          <p:cNvPr id="6"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8975344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PT26.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362" name="Rectangle 2"/>
          <p:cNvSpPr>
            <a:spLocks noGrp="1" noRot="1" noChangeArrowheads="1"/>
          </p:cNvSpPr>
          <p:nvPr>
            <p:ph type="title"/>
          </p:nvPr>
        </p:nvSpPr>
        <p:spPr/>
        <p:txBody>
          <a:bodyPr>
            <a:normAutofit/>
          </a:bodyPr>
          <a:lstStyle/>
          <a:p>
            <a:r>
              <a:rPr lang="es-ES" dirty="0" smtClean="0">
                <a:solidFill>
                  <a:srgbClr val="FFFFFF"/>
                </a:solidFill>
              </a:rPr>
              <a:t>La obediencia es un don de Dios</a:t>
            </a:r>
            <a:endParaRPr lang="en-US" dirty="0">
              <a:solidFill>
                <a:srgbClr val="FFFFFF"/>
              </a:solidFill>
            </a:endParaRPr>
          </a:p>
        </p:txBody>
      </p:sp>
      <p:sp>
        <p:nvSpPr>
          <p:cNvPr id="15363" name="Rectangle 3"/>
          <p:cNvSpPr>
            <a:spLocks noGrp="1" noChangeArrowheads="1"/>
          </p:cNvSpPr>
          <p:nvPr>
            <p:ph sz="half" idx="2"/>
          </p:nvPr>
        </p:nvSpPr>
        <p:spPr>
          <a:xfrm>
            <a:off x="635024" y="1600200"/>
            <a:ext cx="5342484" cy="4525963"/>
          </a:xfrm>
        </p:spPr>
        <p:txBody>
          <a:bodyPr>
            <a:normAutofit/>
          </a:bodyPr>
          <a:lstStyle/>
          <a:p>
            <a:pPr algn="just"/>
            <a:r>
              <a:rPr lang="es-ES" sz="2400" dirty="0" smtClean="0">
                <a:solidFill>
                  <a:srgbClr val="FFFFFF"/>
                </a:solidFill>
              </a:rPr>
              <a:t>«Pues Dios es quien produce en vosotros tanto el querer como el hacer para que se cumpla su buena voluntad» (Filipenses 2: 13).</a:t>
            </a:r>
            <a:endParaRPr lang="en-US" sz="2400" dirty="0">
              <a:solidFill>
                <a:srgbClr val="FFFFFF"/>
              </a:solidFill>
            </a:endParaRPr>
          </a:p>
        </p:txBody>
      </p:sp>
      <p:sp>
        <p:nvSpPr>
          <p:cNvPr id="6"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4618147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PPT27.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p:txBody>
          <a:bodyPr/>
          <a:lstStyle/>
          <a:p>
            <a:r>
              <a:rPr lang="es-ES" dirty="0" smtClean="0">
                <a:solidFill>
                  <a:srgbClr val="FFFFFF"/>
                </a:solidFill>
              </a:rPr>
              <a:t>La obediencia es un don de Dios</a:t>
            </a:r>
            <a:endParaRPr lang="en-US" dirty="0">
              <a:solidFill>
                <a:srgbClr val="FFFFFF"/>
              </a:solidFill>
            </a:endParaRPr>
          </a:p>
        </p:txBody>
      </p:sp>
      <p:sp>
        <p:nvSpPr>
          <p:cNvPr id="3" name="Marcador de contenido 2"/>
          <p:cNvSpPr>
            <a:spLocks noGrp="1"/>
          </p:cNvSpPr>
          <p:nvPr>
            <p:ph idx="1"/>
          </p:nvPr>
        </p:nvSpPr>
        <p:spPr>
          <a:xfrm>
            <a:off x="457200" y="1420722"/>
            <a:ext cx="8229600" cy="4525963"/>
          </a:xfrm>
        </p:spPr>
        <p:txBody>
          <a:bodyPr>
            <a:normAutofit/>
          </a:bodyPr>
          <a:lstStyle/>
          <a:p>
            <a:pPr marL="0" indent="0" algn="just">
              <a:buNone/>
            </a:pPr>
            <a:r>
              <a:rPr lang="es-ES" sz="2400" dirty="0" smtClean="0">
                <a:solidFill>
                  <a:srgbClr val="FFFFFF"/>
                </a:solidFill>
              </a:rPr>
              <a:t>«Os rociaré con agua pura, y quedaréis purificados. Os limpiaré de todas vuestras impurezas e idolatrías. Os daré un nuevo corazón, y os infundiré un espíritu nuevo; os quitaré ese corazón de piedra que ahora tenéis, y os pondré un corazón de carne. Infundiré mi Espíritu en vosotros, y haré que sigáis mis preceptos y obedezcáis mis leyes» (Ezequiel 36: 25-27).</a:t>
            </a:r>
            <a:endParaRPr lang="en-US" sz="2400" dirty="0">
              <a:solidFill>
                <a:srgbClr val="FFFFFF"/>
              </a:solidFill>
            </a:endParaRPr>
          </a:p>
        </p:txBody>
      </p:sp>
      <p:sp>
        <p:nvSpPr>
          <p:cNvPr id="6"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32576430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8" name="Rectangle 4"/>
          <p:cNvSpPr>
            <a:spLocks noGrp="1" noChangeArrowheads="1"/>
          </p:cNvSpPr>
          <p:nvPr>
            <p:ph type="title"/>
          </p:nvPr>
        </p:nvSpPr>
        <p:spPr>
          <a:xfrm>
            <a:off x="457200" y="288444"/>
            <a:ext cx="8229600" cy="1794966"/>
          </a:xfrm>
        </p:spPr>
        <p:txBody>
          <a:bodyPr>
            <a:normAutofit fontScale="90000"/>
          </a:bodyPr>
          <a:lstStyle/>
          <a:p>
            <a:pPr>
              <a:defRPr/>
            </a:pPr>
            <a:r>
              <a:rPr lang="es-ES" dirty="0" smtClean="0">
                <a:solidFill>
                  <a:srgbClr val="FFFFFF"/>
                </a:solidFill>
              </a:rPr>
              <a:t>El resultado de la obra transformadora de Dios en nuestros corazones</a:t>
            </a:r>
            <a:endParaRPr lang="en-US" dirty="0">
              <a:solidFill>
                <a:srgbClr val="FFFFFF"/>
              </a:solidFill>
              <a:latin typeface="Calisto MT" charset="0"/>
            </a:endParaRPr>
          </a:p>
        </p:txBody>
      </p:sp>
      <p:sp>
        <p:nvSpPr>
          <p:cNvPr id="6150" name="Rectangle 6"/>
          <p:cNvSpPr>
            <a:spLocks noGrp="1" noChangeArrowheads="1"/>
          </p:cNvSpPr>
          <p:nvPr>
            <p:ph idx="1"/>
          </p:nvPr>
        </p:nvSpPr>
        <p:spPr>
          <a:xfrm>
            <a:off x="719495" y="2290500"/>
            <a:ext cx="7825721" cy="4087755"/>
          </a:xfrm>
          <a:prstGeom prst="rect">
            <a:avLst/>
          </a:prstGeom>
        </p:spPr>
        <p:txBody>
          <a:bodyPr>
            <a:normAutofit/>
          </a:bodyPr>
          <a:lstStyle/>
          <a:p>
            <a:pPr marL="0" indent="0" algn="just">
              <a:buNone/>
            </a:pPr>
            <a:r>
              <a:rPr lang="es-ES" sz="2400" dirty="0" smtClean="0">
                <a:solidFill>
                  <a:srgbClr val="FFFFFF"/>
                </a:solidFill>
              </a:rPr>
              <a:t>«¿Quién, Señor, puede habitar en tu santuario? ¿Quién puede vivir en tu santo monte? Sólo el de conducta intachable, que practica la justicia y de corazón dice la verdad; que no calumnia con la lengua, que no le hace mal a su prójimo ni le acarrea desgracias a su vecino; que desprecia al que Dios reprueba, pero honra al que teme al Señor; que cumple lo prometido aunque salga perjudicado; que presta dinero sin ánimo de lucro, y no acepta sobornos que afecten al inocente. El que así actúa no caerá jamás» (Salmo 15: 1-5).</a:t>
            </a:r>
            <a:endParaRPr lang="en-US" sz="2400" dirty="0">
              <a:solidFill>
                <a:srgbClr val="FFFFFF"/>
              </a:solidFill>
              <a:latin typeface="Century Gothic" charset="0"/>
            </a:endParaRPr>
          </a:p>
        </p:txBody>
      </p:sp>
      <p:sp>
        <p:nvSpPr>
          <p:cNvPr id="5"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23004168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150384"/>
            <a:ext cx="8229600" cy="1143000"/>
          </a:xfrm>
        </p:spPr>
        <p:txBody>
          <a:bodyPr/>
          <a:lstStyle/>
          <a:p>
            <a:r>
              <a:rPr lang="en-US" dirty="0" err="1" smtClean="0">
                <a:solidFill>
                  <a:srgbClr val="FFFFFF"/>
                </a:solidFill>
              </a:rPr>
              <a:t>Resumen</a:t>
            </a:r>
            <a:endParaRPr lang="en-US" dirty="0">
              <a:solidFill>
                <a:srgbClr val="FFFFFF"/>
              </a:solidFill>
            </a:endParaRPr>
          </a:p>
        </p:txBody>
      </p:sp>
      <p:sp>
        <p:nvSpPr>
          <p:cNvPr id="3" name="Marcador de contenido 2"/>
          <p:cNvSpPr>
            <a:spLocks noGrp="1"/>
          </p:cNvSpPr>
          <p:nvPr>
            <p:ph idx="1"/>
          </p:nvPr>
        </p:nvSpPr>
        <p:spPr>
          <a:xfrm>
            <a:off x="457200" y="1379304"/>
            <a:ext cx="8229600" cy="4525963"/>
          </a:xfrm>
        </p:spPr>
        <p:txBody>
          <a:bodyPr>
            <a:noAutofit/>
          </a:bodyPr>
          <a:lstStyle/>
          <a:p>
            <a:pPr algn="just"/>
            <a:r>
              <a:rPr lang="es-ES" sz="2400" dirty="0" smtClean="0">
                <a:solidFill>
                  <a:srgbClr val="FFFFFF"/>
                </a:solidFill>
                <a:ea typeface="Arial" charset="0"/>
                <a:cs typeface="Calibri"/>
              </a:rPr>
              <a:t>La Biblia enseña que la muerte no es el punto final de la existencia, sino solamente un nuevo capítulo. De acuerdo con la Escritura, habrá una Tierra Nueva, donde viviremos eternamente con nuestro Dios.</a:t>
            </a:r>
          </a:p>
          <a:p>
            <a:pPr algn="just"/>
            <a:r>
              <a:rPr lang="es-ES" sz="2400" dirty="0" smtClean="0">
                <a:solidFill>
                  <a:srgbClr val="FFFFFF"/>
                </a:solidFill>
                <a:ea typeface="Arial" charset="0"/>
                <a:cs typeface="Calibri"/>
              </a:rPr>
              <a:t>La segunda venida de Cristo se inicia con una serie de acontecimiento que terminarán con la destrucción de Satanás y los impíos.</a:t>
            </a:r>
          </a:p>
          <a:p>
            <a:pPr algn="just"/>
            <a:r>
              <a:rPr lang="es-ES" sz="2400" dirty="0" smtClean="0">
                <a:solidFill>
                  <a:srgbClr val="FFFFFF"/>
                </a:solidFill>
                <a:ea typeface="Arial" charset="0"/>
                <a:cs typeface="Calibri"/>
              </a:rPr>
              <a:t>La Tierra Nueva es una realidad más allá de la imaginación. Inaugurará una nueva vida para todos los redimidos.</a:t>
            </a:r>
          </a:p>
          <a:p>
            <a:pPr algn="just"/>
            <a:r>
              <a:rPr lang="es-ES" sz="2400" dirty="0" smtClean="0">
                <a:solidFill>
                  <a:srgbClr val="FFFFFF"/>
                </a:solidFill>
                <a:ea typeface="Arial" charset="0"/>
                <a:cs typeface="Calibri"/>
              </a:rPr>
              <a:t>Podemos acceder a la Tierra Nueva a través de la salvación que Jesús nos ofrece hoy.</a:t>
            </a:r>
          </a:p>
          <a:p>
            <a:pPr algn="just"/>
            <a:r>
              <a:rPr lang="es-ES" sz="2400" dirty="0" smtClean="0">
                <a:solidFill>
                  <a:srgbClr val="FFFFFF"/>
                </a:solidFill>
                <a:ea typeface="Arial" charset="0"/>
                <a:cs typeface="Calibri"/>
              </a:rPr>
              <a:t>Jesús quiere transformar nuestros vidas para prepararnos para vivir en el ambiente celestial.</a:t>
            </a:r>
            <a:endParaRPr lang="en-US" sz="2400" dirty="0" smtClean="0">
              <a:solidFill>
                <a:srgbClr val="FFFFFF"/>
              </a:solidFill>
              <a:latin typeface="Calibri"/>
              <a:cs typeface="Calibri"/>
            </a:endParaRPr>
          </a:p>
          <a:p>
            <a:pPr algn="just"/>
            <a:endParaRPr lang="en-US" sz="2400" dirty="0" smtClean="0">
              <a:solidFill>
                <a:srgbClr val="FFFFFF"/>
              </a:solidFill>
              <a:latin typeface="Calibri"/>
              <a:cs typeface="Calibri"/>
            </a:endParaRPr>
          </a:p>
          <a:p>
            <a:pPr algn="just"/>
            <a:endParaRPr lang="en-US" sz="2400" dirty="0" smtClean="0">
              <a:solidFill>
                <a:srgbClr val="FFFFFF"/>
              </a:solidFill>
              <a:latin typeface="Calibri"/>
              <a:cs typeface="Calibri"/>
            </a:endParaRPr>
          </a:p>
          <a:p>
            <a:pPr algn="just"/>
            <a:endParaRPr lang="en-US" sz="2400" dirty="0" smtClean="0">
              <a:solidFill>
                <a:srgbClr val="FFFFFF"/>
              </a:solidFill>
              <a:latin typeface="Calibri"/>
              <a:cs typeface="Calibri"/>
            </a:endParaRPr>
          </a:p>
          <a:p>
            <a:pPr algn="just"/>
            <a:endParaRPr lang="es-ES" sz="2400" dirty="0">
              <a:solidFill>
                <a:srgbClr val="FFFFFF"/>
              </a:solidFill>
              <a:latin typeface="Calibri"/>
              <a:cs typeface="Calibri"/>
            </a:endParaRPr>
          </a:p>
          <a:p>
            <a:pPr algn="just"/>
            <a:endParaRPr lang="es-ES" sz="2400" dirty="0">
              <a:solidFill>
                <a:srgbClr val="FFFFFF"/>
              </a:solidFill>
              <a:latin typeface="Calibri"/>
              <a:cs typeface="Calibri"/>
            </a:endParaRPr>
          </a:p>
          <a:p>
            <a:pPr algn="just"/>
            <a:endParaRPr lang="es-ES" sz="2400" dirty="0">
              <a:solidFill>
                <a:srgbClr val="FFFFFF"/>
              </a:solidFill>
              <a:latin typeface="Calibri"/>
              <a:cs typeface="Calibri"/>
            </a:endParaRPr>
          </a:p>
        </p:txBody>
      </p:sp>
      <p:sp>
        <p:nvSpPr>
          <p:cNvPr id="6"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6106036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dirty="0" smtClean="0">
                <a:solidFill>
                  <a:srgbClr val="FFFFFF"/>
                </a:solidFill>
              </a:rPr>
              <a:t>No Proof of Heaven</a:t>
            </a:r>
            <a:endParaRPr lang="en-US" dirty="0">
              <a:solidFill>
                <a:srgbClr val="FFFFFF"/>
              </a:solidFill>
            </a:endParaRPr>
          </a:p>
        </p:txBody>
      </p:sp>
      <p:sp>
        <p:nvSpPr>
          <p:cNvPr id="4" name="Marcador de texto 3"/>
          <p:cNvSpPr>
            <a:spLocks noGrp="1"/>
          </p:cNvSpPr>
          <p:nvPr>
            <p:ph sz="half" idx="2"/>
          </p:nvPr>
        </p:nvSpPr>
        <p:spPr>
          <a:xfrm>
            <a:off x="3630681" y="1572589"/>
            <a:ext cx="4955947" cy="3951630"/>
          </a:xfrm>
        </p:spPr>
        <p:txBody>
          <a:bodyPr>
            <a:noAutofit/>
          </a:bodyPr>
          <a:lstStyle/>
          <a:p>
            <a:pPr algn="just"/>
            <a:r>
              <a:rPr lang="es-ES" sz="2400" spc="-10" dirty="0" smtClean="0">
                <a:solidFill>
                  <a:srgbClr val="FFFFFF"/>
                </a:solidFill>
              </a:rPr>
              <a:t>El ex catedrático de Matemáticas Aplicadas y Física Teórica de la Universidad de Cambridge (Reino Unido), Stephen </a:t>
            </a:r>
            <a:r>
              <a:rPr lang="es-ES" sz="2400" spc="-10" dirty="0" err="1" smtClean="0">
                <a:solidFill>
                  <a:srgbClr val="FFFFFF"/>
                </a:solidFill>
              </a:rPr>
              <a:t>Hawking</a:t>
            </a:r>
            <a:r>
              <a:rPr lang="es-ES" sz="2400" spc="-10" dirty="0" smtClean="0">
                <a:solidFill>
                  <a:srgbClr val="FFFFFF"/>
                </a:solidFill>
              </a:rPr>
              <a:t>, en una entrevista concedida al diario </a:t>
            </a:r>
            <a:r>
              <a:rPr lang="es-ES" sz="2400" spc="-10" dirty="0" err="1" smtClean="0">
                <a:solidFill>
                  <a:srgbClr val="FFFFFF"/>
                </a:solidFill>
              </a:rPr>
              <a:t>The</a:t>
            </a:r>
            <a:r>
              <a:rPr lang="es-ES" sz="2400" spc="-10" dirty="0" smtClean="0">
                <a:solidFill>
                  <a:srgbClr val="FFFFFF"/>
                </a:solidFill>
              </a:rPr>
              <a:t> </a:t>
            </a:r>
            <a:r>
              <a:rPr lang="es-ES" sz="2400" spc="-10" dirty="0" err="1" smtClean="0">
                <a:solidFill>
                  <a:srgbClr val="FFFFFF"/>
                </a:solidFill>
              </a:rPr>
              <a:t>Guardian</a:t>
            </a:r>
            <a:r>
              <a:rPr lang="es-ES" sz="2400" spc="-10" dirty="0" smtClean="0">
                <a:solidFill>
                  <a:srgbClr val="FFFFFF"/>
                </a:solidFill>
              </a:rPr>
              <a:t>, dijo: «Yo considero el cerebro como un ordenador que dejará de funcionar cuando sus componentes se desgasten. Cuando un ordenador deja de funcionar no hay paraíso o vida eterna. Ese es un cuento de hadas de gente que le tiene miedo a la oscuridad».</a:t>
            </a:r>
            <a:endParaRPr lang="en-US" sz="2400" spc="-10" dirty="0" smtClean="0">
              <a:solidFill>
                <a:srgbClr val="FFFFFF"/>
              </a:solidFill>
            </a:endParaRPr>
          </a:p>
        </p:txBody>
      </p:sp>
      <p:pic>
        <p:nvPicPr>
          <p:cNvPr id="3" name="Imagen 2" descr="220px-Stephen_Hawking.StarChild.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2034" y="1669230"/>
            <a:ext cx="2751135" cy="3951630"/>
          </a:xfrm>
          <a:prstGeom prst="rect">
            <a:avLst/>
          </a:prstGeom>
          <a:ln>
            <a:solidFill>
              <a:schemeClr val="bg1">
                <a:lumMod val="95000"/>
              </a:schemeClr>
            </a:solidFill>
          </a:ln>
        </p:spPr>
      </p:pic>
      <p:sp>
        <p:nvSpPr>
          <p:cNvPr id="6"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9565454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dirty="0" smtClean="0">
                <a:solidFill>
                  <a:srgbClr val="FFFFFF"/>
                </a:solidFill>
              </a:rPr>
              <a:t>La casa de mi Padre</a:t>
            </a:r>
            <a:endParaRPr lang="en-US" dirty="0">
              <a:solidFill>
                <a:srgbClr val="FFFFFF"/>
              </a:solidFill>
            </a:endParaRPr>
          </a:p>
        </p:txBody>
      </p:sp>
      <p:sp>
        <p:nvSpPr>
          <p:cNvPr id="3" name="Marcador de contenido 2"/>
          <p:cNvSpPr>
            <a:spLocks noGrp="1"/>
          </p:cNvSpPr>
          <p:nvPr>
            <p:ph sz="half" idx="1"/>
          </p:nvPr>
        </p:nvSpPr>
        <p:spPr>
          <a:xfrm>
            <a:off x="401979" y="1600200"/>
            <a:ext cx="4697608" cy="4525963"/>
          </a:xfrm>
        </p:spPr>
        <p:txBody>
          <a:bodyPr>
            <a:normAutofit/>
          </a:bodyPr>
          <a:lstStyle/>
          <a:p>
            <a:pPr algn="just"/>
            <a:r>
              <a:rPr lang="es-ES" sz="2400" dirty="0" err="1" smtClean="0">
                <a:solidFill>
                  <a:srgbClr val="FFFFFF"/>
                </a:solidFill>
              </a:rPr>
              <a:t>Tamahana</a:t>
            </a:r>
            <a:r>
              <a:rPr lang="es-ES" sz="2400" dirty="0" smtClean="0">
                <a:solidFill>
                  <a:srgbClr val="FFFFFF"/>
                </a:solidFill>
              </a:rPr>
              <a:t>, un jefe neozelandés que visitó Inglaterra hace algunos años, era conocido por su profunda espiritualidad y su constante placer en la Palabra de Dios. Un día fue llevado a ver una bella mansión cerca de Londres.</a:t>
            </a:r>
            <a:endParaRPr lang="en-US" sz="2400" dirty="0">
              <a:solidFill>
                <a:srgbClr val="FFFFFF"/>
              </a:solidFill>
            </a:endParaRPr>
          </a:p>
        </p:txBody>
      </p:sp>
      <p:pic>
        <p:nvPicPr>
          <p:cNvPr id="6" name="Marcador de contenido 5"/>
          <p:cNvPicPr>
            <a:picLocks noGrp="1" noChangeAspect="1"/>
          </p:cNvPicPr>
          <p:nvPr>
            <p:ph sz="half" idx="2"/>
          </p:nvPr>
        </p:nvPicPr>
        <p:blipFill rotWithShape="1">
          <a:blip r:embed="rId2" cstate="print"/>
          <a:srcRect t="15320" b="15320"/>
          <a:stretch/>
        </p:blipFill>
        <p:spPr>
          <a:xfrm>
            <a:off x="5731036" y="1710649"/>
            <a:ext cx="3052398" cy="3420750"/>
          </a:xfrm>
          <a:ln>
            <a:solidFill>
              <a:schemeClr val="bg1">
                <a:lumMod val="95000"/>
              </a:schemeClr>
            </a:solidFill>
          </a:ln>
        </p:spPr>
      </p:pic>
      <p:sp>
        <p:nvSpPr>
          <p:cNvPr id="8"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40841005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dirty="0" smtClean="0">
                <a:solidFill>
                  <a:srgbClr val="FFFFFF"/>
                </a:solidFill>
              </a:rPr>
              <a:t>La casa de mi Padre</a:t>
            </a:r>
            <a:endParaRPr lang="en-US" dirty="0">
              <a:solidFill>
                <a:srgbClr val="FFFFFF"/>
              </a:solidFill>
            </a:endParaRPr>
          </a:p>
        </p:txBody>
      </p:sp>
      <p:sp>
        <p:nvSpPr>
          <p:cNvPr id="3" name="Marcador de contenido 2"/>
          <p:cNvSpPr>
            <a:spLocks noGrp="1"/>
          </p:cNvSpPr>
          <p:nvPr>
            <p:ph sz="half" idx="1"/>
          </p:nvPr>
        </p:nvSpPr>
        <p:spPr>
          <a:xfrm>
            <a:off x="268940" y="1600200"/>
            <a:ext cx="5292763" cy="4525963"/>
          </a:xfrm>
        </p:spPr>
        <p:txBody>
          <a:bodyPr>
            <a:noAutofit/>
          </a:bodyPr>
          <a:lstStyle/>
          <a:p>
            <a:pPr algn="just"/>
            <a:r>
              <a:rPr lang="es-ES" sz="2400" dirty="0" smtClean="0">
                <a:solidFill>
                  <a:srgbClr val="FFFFFF"/>
                </a:solidFill>
              </a:rPr>
              <a:t>El caballero que lo llevó esperaba verlo grandemente impresionado ante el edificio. Sin embargo, el jefe no mostró gran admiración ni emoción.</a:t>
            </a:r>
          </a:p>
          <a:p>
            <a:pPr algn="just"/>
            <a:r>
              <a:rPr lang="es-ES" sz="2400" dirty="0" smtClean="0">
                <a:solidFill>
                  <a:srgbClr val="FFFFFF"/>
                </a:solidFill>
              </a:rPr>
              <a:t>Preguntándose cómo podía ser esto posible, el caballero comenzó a destacar su grandeza, belleza y los caros utensilios traídos de todo el mundo, la vista desde sus ventanas…</a:t>
            </a:r>
            <a:endParaRPr lang="en-US" sz="2400" dirty="0">
              <a:solidFill>
                <a:srgbClr val="FFFFFF"/>
              </a:solidFill>
            </a:endParaRPr>
          </a:p>
        </p:txBody>
      </p:sp>
      <p:pic>
        <p:nvPicPr>
          <p:cNvPr id="8" name="Marcador de contenido 5"/>
          <p:cNvPicPr>
            <a:picLocks noGrp="1" noChangeAspect="1"/>
          </p:cNvPicPr>
          <p:nvPr>
            <p:ph sz="half" idx="2"/>
          </p:nvPr>
        </p:nvPicPr>
        <p:blipFill rotWithShape="1">
          <a:blip r:embed="rId2" cstate="print"/>
          <a:srcRect t="15320" b="15320"/>
          <a:stretch/>
        </p:blipFill>
        <p:spPr>
          <a:xfrm>
            <a:off x="5731036" y="1710649"/>
            <a:ext cx="3052398" cy="3420750"/>
          </a:xfrm>
          <a:ln>
            <a:solidFill>
              <a:schemeClr val="bg1">
                <a:lumMod val="95000"/>
              </a:schemeClr>
            </a:solidFill>
          </a:ln>
        </p:spPr>
      </p:pic>
      <p:sp>
        <p:nvSpPr>
          <p:cNvPr id="6"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13508669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dirty="0" smtClean="0">
                <a:solidFill>
                  <a:srgbClr val="FFFFFF"/>
                </a:solidFill>
              </a:rPr>
              <a:t>La casa de mi Padre</a:t>
            </a:r>
            <a:endParaRPr lang="en-US" dirty="0">
              <a:solidFill>
                <a:srgbClr val="FFFFFF"/>
              </a:solidFill>
            </a:endParaRPr>
          </a:p>
        </p:txBody>
      </p:sp>
      <p:sp>
        <p:nvSpPr>
          <p:cNvPr id="3" name="Marcador de contenido 2"/>
          <p:cNvSpPr>
            <a:spLocks noGrp="1"/>
          </p:cNvSpPr>
          <p:nvPr>
            <p:ph idx="1"/>
          </p:nvPr>
        </p:nvSpPr>
        <p:spPr>
          <a:xfrm>
            <a:off x="257647" y="1600200"/>
            <a:ext cx="5981786" cy="4876800"/>
          </a:xfrm>
        </p:spPr>
        <p:txBody>
          <a:bodyPr>
            <a:noAutofit/>
          </a:bodyPr>
          <a:lstStyle/>
          <a:p>
            <a:pPr algn="just"/>
            <a:r>
              <a:rPr lang="es-ES" sz="2400" dirty="0" err="1" smtClean="0">
                <a:solidFill>
                  <a:srgbClr val="FFFFFF"/>
                </a:solidFill>
              </a:rPr>
              <a:t>Tamahana</a:t>
            </a:r>
            <a:r>
              <a:rPr lang="es-ES" sz="2400" dirty="0" smtClean="0">
                <a:solidFill>
                  <a:srgbClr val="FFFFFF"/>
                </a:solidFill>
              </a:rPr>
              <a:t> escuchó silenciosamente; entonces, mirando sobre las paredes, replicó: «Ah, la casa de mi Padre es más fina que esta». «¡La casa de su Padre!», pensó el caballero, quien sabía que la casa de su padre era una pobre cabaña de barro». </a:t>
            </a:r>
          </a:p>
          <a:p>
            <a:pPr algn="just"/>
            <a:r>
              <a:rPr lang="es-ES" sz="2400" dirty="0" smtClean="0">
                <a:solidFill>
                  <a:srgbClr val="FFFFFF"/>
                </a:solidFill>
              </a:rPr>
              <a:t>Pero </a:t>
            </a:r>
            <a:r>
              <a:rPr lang="es-ES" sz="2400" dirty="0" err="1" smtClean="0">
                <a:solidFill>
                  <a:srgbClr val="FFFFFF"/>
                </a:solidFill>
              </a:rPr>
              <a:t>Tamahana</a:t>
            </a:r>
            <a:r>
              <a:rPr lang="es-ES" sz="2400" dirty="0" smtClean="0">
                <a:solidFill>
                  <a:srgbClr val="FFFFFF"/>
                </a:solidFill>
              </a:rPr>
              <a:t> continuó: «La casa de mi Padre es más fina que esta», y comenzó a hablar en su propio estilo expresivo sobre la casa del cielo, la casa de «muchas mansiones», el eterno hogar del Redentor.</a:t>
            </a:r>
            <a:endParaRPr lang="en-US" sz="2400" dirty="0">
              <a:solidFill>
                <a:srgbClr val="FFFFFF"/>
              </a:solidFill>
            </a:endParaRPr>
          </a:p>
        </p:txBody>
      </p:sp>
      <p:pic>
        <p:nvPicPr>
          <p:cNvPr id="9" name="Marcador de contenido 5"/>
          <p:cNvPicPr>
            <a:picLocks noChangeAspect="1"/>
          </p:cNvPicPr>
          <p:nvPr/>
        </p:nvPicPr>
        <p:blipFill rotWithShape="1">
          <a:blip r:embed="rId2" cstate="print"/>
          <a:srcRect t="15320" b="15320"/>
          <a:stretch/>
        </p:blipFill>
        <p:spPr>
          <a:xfrm>
            <a:off x="6485096" y="2220929"/>
            <a:ext cx="2376282" cy="2663043"/>
          </a:xfrm>
          <a:prstGeom prst="rect">
            <a:avLst/>
          </a:prstGeom>
          <a:ln>
            <a:solidFill>
              <a:schemeClr val="bg1">
                <a:lumMod val="95000"/>
              </a:schemeClr>
            </a:solidFill>
          </a:ln>
        </p:spPr>
      </p:pic>
      <p:sp>
        <p:nvSpPr>
          <p:cNvPr id="6"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21208939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descr="PPT2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1" name="Imagen 10" descr="titl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807"/>
            <a:ext cx="9144000" cy="1710647"/>
          </a:xfrm>
          <a:prstGeom prst="rect">
            <a:avLst/>
          </a:prstGeom>
        </p:spPr>
      </p:pic>
      <p:sp>
        <p:nvSpPr>
          <p:cNvPr id="12" name="Título 1"/>
          <p:cNvSpPr>
            <a:spLocks noGrp="1"/>
          </p:cNvSpPr>
          <p:nvPr>
            <p:ph type="title"/>
          </p:nvPr>
        </p:nvSpPr>
        <p:spPr>
          <a:xfrm>
            <a:off x="457200" y="274638"/>
            <a:ext cx="8229600" cy="1143000"/>
          </a:xfrm>
        </p:spPr>
        <p:txBody>
          <a:bodyPr/>
          <a:lstStyle/>
          <a:p>
            <a:r>
              <a:rPr lang="en-US" dirty="0" smtClean="0">
                <a:solidFill>
                  <a:srgbClr val="FFFFFF"/>
                </a:solidFill>
              </a:rPr>
              <a:t>Mi </a:t>
            </a:r>
            <a:r>
              <a:rPr lang="en-US" dirty="0" err="1" smtClean="0">
                <a:solidFill>
                  <a:srgbClr val="FFFFFF"/>
                </a:solidFill>
              </a:rPr>
              <a:t>decisión</a:t>
            </a:r>
            <a:endParaRPr lang="en-US" dirty="0">
              <a:solidFill>
                <a:srgbClr val="FFFFFF"/>
              </a:solidFill>
            </a:endParaRPr>
          </a:p>
        </p:txBody>
      </p:sp>
      <p:sp>
        <p:nvSpPr>
          <p:cNvPr id="4" name="Marcador de contenido 3"/>
          <p:cNvSpPr>
            <a:spLocks noGrp="1"/>
          </p:cNvSpPr>
          <p:nvPr>
            <p:ph sz="half" idx="2"/>
          </p:nvPr>
        </p:nvSpPr>
        <p:spPr>
          <a:xfrm>
            <a:off x="1852599" y="1835784"/>
            <a:ext cx="5312125" cy="4525963"/>
          </a:xfrm>
        </p:spPr>
        <p:txBody>
          <a:bodyPr>
            <a:normAutofit/>
          </a:bodyPr>
          <a:lstStyle/>
          <a:p>
            <a:pPr algn="just"/>
            <a:r>
              <a:rPr lang="es-ES" sz="2500" dirty="0" smtClean="0">
                <a:solidFill>
                  <a:srgbClr val="FFFFFF"/>
                </a:solidFill>
              </a:rPr>
              <a:t>Jesús dijo: «¡Mirad que vengo pronto! Traigo conmigo mi recompensa, y le pagaré a cada uno según lo que haya hecho» (Apocalipsis 22: 12).</a:t>
            </a:r>
            <a:endParaRPr lang="en-US" sz="2500" dirty="0" smtClean="0">
              <a:solidFill>
                <a:srgbClr val="FFFFFF"/>
              </a:solidFill>
            </a:endParaRPr>
          </a:p>
          <a:p>
            <a:pPr algn="just"/>
            <a:endParaRPr lang="en-US" sz="2500" dirty="0" smtClean="0">
              <a:solidFill>
                <a:srgbClr val="FFFFFF"/>
              </a:solidFill>
            </a:endParaRPr>
          </a:p>
          <a:p>
            <a:pPr algn="just"/>
            <a:r>
              <a:rPr lang="es-ES" sz="2500" smtClean="0">
                <a:solidFill>
                  <a:srgbClr val="FFFFFF"/>
                </a:solidFill>
              </a:rPr>
              <a:t>¿Aceptas la promesa que Jesús te ofrece hoy?</a:t>
            </a:r>
            <a:endParaRPr lang="en-US" sz="2500" dirty="0" smtClean="0">
              <a:solidFill>
                <a:srgbClr val="FFFFFF"/>
              </a:solidFill>
            </a:endParaRPr>
          </a:p>
        </p:txBody>
      </p:sp>
      <p:sp>
        <p:nvSpPr>
          <p:cNvPr id="7"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32338003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PPT4.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p:txBody>
          <a:bodyPr>
            <a:normAutofit/>
          </a:bodyPr>
          <a:lstStyle/>
          <a:p>
            <a:r>
              <a:rPr lang="es-ES" dirty="0" smtClean="0">
                <a:solidFill>
                  <a:srgbClr val="FFFFFF"/>
                </a:solidFill>
              </a:rPr>
              <a:t>No hay pruebas del cielo</a:t>
            </a:r>
            <a:endParaRPr lang="en-US" dirty="0">
              <a:solidFill>
                <a:srgbClr val="FFFFFF"/>
              </a:solidFill>
            </a:endParaRPr>
          </a:p>
        </p:txBody>
      </p:sp>
      <p:sp>
        <p:nvSpPr>
          <p:cNvPr id="4" name="Marcador de texto 3"/>
          <p:cNvSpPr>
            <a:spLocks noGrp="1"/>
          </p:cNvSpPr>
          <p:nvPr>
            <p:ph sz="half" idx="1"/>
          </p:nvPr>
        </p:nvSpPr>
        <p:spPr>
          <a:xfrm>
            <a:off x="457198" y="1600200"/>
            <a:ext cx="5319657" cy="4525963"/>
          </a:xfrm>
        </p:spPr>
        <p:txBody>
          <a:bodyPr>
            <a:noAutofit/>
          </a:bodyPr>
          <a:lstStyle/>
          <a:p>
            <a:r>
              <a:rPr lang="es-ES" sz="2400" dirty="0" err="1" smtClean="0">
                <a:solidFill>
                  <a:srgbClr val="FFFFFF"/>
                </a:solidFill>
              </a:rPr>
              <a:t>Hawking</a:t>
            </a:r>
            <a:r>
              <a:rPr lang="es-ES" sz="2400" dirty="0" smtClean="0">
                <a:solidFill>
                  <a:srgbClr val="FFFFFF"/>
                </a:solidFill>
              </a:rPr>
              <a:t> tiene razón. No hay pruebas científicas de que exista vida después de la muerte.</a:t>
            </a:r>
          </a:p>
          <a:p>
            <a:r>
              <a:rPr lang="es-ES" sz="2400" dirty="0" smtClean="0">
                <a:solidFill>
                  <a:srgbClr val="FFFFFF"/>
                </a:solidFill>
              </a:rPr>
              <a:t>Cualquier idea de conciencia después de la muerte es pura especulación.</a:t>
            </a:r>
          </a:p>
          <a:p>
            <a:r>
              <a:rPr lang="es-ES" sz="2400" spc="-20" dirty="0" smtClean="0">
                <a:solidFill>
                  <a:srgbClr val="FFFFFF"/>
                </a:solidFill>
              </a:rPr>
              <a:t>Cuando el cerebro deja de funcionar, deja de existir la persona. </a:t>
            </a:r>
          </a:p>
          <a:p>
            <a:r>
              <a:rPr lang="es-ES" sz="2400" dirty="0" smtClean="0">
                <a:solidFill>
                  <a:srgbClr val="FFFFFF"/>
                </a:solidFill>
              </a:rPr>
              <a:t>Tampoco existen cielo o infierno inmediatos. </a:t>
            </a:r>
          </a:p>
          <a:p>
            <a:r>
              <a:rPr lang="es-ES" sz="2400" dirty="0" smtClean="0">
                <a:solidFill>
                  <a:srgbClr val="FFFFFF"/>
                </a:solidFill>
              </a:rPr>
              <a:t>La vida consciente del ser humano termina cuando la muerte llega.</a:t>
            </a:r>
            <a:endParaRPr lang="en-US" sz="2400" dirty="0" smtClean="0">
              <a:solidFill>
                <a:srgbClr val="FFFFFF"/>
              </a:solidFill>
            </a:endParaRPr>
          </a:p>
        </p:txBody>
      </p:sp>
      <p:sp>
        <p:nvSpPr>
          <p:cNvPr id="6"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11710632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PPT5.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a:xfrm>
            <a:off x="526225" y="274638"/>
            <a:ext cx="8229600" cy="1143000"/>
          </a:xfrm>
        </p:spPr>
        <p:txBody>
          <a:bodyPr/>
          <a:lstStyle/>
          <a:p>
            <a:pPr algn="l"/>
            <a:r>
              <a:rPr lang="en-US" dirty="0" err="1" smtClean="0">
                <a:solidFill>
                  <a:srgbClr val="FFFFFF"/>
                </a:solidFill>
              </a:rPr>
              <a:t>Una</a:t>
            </a:r>
            <a:r>
              <a:rPr lang="en-US" dirty="0" smtClean="0">
                <a:solidFill>
                  <a:srgbClr val="FFFFFF"/>
                </a:solidFill>
              </a:rPr>
              <a:t> </a:t>
            </a:r>
            <a:r>
              <a:rPr lang="en-US" dirty="0" err="1" smtClean="0">
                <a:solidFill>
                  <a:srgbClr val="FFFFFF"/>
                </a:solidFill>
              </a:rPr>
              <a:t>promesa</a:t>
            </a:r>
            <a:r>
              <a:rPr lang="en-US" dirty="0" smtClean="0">
                <a:solidFill>
                  <a:srgbClr val="FFFFFF"/>
                </a:solidFill>
              </a:rPr>
              <a:t> </a:t>
            </a:r>
            <a:r>
              <a:rPr lang="en-US" dirty="0" err="1" smtClean="0">
                <a:solidFill>
                  <a:srgbClr val="FFFFFF"/>
                </a:solidFill>
              </a:rPr>
              <a:t>bíblica</a:t>
            </a:r>
            <a:endParaRPr lang="en-US" dirty="0">
              <a:solidFill>
                <a:srgbClr val="FFFFFF"/>
              </a:solidFill>
            </a:endParaRPr>
          </a:p>
        </p:txBody>
      </p:sp>
      <p:sp>
        <p:nvSpPr>
          <p:cNvPr id="3" name="Marcador de contenido 2"/>
          <p:cNvSpPr>
            <a:spLocks noGrp="1"/>
          </p:cNvSpPr>
          <p:nvPr>
            <p:ph sz="half" idx="1"/>
          </p:nvPr>
        </p:nvSpPr>
        <p:spPr/>
        <p:txBody>
          <a:bodyPr>
            <a:normAutofit/>
          </a:bodyPr>
          <a:lstStyle/>
          <a:p>
            <a:pPr algn="just"/>
            <a:r>
              <a:rPr lang="es-ES" sz="2400" dirty="0" smtClean="0">
                <a:solidFill>
                  <a:srgbClr val="FFFFFF"/>
                </a:solidFill>
              </a:rPr>
              <a:t>Pero, por otro lado, la Biblia enseña que la muerte no es el punto final de la existencia, sino solamente un punto y aparte. </a:t>
            </a:r>
          </a:p>
          <a:p>
            <a:pPr algn="just"/>
            <a:r>
              <a:rPr lang="es-ES" sz="2400" dirty="0" smtClean="0">
                <a:solidFill>
                  <a:srgbClr val="FFFFFF"/>
                </a:solidFill>
              </a:rPr>
              <a:t>En la muerte, el hombre duerme, ausente de toda conciencia, para despertar en ocasión de la segunda venida de Cristo y disfrutar de la vida eterna.</a:t>
            </a:r>
            <a:endParaRPr lang="en-US" sz="2400" dirty="0">
              <a:solidFill>
                <a:srgbClr val="FFFFFF"/>
              </a:solidFill>
            </a:endParaRPr>
          </a:p>
        </p:txBody>
      </p:sp>
      <p:sp>
        <p:nvSpPr>
          <p:cNvPr id="7"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22693118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22313" y="4103168"/>
            <a:ext cx="7772400" cy="1362075"/>
          </a:xfrm>
        </p:spPr>
        <p:txBody>
          <a:bodyPr>
            <a:noAutofit/>
          </a:bodyPr>
          <a:lstStyle/>
          <a:p>
            <a:r>
              <a:rPr lang="es-ES" sz="4800" dirty="0" smtClean="0">
                <a:solidFill>
                  <a:srgbClr val="FFFFFF"/>
                </a:solidFill>
              </a:rPr>
              <a:t>ACONTECIMIENTOS DE LOS ÚLTIMOS DÍAS</a:t>
            </a:r>
            <a:endParaRPr lang="en-US" sz="4800" dirty="0">
              <a:solidFill>
                <a:srgbClr val="FFFFFF"/>
              </a:solidFill>
            </a:endParaRPr>
          </a:p>
        </p:txBody>
      </p:sp>
      <p:sp>
        <p:nvSpPr>
          <p:cNvPr id="4"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30989139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Imagen 2" descr="PPT7.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338" name="Rectangle 2"/>
          <p:cNvSpPr>
            <a:spLocks noGrp="1" noChangeArrowheads="1"/>
          </p:cNvSpPr>
          <p:nvPr>
            <p:ph type="title"/>
          </p:nvPr>
        </p:nvSpPr>
        <p:spPr/>
        <p:txBody>
          <a:bodyPr/>
          <a:lstStyle/>
          <a:p>
            <a:r>
              <a:rPr lang="en-US" dirty="0" smtClean="0">
                <a:solidFill>
                  <a:srgbClr val="FFFFFF"/>
                </a:solidFill>
              </a:rPr>
              <a:t>La </a:t>
            </a:r>
            <a:r>
              <a:rPr lang="en-US" dirty="0" err="1" smtClean="0">
                <a:solidFill>
                  <a:srgbClr val="FFFFFF"/>
                </a:solidFill>
              </a:rPr>
              <a:t>venida</a:t>
            </a:r>
            <a:r>
              <a:rPr lang="en-US" dirty="0" smtClean="0">
                <a:solidFill>
                  <a:srgbClr val="FFFFFF"/>
                </a:solidFill>
              </a:rPr>
              <a:t> de </a:t>
            </a:r>
            <a:r>
              <a:rPr lang="en-US" dirty="0" err="1" smtClean="0">
                <a:solidFill>
                  <a:srgbClr val="FFFFFF"/>
                </a:solidFill>
              </a:rPr>
              <a:t>Jesús</a:t>
            </a:r>
            <a:endParaRPr lang="en-US" dirty="0">
              <a:solidFill>
                <a:srgbClr val="FFFFFF"/>
              </a:solidFill>
            </a:endParaRPr>
          </a:p>
        </p:txBody>
      </p:sp>
      <p:sp>
        <p:nvSpPr>
          <p:cNvPr id="14339" name="Rectangle 3"/>
          <p:cNvSpPr>
            <a:spLocks noGrp="1" noChangeArrowheads="1"/>
          </p:cNvSpPr>
          <p:nvPr>
            <p:ph sz="half" idx="2"/>
          </p:nvPr>
        </p:nvSpPr>
        <p:spPr>
          <a:xfrm>
            <a:off x="534346" y="1499208"/>
            <a:ext cx="8152453" cy="4525963"/>
          </a:xfrm>
        </p:spPr>
        <p:txBody>
          <a:bodyPr>
            <a:normAutofit/>
          </a:bodyPr>
          <a:lstStyle/>
          <a:p>
            <a:pPr marL="533400" indent="-533400"/>
            <a:r>
              <a:rPr lang="es-ES" sz="2400" dirty="0" smtClean="0">
                <a:solidFill>
                  <a:srgbClr val="FFFFFF"/>
                </a:solidFill>
              </a:rPr>
              <a:t>Jesús regresa a la tierra y se lleva a sus hijos</a:t>
            </a:r>
          </a:p>
          <a:p>
            <a:pPr marL="533400" indent="-533400">
              <a:buNone/>
            </a:pPr>
            <a:r>
              <a:rPr lang="es-ES" sz="2400" dirty="0" smtClean="0">
                <a:solidFill>
                  <a:srgbClr val="FFFFFF"/>
                </a:solidFill>
              </a:rPr>
              <a:t>        (Apocalipsis 19: 11-21).</a:t>
            </a:r>
          </a:p>
          <a:p>
            <a:pPr marL="533400" indent="-533400"/>
            <a:r>
              <a:rPr lang="es-ES" sz="2400" dirty="0" smtClean="0">
                <a:solidFill>
                  <a:srgbClr val="FFFFFF"/>
                </a:solidFill>
              </a:rPr>
              <a:t>Ocurre la primera resurrección (Apocalipsis 20: 6).</a:t>
            </a:r>
          </a:p>
          <a:p>
            <a:pPr marL="533400" indent="-533400"/>
            <a:r>
              <a:rPr lang="es-ES" sz="2400" dirty="0" smtClean="0">
                <a:solidFill>
                  <a:srgbClr val="FFFFFF"/>
                </a:solidFill>
              </a:rPr>
              <a:t>Los impíos mueren (Mateo 24: 37-39).</a:t>
            </a:r>
          </a:p>
          <a:p>
            <a:pPr marL="533400" indent="-533400"/>
            <a:r>
              <a:rPr lang="es-ES" sz="2400" dirty="0" smtClean="0">
                <a:solidFill>
                  <a:srgbClr val="FFFFFF"/>
                </a:solidFill>
              </a:rPr>
              <a:t>La tierra queda desolada (Jeremías 4: 23).</a:t>
            </a:r>
          </a:p>
          <a:p>
            <a:pPr marL="533400" indent="-533400"/>
            <a:r>
              <a:rPr lang="es-ES" sz="2400" dirty="0" smtClean="0">
                <a:solidFill>
                  <a:srgbClr val="FFFFFF"/>
                </a:solidFill>
              </a:rPr>
              <a:t>Satanás es atado por una cadena de circunstancias (Apocalipsis 20: 2-3).</a:t>
            </a:r>
            <a:endParaRPr lang="en-US" sz="2400" dirty="0">
              <a:solidFill>
                <a:srgbClr val="FFFFFF"/>
              </a:solidFill>
            </a:endParaRPr>
          </a:p>
        </p:txBody>
      </p:sp>
      <p:sp>
        <p:nvSpPr>
          <p:cNvPr id="6"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2454770387"/>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Imagen 2" descr="PPT8.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362" name="Rectangle 2"/>
          <p:cNvSpPr>
            <a:spLocks noGrp="1" noChangeArrowheads="1"/>
          </p:cNvSpPr>
          <p:nvPr>
            <p:ph type="title"/>
          </p:nvPr>
        </p:nvSpPr>
        <p:spPr/>
        <p:txBody>
          <a:bodyPr>
            <a:noAutofit/>
          </a:bodyPr>
          <a:lstStyle/>
          <a:p>
            <a:r>
              <a:rPr lang="es-ES" dirty="0" smtClean="0">
                <a:solidFill>
                  <a:srgbClr val="FFFFFF"/>
                </a:solidFill>
              </a:rPr>
              <a:t>EL Milenio, un periodo de renovación</a:t>
            </a:r>
            <a:endParaRPr lang="en-US" dirty="0">
              <a:solidFill>
                <a:srgbClr val="FFFFFF"/>
              </a:solidFill>
            </a:endParaRPr>
          </a:p>
        </p:txBody>
      </p:sp>
      <p:sp>
        <p:nvSpPr>
          <p:cNvPr id="15363" name="Rectangle 3"/>
          <p:cNvSpPr>
            <a:spLocks noGrp="1" noChangeArrowheads="1"/>
          </p:cNvSpPr>
          <p:nvPr>
            <p:ph sz="half" idx="2"/>
          </p:nvPr>
        </p:nvSpPr>
        <p:spPr>
          <a:xfrm>
            <a:off x="234683" y="1683036"/>
            <a:ext cx="8572823" cy="2596743"/>
          </a:xfrm>
        </p:spPr>
        <p:txBody>
          <a:bodyPr>
            <a:noAutofit/>
          </a:bodyPr>
          <a:lstStyle/>
          <a:p>
            <a:pPr marL="533400" indent="-533400" algn="just"/>
            <a:r>
              <a:rPr lang="es-ES" sz="2300" spc="-80" dirty="0" smtClean="0">
                <a:solidFill>
                  <a:srgbClr val="FFFFFF"/>
                </a:solidFill>
              </a:rPr>
              <a:t>Cristo habita en el cielo con los redimidos (Apocalipsis 15: 3; Juan 14: 2).</a:t>
            </a:r>
          </a:p>
          <a:p>
            <a:pPr marL="533400" indent="-533400" algn="just"/>
            <a:r>
              <a:rPr lang="es-ES" sz="2300" dirty="0" smtClean="0">
                <a:solidFill>
                  <a:srgbClr val="FFFFFF"/>
                </a:solidFill>
              </a:rPr>
              <a:t>Los santos reinarán con Cristo (Apocalipsis 2: 26).</a:t>
            </a:r>
          </a:p>
          <a:p>
            <a:pPr marL="533400" indent="-533400" algn="just"/>
            <a:r>
              <a:rPr lang="es-ES" sz="2300" dirty="0" smtClean="0">
                <a:solidFill>
                  <a:srgbClr val="FFFFFF"/>
                </a:solidFill>
              </a:rPr>
              <a:t>Se realiza el juicio de los impíos (Apocalipsis 20: 4; 2 Pedro 2: 4). Este juicio no decide la salvación de persona alguna, más bien, tiene el propósito de despejar cualquier duda acerca de por qué se perdieron los malos.</a:t>
            </a:r>
            <a:endParaRPr lang="en-US" sz="2300" dirty="0">
              <a:solidFill>
                <a:srgbClr val="FFFFFF"/>
              </a:solidFill>
            </a:endParaRPr>
          </a:p>
        </p:txBody>
      </p:sp>
      <p:sp>
        <p:nvSpPr>
          <p:cNvPr id="6"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3640805884"/>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r>
              <a:rPr lang="es-ES" dirty="0" smtClean="0">
                <a:solidFill>
                  <a:srgbClr val="FFFFFF"/>
                </a:solidFill>
              </a:rPr>
              <a:t>EL Milenio, un periodo de renovación</a:t>
            </a:r>
            <a:endParaRPr lang="es-ES" dirty="0">
              <a:solidFill>
                <a:srgbClr val="FFFFFF"/>
              </a:solidFill>
            </a:endParaRPr>
          </a:p>
        </p:txBody>
      </p:sp>
      <p:sp>
        <p:nvSpPr>
          <p:cNvPr id="3" name="Marcador de contenido 2"/>
          <p:cNvSpPr>
            <a:spLocks noGrp="1"/>
          </p:cNvSpPr>
          <p:nvPr>
            <p:ph idx="1"/>
          </p:nvPr>
        </p:nvSpPr>
        <p:spPr>
          <a:xfrm>
            <a:off x="457200" y="1696842"/>
            <a:ext cx="8229600" cy="4525963"/>
          </a:xfrm>
        </p:spPr>
        <p:txBody>
          <a:bodyPr>
            <a:noAutofit/>
          </a:bodyPr>
          <a:lstStyle/>
          <a:p>
            <a:pPr algn="just"/>
            <a:r>
              <a:rPr lang="es-ES" sz="2400" dirty="0" smtClean="0">
                <a:solidFill>
                  <a:srgbClr val="FFFFFF"/>
                </a:solidFill>
              </a:rPr>
              <a:t>En esa misma ocasión, los justos resucitados y los que permanecieron vivos hasta la segunda venida de Jesús irán al cielo por un periodo de mil años. Este es el periodo de tiempo llamado Milenio. </a:t>
            </a:r>
          </a:p>
          <a:p>
            <a:pPr algn="just"/>
            <a:r>
              <a:rPr lang="es-ES" sz="2400" dirty="0" smtClean="0">
                <a:solidFill>
                  <a:srgbClr val="FFFFFF"/>
                </a:solidFill>
              </a:rPr>
              <a:t>La Biblia no registra dicha expresión, pero habla de mil años en los que los justos estarán en el cielo con Jesús. </a:t>
            </a:r>
          </a:p>
          <a:p>
            <a:pPr algn="just"/>
            <a:r>
              <a:rPr lang="es-ES" sz="2400" dirty="0" smtClean="0">
                <a:solidFill>
                  <a:srgbClr val="FFFFFF"/>
                </a:solidFill>
              </a:rPr>
              <a:t>Durante ese tiempo, la Tierra quedará completamente vacía y Satanás estará preso (simbólicamente). No tendrá a quién engañar. </a:t>
            </a:r>
          </a:p>
          <a:p>
            <a:pPr algn="just"/>
            <a:r>
              <a:rPr lang="es-ES" sz="2400" dirty="0" smtClean="0">
                <a:solidFill>
                  <a:srgbClr val="FFFFFF"/>
                </a:solidFill>
              </a:rPr>
              <a:t>Los justos estarán en el cielo y los injustos habrán muerto con el resplandor de la venida de Cristo.</a:t>
            </a:r>
            <a:endParaRPr lang="en-US" sz="2400" dirty="0" smtClean="0">
              <a:solidFill>
                <a:srgbClr val="FFFFFF"/>
              </a:solidFill>
            </a:endParaRPr>
          </a:p>
        </p:txBody>
      </p:sp>
      <p:sp>
        <p:nvSpPr>
          <p:cNvPr id="6"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13614439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4042</TotalTime>
  <Words>1799</Words>
  <Application>Microsoft Macintosh PowerPoint</Application>
  <PresentationFormat>On-screen Show (4:3)</PresentationFormat>
  <Paragraphs>137</Paragraphs>
  <Slides>33</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Calibri</vt:lpstr>
      <vt:lpstr>Calisto MT</vt:lpstr>
      <vt:lpstr>Century Gothic</vt:lpstr>
      <vt:lpstr>Arial</vt:lpstr>
      <vt:lpstr>Tema de Office</vt:lpstr>
      <vt:lpstr>PowerPoint Presentation</vt:lpstr>
      <vt:lpstr>¿HABRÁ UNA  TIERRA NUEVA?</vt:lpstr>
      <vt:lpstr>No Proof of Heaven</vt:lpstr>
      <vt:lpstr>No hay pruebas del cielo</vt:lpstr>
      <vt:lpstr>Una promesa bíblica</vt:lpstr>
      <vt:lpstr>ACONTECIMIENTOS DE LOS ÚLTIMOS DÍAS</vt:lpstr>
      <vt:lpstr>La venida de Jesús</vt:lpstr>
      <vt:lpstr>EL Milenio, un periodo de renovación</vt:lpstr>
      <vt:lpstr>EL Milenio, un periodo de renovación</vt:lpstr>
      <vt:lpstr>Una descripción del periodo del Milenio</vt:lpstr>
      <vt:lpstr>Al final del Milenio</vt:lpstr>
      <vt:lpstr>La primera resurrección</vt:lpstr>
      <vt:lpstr>La segunda resurrección</vt:lpstr>
      <vt:lpstr>LA PROMESA DE UNA TIERRA NUEVA</vt:lpstr>
      <vt:lpstr>Un lugar preparado para nosotros</vt:lpstr>
      <vt:lpstr>Estaremos con él</vt:lpstr>
      <vt:lpstr>Una realidad más allá de la imaginación</vt:lpstr>
      <vt:lpstr>Una sociedad justa</vt:lpstr>
      <vt:lpstr>No más destrucción ni daño</vt:lpstr>
      <vt:lpstr>No más muerte ni llanto ni dolor</vt:lpstr>
      <vt:lpstr>No más pecado ni maldad</vt:lpstr>
      <vt:lpstr>Restauración de la salud</vt:lpstr>
      <vt:lpstr>¿QUIÉN ESTARÁ AHÍ?</vt:lpstr>
      <vt:lpstr>La salvación es un don de Dios</vt:lpstr>
      <vt:lpstr>¿Cómo obtenemos la salvación?</vt:lpstr>
      <vt:lpstr>La obediencia es un don de Dios</vt:lpstr>
      <vt:lpstr>La obediencia es un don de Dios</vt:lpstr>
      <vt:lpstr>El resultado de la obra transformadora de Dios en nuestros corazones</vt:lpstr>
      <vt:lpstr>Resumen</vt:lpstr>
      <vt:lpstr>La casa de mi Padre</vt:lpstr>
      <vt:lpstr>La casa de mi Padre</vt:lpstr>
      <vt:lpstr>La casa de mi Padre</vt:lpstr>
      <vt:lpstr>Mi decisión</vt:lpstr>
    </vt:vector>
  </TitlesOfParts>
  <Company>Editorial Safeliz</Company>
  <LinksUpToDate>false</LinksUpToDate>
  <SharedDoc>false</SharedDoc>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Our greatest need</dc:title>
  <dc:creator>Alejandro Medina</dc:creator>
  <cp:lastModifiedBy>Sergio Roberto Mato Riner</cp:lastModifiedBy>
  <cp:revision>737</cp:revision>
  <dcterms:created xsi:type="dcterms:W3CDTF">2016-10-26T07:26:55Z</dcterms:created>
  <dcterms:modified xsi:type="dcterms:W3CDTF">2017-01-26T16:09:22Z</dcterms:modified>
</cp:coreProperties>
</file>