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7" r:id="rId1"/>
  </p:sldMasterIdLst>
  <p:notesMasterIdLst>
    <p:notesMasterId r:id="rId35"/>
  </p:notesMasterIdLst>
  <p:handoutMasterIdLst>
    <p:handoutMasterId r:id="rId36"/>
  </p:handoutMasterIdLst>
  <p:sldIdLst>
    <p:sldId id="426" r:id="rId2"/>
    <p:sldId id="427" r:id="rId3"/>
    <p:sldId id="297" r:id="rId4"/>
    <p:sldId id="350" r:id="rId5"/>
    <p:sldId id="395" r:id="rId6"/>
    <p:sldId id="414" r:id="rId7"/>
    <p:sldId id="415" r:id="rId8"/>
    <p:sldId id="416" r:id="rId9"/>
    <p:sldId id="422" r:id="rId10"/>
    <p:sldId id="423" r:id="rId11"/>
    <p:sldId id="417" r:id="rId12"/>
    <p:sldId id="418" r:id="rId13"/>
    <p:sldId id="419" r:id="rId14"/>
    <p:sldId id="263" r:id="rId15"/>
    <p:sldId id="306" r:id="rId16"/>
    <p:sldId id="420" r:id="rId17"/>
    <p:sldId id="424" r:id="rId18"/>
    <p:sldId id="396" r:id="rId19"/>
    <p:sldId id="397" r:id="rId20"/>
    <p:sldId id="412" r:id="rId21"/>
    <p:sldId id="413" r:id="rId22"/>
    <p:sldId id="398" r:id="rId23"/>
    <p:sldId id="281" r:id="rId24"/>
    <p:sldId id="402" r:id="rId25"/>
    <p:sldId id="403" r:id="rId26"/>
    <p:sldId id="404" r:id="rId27"/>
    <p:sldId id="421" r:id="rId28"/>
    <p:sldId id="371" r:id="rId29"/>
    <p:sldId id="295" r:id="rId30"/>
    <p:sldId id="411" r:id="rId31"/>
    <p:sldId id="425" r:id="rId32"/>
    <p:sldId id="394" r:id="rId33"/>
    <p:sldId id="42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82"/>
  </p:normalViewPr>
  <p:slideViewPr>
    <p:cSldViewPr snapToGrid="0" snapToObjects="1">
      <p:cViewPr varScale="1">
        <p:scale>
          <a:sx n="119" d="100"/>
          <a:sy n="119" d="100"/>
        </p:scale>
        <p:origin x="12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26/1/17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26/1/17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23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1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2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8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AE0264-4582-A748-97D8-37D5D7B778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5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imágenes prediseñadas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D567BF-BACE-554F-BE92-302CC27186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8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2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3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0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6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jueves, 26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description da la </a:t>
            </a:r>
            <a:r>
              <a:rPr lang="en-US" dirty="0" err="1" smtClean="0">
                <a:solidFill>
                  <a:srgbClr val="FFFFFF"/>
                </a:solidFill>
              </a:rPr>
              <a:t>période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du </a:t>
            </a:r>
            <a:r>
              <a:rPr lang="en-US" dirty="0" err="1">
                <a:solidFill>
                  <a:srgbClr val="FFFFFF"/>
                </a:solidFill>
              </a:rPr>
              <a:t>millénium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93485"/>
            <a:ext cx="8229600" cy="38668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«Je </a:t>
            </a:r>
            <a:r>
              <a:rPr lang="en-US" sz="2400" dirty="0" err="1">
                <a:solidFill>
                  <a:srgbClr val="FFFFFF"/>
                </a:solidFill>
              </a:rPr>
              <a:t>regarde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informe</a:t>
            </a:r>
            <a:r>
              <a:rPr lang="en-US" sz="2400" dirty="0">
                <a:solidFill>
                  <a:srgbClr val="FFFFFF"/>
                </a:solidFill>
              </a:rPr>
              <a:t> et vide;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leur</a:t>
            </a:r>
            <a:r>
              <a:rPr lang="en-US" sz="2400" dirty="0">
                <a:solidFill>
                  <a:srgbClr val="FFFFFF"/>
                </a:solidFill>
              </a:rPr>
              <a:t> lumière a </a:t>
            </a:r>
            <a:r>
              <a:rPr lang="en-US" sz="2400" dirty="0" err="1">
                <a:solidFill>
                  <a:srgbClr val="FFFFFF"/>
                </a:solidFill>
              </a:rPr>
              <a:t>disparu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regarde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montagnes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ébranlées</a:t>
            </a:r>
            <a:r>
              <a:rPr lang="en-US" sz="2400" dirty="0">
                <a:solidFill>
                  <a:srgbClr val="FFFFFF"/>
                </a:solidFill>
              </a:rPr>
              <a:t>; Et </a:t>
            </a:r>
            <a:r>
              <a:rPr lang="en-US" sz="2400" dirty="0" err="1">
                <a:solidFill>
                  <a:srgbClr val="FFFFFF"/>
                </a:solidFill>
              </a:rPr>
              <a:t>toutes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collines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chancellent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regarde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n'y</a:t>
            </a:r>
            <a:r>
              <a:rPr lang="en-US" sz="2400" dirty="0">
                <a:solidFill>
                  <a:srgbClr val="FFFFFF"/>
                </a:solidFill>
              </a:rPr>
              <a:t> a point </a:t>
            </a:r>
            <a:r>
              <a:rPr lang="en-US" sz="2400" dirty="0" err="1">
                <a:solidFill>
                  <a:srgbClr val="FFFFFF"/>
                </a:solidFill>
              </a:rPr>
              <a:t>d'homme</a:t>
            </a:r>
            <a:r>
              <a:rPr lang="en-US" sz="2400" dirty="0">
                <a:solidFill>
                  <a:srgbClr val="FFFFFF"/>
                </a:solidFill>
              </a:rPr>
              <a:t>; Et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oiseaux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pris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fuite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regarde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le Carmel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désert</a:t>
            </a:r>
            <a:r>
              <a:rPr lang="en-US" sz="2400" dirty="0">
                <a:solidFill>
                  <a:srgbClr val="FFFFFF"/>
                </a:solidFill>
              </a:rPr>
              <a:t>; Et </a:t>
            </a:r>
            <a:r>
              <a:rPr lang="en-US" sz="2400" dirty="0" err="1">
                <a:solidFill>
                  <a:srgbClr val="FFFFFF"/>
                </a:solidFill>
              </a:rPr>
              <a:t>toutes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détruites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devant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Devant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ardente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colère</a:t>
            </a:r>
            <a:r>
              <a:rPr lang="en-US" sz="2400" dirty="0">
                <a:solidFill>
                  <a:srgbClr val="FFFFFF"/>
                </a:solidFill>
              </a:rPr>
              <a:t>. Car </a:t>
            </a:r>
            <a:r>
              <a:rPr lang="en-US" sz="2400" dirty="0" err="1">
                <a:solidFill>
                  <a:srgbClr val="FFFFFF"/>
                </a:solidFill>
              </a:rPr>
              <a:t>ainsi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: Tout le pays sera </a:t>
            </a:r>
            <a:r>
              <a:rPr lang="en-US" sz="2400" dirty="0" err="1">
                <a:solidFill>
                  <a:srgbClr val="FFFFFF"/>
                </a:solidFill>
              </a:rPr>
              <a:t>dévasté</a:t>
            </a:r>
            <a:r>
              <a:rPr lang="en-US" sz="2400" dirty="0">
                <a:solidFill>
                  <a:srgbClr val="FFFFFF"/>
                </a:solidFill>
              </a:rPr>
              <a:t>;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je ne </a:t>
            </a:r>
            <a:r>
              <a:rPr lang="en-US" sz="2400" dirty="0" err="1">
                <a:solidFill>
                  <a:srgbClr val="FFFFFF"/>
                </a:solidFill>
              </a:rPr>
              <a:t>ferai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entière</a:t>
            </a:r>
            <a:r>
              <a:rPr lang="en-US" sz="2400" dirty="0">
                <a:solidFill>
                  <a:srgbClr val="FFFFFF"/>
                </a:solidFill>
              </a:rPr>
              <a:t> destruction.«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 err="1">
                <a:solidFill>
                  <a:srgbClr val="FFFFFF"/>
                </a:solidFill>
              </a:rPr>
              <a:t>Jérémie</a:t>
            </a:r>
            <a:r>
              <a:rPr lang="en-US" sz="2400" dirty="0">
                <a:solidFill>
                  <a:srgbClr val="FFFFFF"/>
                </a:solidFill>
              </a:rPr>
              <a:t> 4 : 23-27)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fin du </a:t>
            </a:r>
            <a:r>
              <a:rPr lang="en-US" dirty="0" err="1">
                <a:solidFill>
                  <a:srgbClr val="FFFFFF"/>
                </a:solidFill>
              </a:rPr>
              <a:t>millénium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62634" y="1600200"/>
            <a:ext cx="8024166" cy="4525963"/>
          </a:xfrm>
        </p:spPr>
        <p:txBody>
          <a:bodyPr>
            <a:noAutofit/>
          </a:bodyPr>
          <a:lstStyle/>
          <a:p>
            <a:pPr marL="533400" indent="-533400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ennemis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ressuscitent</a:t>
            </a:r>
            <a:r>
              <a:rPr lang="en-US" sz="2400" dirty="0">
                <a:solidFill>
                  <a:srgbClr val="FFFFFF"/>
                </a:solidFill>
              </a:rPr>
              <a:t> (Apocalypse 20 : 5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nouvelle </a:t>
            </a:r>
            <a:r>
              <a:rPr lang="en-US" sz="2400" dirty="0" err="1">
                <a:solidFill>
                  <a:srgbClr val="FFFFFF"/>
                </a:solidFill>
              </a:rPr>
              <a:t>Jérusalem</a:t>
            </a:r>
            <a:r>
              <a:rPr lang="en-US" sz="2400" dirty="0">
                <a:solidFill>
                  <a:srgbClr val="FFFFFF"/>
                </a:solidFill>
              </a:rPr>
              <a:t> descend avec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rachetés</a:t>
            </a:r>
            <a:r>
              <a:rPr lang="en-US" sz="2400" dirty="0">
                <a:solidFill>
                  <a:srgbClr val="FFFFFF"/>
                </a:solidFill>
              </a:rPr>
              <a:t> (Apocalypse 21 : 2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Satan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libéré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prison (Apocalypse 20 : </a:t>
            </a:r>
            <a:r>
              <a:rPr lang="en-US" sz="2400" dirty="0" smtClean="0">
                <a:solidFill>
                  <a:srgbClr val="FFFFFF"/>
                </a:solidFill>
              </a:rPr>
              <a:t>8)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Nouvelle </a:t>
            </a:r>
            <a:r>
              <a:rPr lang="en-US" sz="2400" dirty="0" err="1">
                <a:solidFill>
                  <a:srgbClr val="FFFFFF"/>
                </a:solidFill>
              </a:rPr>
              <a:t>Jérusalem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attaquée</a:t>
            </a:r>
            <a:r>
              <a:rPr lang="en-US" sz="2400" dirty="0">
                <a:solidFill>
                  <a:srgbClr val="FFFFFF"/>
                </a:solidFill>
              </a:rPr>
              <a:t> (Apocalypse 20 : 8, 9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jugement</a:t>
            </a:r>
            <a:r>
              <a:rPr lang="en-US" sz="2400" dirty="0">
                <a:solidFill>
                  <a:srgbClr val="FFFFFF"/>
                </a:solidFill>
              </a:rPr>
              <a:t> a lieu (Luc 13 : 28 ; Romains 14 : </a:t>
            </a:r>
            <a:r>
              <a:rPr lang="en-US" sz="2400" dirty="0" smtClean="0">
                <a:solidFill>
                  <a:srgbClr val="FFFFFF"/>
                </a:solidFill>
              </a:rPr>
              <a:t>10)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Satan </a:t>
            </a:r>
            <a:r>
              <a:rPr lang="en-US" sz="2400" dirty="0">
                <a:solidFill>
                  <a:srgbClr val="FFFFFF"/>
                </a:solidFill>
              </a:rPr>
              <a:t>et les </a:t>
            </a:r>
            <a:r>
              <a:rPr lang="en-US" sz="2400" dirty="0" err="1">
                <a:solidFill>
                  <a:srgbClr val="FFFFFF"/>
                </a:solidFill>
              </a:rPr>
              <a:t>ennemis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détruits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   (</a:t>
            </a:r>
            <a:r>
              <a:rPr lang="en-US" sz="2400" dirty="0">
                <a:solidFill>
                  <a:srgbClr val="FFFFFF"/>
                </a:solidFill>
              </a:rPr>
              <a:t>Apocalypse 20 : 9), 20 ; 20 : 10, 15 ; 2 Pierre 3 : 7 ;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   </a:t>
            </a:r>
            <a:r>
              <a:rPr lang="en-US" sz="2400" dirty="0" err="1" smtClean="0">
                <a:solidFill>
                  <a:srgbClr val="FFFFFF"/>
                </a:solidFill>
              </a:rPr>
              <a:t>Ésaïe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34 : 8 ; 28 : 21).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8292" y="274638"/>
            <a:ext cx="7858508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La première </a:t>
            </a:r>
            <a:r>
              <a:rPr lang="en-US" dirty="0" err="1">
                <a:solidFill>
                  <a:srgbClr val="FFFFFF"/>
                </a:solidFill>
              </a:rPr>
              <a:t>résurrection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4143" y="1844675"/>
            <a:ext cx="6223326" cy="442118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</a:pPr>
            <a:r>
              <a:rPr lang="en-US" sz="2400" dirty="0" err="1">
                <a:solidFill>
                  <a:srgbClr val="FFFFFF"/>
                </a:solidFill>
              </a:rPr>
              <a:t>Seulement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morts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Christ </a:t>
            </a:r>
            <a:r>
              <a:rPr lang="en-US" sz="2400" dirty="0" err="1">
                <a:solidFill>
                  <a:srgbClr val="FFFFFF"/>
                </a:solidFill>
              </a:rPr>
              <a:t>participent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cette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résurrection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A </a:t>
            </a:r>
            <a:r>
              <a:rPr lang="en-US" sz="2400" dirty="0">
                <a:solidFill>
                  <a:srgbClr val="FFFFFF"/>
                </a:solidFill>
              </a:rPr>
              <a:t>lieu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venue du Christ.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ressuscités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transformés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amenés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n'y</a:t>
            </a:r>
            <a:r>
              <a:rPr lang="en-US" sz="2400" dirty="0">
                <a:solidFill>
                  <a:srgbClr val="FFFFFF"/>
                </a:solidFill>
              </a:rPr>
              <a:t> a plus de mort.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Ils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reçoivent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l'immortalité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7478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seconde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résurrection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8474551" cy="452596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</a:pP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perdus </a:t>
            </a:r>
            <a:r>
              <a:rPr lang="en-US" sz="2400" dirty="0" err="1">
                <a:solidFill>
                  <a:srgbClr val="FFFFFF"/>
                </a:solidFill>
              </a:rPr>
              <a:t>participent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A </a:t>
            </a:r>
            <a:r>
              <a:rPr lang="en-US" sz="2400" dirty="0">
                <a:solidFill>
                  <a:srgbClr val="FFFFFF"/>
                </a:solidFill>
              </a:rPr>
              <a:t>lieu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fin du </a:t>
            </a:r>
            <a:r>
              <a:rPr lang="en-US" sz="2400" dirty="0" err="1">
                <a:solidFill>
                  <a:srgbClr val="FFFFFF"/>
                </a:solidFill>
              </a:rPr>
              <a:t>millénium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>
                <a:solidFill>
                  <a:srgbClr val="FFFFFF"/>
                </a:solidFill>
              </a:rPr>
              <a:t>perdus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ressuscités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afin</a:t>
            </a:r>
            <a:r>
              <a:rPr lang="en-US" sz="2400" dirty="0">
                <a:solidFill>
                  <a:srgbClr val="FFFFFF"/>
                </a:solidFill>
              </a:rPr>
              <a:t> d'être </a:t>
            </a:r>
            <a:r>
              <a:rPr lang="en-US" sz="2400" dirty="0" err="1">
                <a:solidFill>
                  <a:srgbClr val="FFFFFF"/>
                </a:solidFill>
              </a:rPr>
              <a:t>jugés</a:t>
            </a:r>
            <a:r>
              <a:rPr lang="en-US" sz="2400" dirty="0">
                <a:solidFill>
                  <a:srgbClr val="FFFFFF"/>
                </a:solidFill>
              </a:rPr>
              <a:t> par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Ils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condamnés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mort </a:t>
            </a:r>
            <a:r>
              <a:rPr lang="en-US" sz="2400" dirty="0" err="1">
                <a:solidFill>
                  <a:srgbClr val="FFFFFF"/>
                </a:solidFill>
              </a:rPr>
              <a:t>éternelle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Ils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détruits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562" y="4103176"/>
            <a:ext cx="8503798" cy="136207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LA PROMESSE D'UNE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NOUVELLE </a:t>
            </a:r>
            <a:r>
              <a:rPr lang="en-US" sz="4800" dirty="0">
                <a:solidFill>
                  <a:srgbClr val="FFFFFF"/>
                </a:solidFill>
              </a:rPr>
              <a:t>TERRE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lieu </a:t>
            </a:r>
            <a:r>
              <a:rPr lang="en-US" dirty="0" err="1">
                <a:solidFill>
                  <a:srgbClr val="FFFFFF"/>
                </a:solidFill>
              </a:rPr>
              <a:t>préparé</a:t>
            </a:r>
            <a:r>
              <a:rPr lang="en-US" dirty="0">
                <a:solidFill>
                  <a:srgbClr val="FFFFFF"/>
                </a:solidFill>
              </a:rPr>
              <a:t> pour nous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«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votre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coeur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ne se trouble point.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Il y 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plusieurs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demeures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maison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mon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Père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Si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cela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n'était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pas,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l'aurais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vais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préparer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place. Et,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lorsque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m'en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allé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que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préparé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place,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reviendrai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prendrai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avec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afin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où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suis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aussi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» (Jean 14 :1-3)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Nous </a:t>
            </a:r>
            <a:r>
              <a:rPr lang="en-US" dirty="0" err="1">
                <a:solidFill>
                  <a:srgbClr val="FFFFFF"/>
                </a:solidFill>
              </a:rPr>
              <a:t>serons</a:t>
            </a:r>
            <a:r>
              <a:rPr lang="en-US" dirty="0">
                <a:solidFill>
                  <a:srgbClr val="FFFFFF"/>
                </a:solidFill>
              </a:rPr>
              <a:t> avec </a:t>
            </a:r>
            <a:r>
              <a:rPr lang="en-US" dirty="0" err="1">
                <a:solidFill>
                  <a:srgbClr val="FFFFFF"/>
                </a:solidFill>
              </a:rPr>
              <a:t>lui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Car le Seigneur </a:t>
            </a:r>
            <a:r>
              <a:rPr lang="en-US" sz="2400" dirty="0" err="1">
                <a:solidFill>
                  <a:srgbClr val="FFFFFF"/>
                </a:solidFill>
              </a:rPr>
              <a:t>lui-même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un signal </a:t>
            </a:r>
            <a:r>
              <a:rPr lang="en-US" sz="2400" dirty="0" err="1">
                <a:solidFill>
                  <a:srgbClr val="FFFFFF"/>
                </a:solidFill>
              </a:rPr>
              <a:t>donné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voix</a:t>
            </a:r>
            <a:r>
              <a:rPr lang="en-US" sz="2400" dirty="0">
                <a:solidFill>
                  <a:srgbClr val="FFFFFF"/>
                </a:solidFill>
              </a:rPr>
              <a:t> d'un </a:t>
            </a:r>
            <a:r>
              <a:rPr lang="en-US" sz="2400" dirty="0" err="1">
                <a:solidFill>
                  <a:srgbClr val="FFFFFF"/>
                </a:solidFill>
              </a:rPr>
              <a:t>archange</a:t>
            </a:r>
            <a:r>
              <a:rPr lang="en-US" sz="2400" dirty="0">
                <a:solidFill>
                  <a:srgbClr val="FFFFFF"/>
                </a:solidFill>
              </a:rPr>
              <a:t>, et au son de la </a:t>
            </a:r>
            <a:r>
              <a:rPr lang="en-US" sz="2400" dirty="0" err="1">
                <a:solidFill>
                  <a:srgbClr val="FFFFFF"/>
                </a:solidFill>
              </a:rPr>
              <a:t>trompette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descendra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, et les </a:t>
            </a:r>
            <a:r>
              <a:rPr lang="en-US" sz="2400" dirty="0" err="1">
                <a:solidFill>
                  <a:srgbClr val="FFFFFF"/>
                </a:solidFill>
              </a:rPr>
              <a:t>morts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Christ </a:t>
            </a:r>
            <a:r>
              <a:rPr lang="en-US" sz="2400" dirty="0" err="1">
                <a:solidFill>
                  <a:srgbClr val="FFFFFF"/>
                </a:solidFill>
              </a:rPr>
              <a:t>ressusciteront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premièrement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Ensuite</a:t>
            </a:r>
            <a:r>
              <a:rPr lang="en-US" sz="2400" dirty="0">
                <a:solidFill>
                  <a:srgbClr val="FFFFFF"/>
                </a:solidFill>
              </a:rPr>
              <a:t>, nous les </a:t>
            </a:r>
            <a:r>
              <a:rPr lang="en-US" sz="2400" dirty="0" err="1">
                <a:solidFill>
                  <a:srgbClr val="FFFFFF"/>
                </a:solidFill>
              </a:rPr>
              <a:t>vivants</a:t>
            </a:r>
            <a:r>
              <a:rPr lang="en-US" sz="2400" dirty="0">
                <a:solidFill>
                  <a:srgbClr val="FFFFFF"/>
                </a:solidFill>
              </a:rPr>
              <a:t>, qui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restés</a:t>
            </a:r>
            <a:r>
              <a:rPr lang="en-US" sz="2400" dirty="0">
                <a:solidFill>
                  <a:srgbClr val="FFFFFF"/>
                </a:solidFill>
              </a:rPr>
              <a:t>, nous </a:t>
            </a:r>
            <a:r>
              <a:rPr lang="en-US" sz="2400" dirty="0" err="1">
                <a:solidFill>
                  <a:srgbClr val="FFFFFF"/>
                </a:solidFill>
              </a:rPr>
              <a:t>serons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 ensemble </a:t>
            </a:r>
            <a:r>
              <a:rPr lang="en-US" sz="2400" dirty="0" err="1">
                <a:solidFill>
                  <a:srgbClr val="FFFFFF"/>
                </a:solidFill>
              </a:rPr>
              <a:t>enlevés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eux</a:t>
            </a:r>
            <a:r>
              <a:rPr lang="en-US" sz="2400" dirty="0">
                <a:solidFill>
                  <a:srgbClr val="FFFFFF"/>
                </a:solidFill>
              </a:rPr>
              <a:t> sur des </a:t>
            </a:r>
            <a:r>
              <a:rPr lang="en-US" sz="2400" dirty="0" err="1">
                <a:solidFill>
                  <a:srgbClr val="FFFFFF"/>
                </a:solidFill>
              </a:rPr>
              <a:t>nuées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rencontre du Seigneur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airs, et </a:t>
            </a:r>
            <a:r>
              <a:rPr lang="en-US" sz="2400" dirty="0" err="1">
                <a:solidFill>
                  <a:srgbClr val="FFFFFF"/>
                </a:solidFill>
              </a:rPr>
              <a:t>ainsi</a:t>
            </a:r>
            <a:r>
              <a:rPr lang="en-US" sz="2400" dirty="0">
                <a:solidFill>
                  <a:srgbClr val="FFFFFF"/>
                </a:solidFill>
              </a:rPr>
              <a:t> nous </a:t>
            </a:r>
            <a:r>
              <a:rPr lang="en-US" sz="2400" dirty="0" err="1">
                <a:solidFill>
                  <a:srgbClr val="FFFFFF"/>
                </a:solidFill>
              </a:rPr>
              <a:t>serons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toujours</a:t>
            </a:r>
            <a:r>
              <a:rPr lang="en-US" sz="2400" dirty="0">
                <a:solidFill>
                  <a:srgbClr val="FFFFFF"/>
                </a:solidFill>
              </a:rPr>
              <a:t> avec le Seigneur. </a:t>
            </a:r>
            <a:r>
              <a:rPr lang="en-US" sz="2400" dirty="0" smtClean="0">
                <a:solidFill>
                  <a:srgbClr val="FFFFFF"/>
                </a:solidFill>
              </a:rPr>
              <a:t>»</a:t>
            </a: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>
                <a:solidFill>
                  <a:srgbClr val="FFFFFF"/>
                </a:solidFill>
              </a:rPr>
              <a:t>1 </a:t>
            </a:r>
            <a:r>
              <a:rPr lang="en-US" sz="2400" dirty="0" err="1">
                <a:solidFill>
                  <a:srgbClr val="FFFFFF"/>
                </a:solidFill>
              </a:rPr>
              <a:t>Thessaloniciens</a:t>
            </a:r>
            <a:r>
              <a:rPr lang="en-US" sz="2400" dirty="0">
                <a:solidFill>
                  <a:srgbClr val="FFFFFF"/>
                </a:solidFill>
              </a:rPr>
              <a:t> 4 : 16, 17)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réalité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delà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l'imagination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1219" y="1600201"/>
            <a:ext cx="8065581" cy="18926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écrit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des choses que l'oeil </a:t>
            </a:r>
            <a:r>
              <a:rPr lang="en-US" sz="2400" dirty="0" err="1">
                <a:solidFill>
                  <a:srgbClr val="FFFFFF"/>
                </a:solidFill>
              </a:rPr>
              <a:t>n'a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vues</a:t>
            </a:r>
            <a:r>
              <a:rPr lang="en-US" sz="2400" dirty="0">
                <a:solidFill>
                  <a:srgbClr val="FFFFFF"/>
                </a:solidFill>
              </a:rPr>
              <a:t>, que </a:t>
            </a:r>
            <a:r>
              <a:rPr lang="en-US" sz="2400" dirty="0" err="1">
                <a:solidFill>
                  <a:srgbClr val="FFFFFF"/>
                </a:solidFill>
              </a:rPr>
              <a:t>l'oreille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n'a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entendues</a:t>
            </a:r>
            <a:r>
              <a:rPr lang="en-US" sz="2400" dirty="0">
                <a:solidFill>
                  <a:srgbClr val="FFFFFF"/>
                </a:solidFill>
              </a:rPr>
              <a:t>, et qui ne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montées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, des choses que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préparées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l'aiment</a:t>
            </a:r>
            <a:r>
              <a:rPr lang="en-US" sz="2400" dirty="0">
                <a:solidFill>
                  <a:srgbClr val="FFFFFF"/>
                </a:solidFill>
              </a:rPr>
              <a:t>. » (1 </a:t>
            </a:r>
            <a:r>
              <a:rPr lang="en-US" sz="2400" dirty="0" err="1">
                <a:solidFill>
                  <a:srgbClr val="FFFFFF"/>
                </a:solidFill>
              </a:rPr>
              <a:t>Corinthiens</a:t>
            </a:r>
            <a:r>
              <a:rPr lang="en-US" sz="2400" dirty="0">
                <a:solidFill>
                  <a:srgbClr val="FFFFFF"/>
                </a:solidFill>
              </a:rPr>
              <a:t> 2 : 9)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juste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3929" y="1517364"/>
            <a:ext cx="8229601" cy="2417271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bâtiront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maisons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habiteront</a:t>
            </a:r>
            <a:r>
              <a:rPr lang="en-US" sz="2400" dirty="0">
                <a:solidFill>
                  <a:srgbClr val="FFFFFF"/>
                </a:solidFill>
              </a:rPr>
              <a:t>;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planteront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vignes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mangeront</a:t>
            </a:r>
            <a:r>
              <a:rPr lang="en-US" sz="2400" dirty="0">
                <a:solidFill>
                  <a:srgbClr val="FFFFFF"/>
                </a:solidFill>
              </a:rPr>
              <a:t> le fruit.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bâtiront</a:t>
            </a:r>
            <a:r>
              <a:rPr lang="en-US" sz="2400" dirty="0">
                <a:solidFill>
                  <a:srgbClr val="FFFFFF"/>
                </a:solidFill>
              </a:rPr>
              <a:t> pas des </a:t>
            </a:r>
            <a:r>
              <a:rPr lang="en-US" sz="2400" dirty="0" err="1">
                <a:solidFill>
                  <a:srgbClr val="FFFFFF"/>
                </a:solidFill>
              </a:rPr>
              <a:t>maisons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qu'un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habite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planteront</a:t>
            </a:r>
            <a:r>
              <a:rPr lang="en-US" sz="2400" dirty="0">
                <a:solidFill>
                  <a:srgbClr val="FFFFFF"/>
                </a:solidFill>
              </a:rPr>
              <a:t> pas des </a:t>
            </a:r>
            <a:r>
              <a:rPr lang="en-US" sz="2400" dirty="0" err="1">
                <a:solidFill>
                  <a:srgbClr val="FFFFFF"/>
                </a:solidFill>
              </a:rPr>
              <a:t>vignes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qu'un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mange le fruit; Car les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 de mon </a:t>
            </a:r>
            <a:r>
              <a:rPr lang="en-US" sz="2400" dirty="0" err="1">
                <a:solidFill>
                  <a:srgbClr val="FFFFFF"/>
                </a:solidFill>
              </a:rPr>
              <a:t>peuple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arbres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mes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élus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jouiront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l'oeuvre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mains. » (</a:t>
            </a:r>
            <a:r>
              <a:rPr lang="en-US" sz="2400" dirty="0" err="1">
                <a:solidFill>
                  <a:srgbClr val="FFFFFF"/>
                </a:solidFill>
              </a:rPr>
              <a:t>Ésaïe</a:t>
            </a:r>
            <a:r>
              <a:rPr lang="en-US" sz="2400" dirty="0">
                <a:solidFill>
                  <a:srgbClr val="FFFFFF"/>
                </a:solidFill>
              </a:rPr>
              <a:t> 65 : 21, 22)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2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n'y</a:t>
            </a:r>
            <a:r>
              <a:rPr lang="en-US" dirty="0">
                <a:solidFill>
                  <a:srgbClr val="FFFFFF"/>
                </a:solidFill>
              </a:rPr>
              <a:t> aura plus de destruction </a:t>
            </a:r>
            <a:r>
              <a:rPr lang="en-US" dirty="0" err="1" smtClean="0">
                <a:solidFill>
                  <a:srgbClr val="FFFFFF"/>
                </a:solidFill>
              </a:rPr>
              <a:t>ou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dommages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6610" y="1600201"/>
            <a:ext cx="8093191" cy="2306824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Le </a:t>
            </a:r>
            <a:r>
              <a:rPr lang="en-US" sz="2400" dirty="0" err="1">
                <a:solidFill>
                  <a:srgbClr val="FFFFFF"/>
                </a:solidFill>
              </a:rPr>
              <a:t>loup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l'agneau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paîtront</a:t>
            </a:r>
            <a:r>
              <a:rPr lang="en-US" sz="2400" dirty="0">
                <a:solidFill>
                  <a:srgbClr val="FFFFFF"/>
                </a:solidFill>
              </a:rPr>
              <a:t> ensemble, Le lion,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le boeuf, </a:t>
            </a:r>
            <a:r>
              <a:rPr lang="en-US" sz="2400" dirty="0" err="1">
                <a:solidFill>
                  <a:srgbClr val="FFFFFF"/>
                </a:solidFill>
              </a:rPr>
              <a:t>mangera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paille</a:t>
            </a:r>
            <a:r>
              <a:rPr lang="en-US" sz="2400" dirty="0">
                <a:solidFill>
                  <a:srgbClr val="FFFFFF"/>
                </a:solidFill>
              </a:rPr>
              <a:t>, Et le serpent aura la </a:t>
            </a:r>
            <a:r>
              <a:rPr lang="en-US" sz="2400" dirty="0" err="1">
                <a:solidFill>
                  <a:srgbClr val="FFFFFF"/>
                </a:solidFill>
              </a:rPr>
              <a:t>poussière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nourriture</a:t>
            </a:r>
            <a:r>
              <a:rPr lang="en-US" sz="2400" dirty="0">
                <a:solidFill>
                  <a:srgbClr val="FFFFFF"/>
                </a:solidFill>
              </a:rPr>
              <a:t>. Il ne se </a:t>
            </a:r>
            <a:r>
              <a:rPr lang="en-US" sz="2400" dirty="0" err="1">
                <a:solidFill>
                  <a:srgbClr val="FFFFFF"/>
                </a:solidFill>
              </a:rPr>
              <a:t>fera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tort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dommage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ma </a:t>
            </a:r>
            <a:r>
              <a:rPr lang="en-US" sz="2400" dirty="0" err="1">
                <a:solidFill>
                  <a:srgbClr val="FFFFFF"/>
                </a:solidFill>
              </a:rPr>
              <a:t>montagne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sainte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Ésaïe</a:t>
            </a:r>
            <a:r>
              <a:rPr lang="en-US" sz="2400" dirty="0">
                <a:solidFill>
                  <a:srgbClr val="FFFFFF"/>
                </a:solidFill>
              </a:rPr>
              <a:t> 65 : 25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>
                <a:solidFill>
                  <a:schemeClr val="bg1"/>
                </a:solidFill>
              </a:rPr>
              <a:t>Y AURA-T-IL UNE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NOUVELLE </a:t>
            </a:r>
            <a:r>
              <a:rPr lang="en-US" sz="4800" dirty="0">
                <a:solidFill>
                  <a:schemeClr val="bg1"/>
                </a:solidFill>
              </a:rPr>
              <a:t>TERRE 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12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n'y</a:t>
            </a:r>
            <a:r>
              <a:rPr lang="en-US" dirty="0">
                <a:solidFill>
                  <a:srgbClr val="FFFFFF"/>
                </a:solidFill>
              </a:rPr>
              <a:t> aura plus </a:t>
            </a:r>
            <a:r>
              <a:rPr lang="en-US" dirty="0" err="1">
                <a:solidFill>
                  <a:srgbClr val="FFFFFF"/>
                </a:solidFill>
              </a:rPr>
              <a:t>ni</a:t>
            </a:r>
            <a:r>
              <a:rPr lang="en-US" dirty="0">
                <a:solidFill>
                  <a:srgbClr val="FFFFFF"/>
                </a:solidFill>
              </a:rPr>
              <a:t> mort, </a:t>
            </a:r>
            <a:r>
              <a:rPr lang="en-US" dirty="0" err="1">
                <a:solidFill>
                  <a:srgbClr val="FFFFFF"/>
                </a:solidFill>
              </a:rPr>
              <a:t>ni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douleur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ni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larmes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37408" y="1669230"/>
            <a:ext cx="5093997" cy="2997111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Il </a:t>
            </a:r>
            <a:r>
              <a:rPr lang="en-US" sz="2400" dirty="0" err="1">
                <a:solidFill>
                  <a:srgbClr val="FFFFFF"/>
                </a:solidFill>
              </a:rPr>
              <a:t>essuiera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larme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yeux</a:t>
            </a:r>
            <a:r>
              <a:rPr lang="en-US" sz="2400" dirty="0">
                <a:solidFill>
                  <a:srgbClr val="FFFFFF"/>
                </a:solidFill>
              </a:rPr>
              <a:t>, et la mort ne sera plus,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n'y</a:t>
            </a:r>
            <a:r>
              <a:rPr lang="en-US" sz="2400" dirty="0">
                <a:solidFill>
                  <a:srgbClr val="FFFFFF"/>
                </a:solidFill>
              </a:rPr>
              <a:t> aura plus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deuil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cri,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douleur</a:t>
            </a:r>
            <a:r>
              <a:rPr lang="en-US" sz="2400" dirty="0">
                <a:solidFill>
                  <a:srgbClr val="FFFFFF"/>
                </a:solidFill>
              </a:rPr>
              <a:t>, car les premières choses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disparu</a:t>
            </a:r>
            <a:r>
              <a:rPr lang="en-US" sz="2400" dirty="0">
                <a:solidFill>
                  <a:srgbClr val="FFFFFF"/>
                </a:solidFill>
              </a:rPr>
              <a:t>. » (Apocalypse 21 : 4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n'y</a:t>
            </a:r>
            <a:r>
              <a:rPr lang="en-US" dirty="0">
                <a:solidFill>
                  <a:srgbClr val="FFFFFF"/>
                </a:solidFill>
              </a:rPr>
              <a:t> aura plus de </a:t>
            </a:r>
            <a:r>
              <a:rPr lang="en-US" dirty="0" err="1">
                <a:solidFill>
                  <a:srgbClr val="FFFFFF"/>
                </a:solidFill>
              </a:rPr>
              <a:t>péché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ni</a:t>
            </a:r>
            <a:r>
              <a:rPr lang="en-US" dirty="0">
                <a:solidFill>
                  <a:srgbClr val="FFFFFF"/>
                </a:solidFill>
              </a:rPr>
              <a:t> de mal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6974" y="1600201"/>
            <a:ext cx="8106996" cy="1878846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Il </a:t>
            </a:r>
            <a:r>
              <a:rPr lang="en-US" sz="2400" dirty="0" err="1">
                <a:solidFill>
                  <a:srgbClr val="FFFFFF"/>
                </a:solidFill>
              </a:rPr>
              <a:t>n'entrera</a:t>
            </a:r>
            <a:r>
              <a:rPr lang="en-US" sz="2400" dirty="0">
                <a:solidFill>
                  <a:srgbClr val="FFFFFF"/>
                </a:solidFill>
              </a:rPr>
              <a:t> chez </a:t>
            </a:r>
            <a:r>
              <a:rPr lang="en-US" sz="2400" dirty="0" err="1">
                <a:solidFill>
                  <a:srgbClr val="FFFFFF"/>
                </a:solidFill>
              </a:rPr>
              <a:t>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souillé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personne</a:t>
            </a:r>
            <a:r>
              <a:rPr lang="en-US" sz="2400" dirty="0">
                <a:solidFill>
                  <a:srgbClr val="FFFFFF"/>
                </a:solidFill>
              </a:rPr>
              <a:t> qui se livre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l'abomination</a:t>
            </a:r>
            <a:r>
              <a:rPr lang="en-US" sz="2400" dirty="0">
                <a:solidFill>
                  <a:srgbClr val="FFFFFF"/>
                </a:solidFill>
              </a:rPr>
              <a:t> et au </a:t>
            </a:r>
            <a:r>
              <a:rPr lang="en-US" sz="2400" dirty="0" err="1">
                <a:solidFill>
                  <a:srgbClr val="FFFFFF"/>
                </a:solidFill>
              </a:rPr>
              <a:t>mensonge</a:t>
            </a:r>
            <a:r>
              <a:rPr lang="en-US" sz="2400" dirty="0">
                <a:solidFill>
                  <a:srgbClr val="FFFFFF"/>
                </a:solidFill>
              </a:rPr>
              <a:t> ;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n'entrera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écrits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livre de vie de </a:t>
            </a:r>
            <a:r>
              <a:rPr lang="en-US" sz="2400" dirty="0" err="1">
                <a:solidFill>
                  <a:srgbClr val="FFFFFF"/>
                </a:solidFill>
              </a:rPr>
              <a:t>l'agneau</a:t>
            </a:r>
            <a:r>
              <a:rPr lang="en-US" sz="2400" dirty="0">
                <a:solidFill>
                  <a:srgbClr val="FFFFFF"/>
                </a:solidFill>
              </a:rPr>
              <a:t>. »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(</a:t>
            </a:r>
            <a:r>
              <a:rPr lang="en-US" sz="2400" dirty="0">
                <a:solidFill>
                  <a:srgbClr val="FFFFFF"/>
                </a:solidFill>
              </a:rPr>
              <a:t>Apocalypse 21 : 27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1445" y="300817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La restauration de la santé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32955" y="4205747"/>
            <a:ext cx="7880942" cy="219764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Au milieu de la place de la </a:t>
            </a:r>
            <a:r>
              <a:rPr lang="en-US" sz="2400" dirty="0" err="1">
                <a:solidFill>
                  <a:srgbClr val="FFFFFF"/>
                </a:solidFill>
              </a:rPr>
              <a:t>ville</a:t>
            </a:r>
            <a:r>
              <a:rPr lang="en-US" sz="2400" dirty="0">
                <a:solidFill>
                  <a:srgbClr val="FFFFFF"/>
                </a:solidFill>
              </a:rPr>
              <a:t> et sur les </a:t>
            </a:r>
            <a:r>
              <a:rPr lang="en-US" sz="2400" dirty="0" err="1">
                <a:solidFill>
                  <a:srgbClr val="FFFFFF"/>
                </a:solidFill>
              </a:rPr>
              <a:t>deux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bords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fleuve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y </a:t>
            </a:r>
            <a:r>
              <a:rPr lang="en-US" sz="2400" dirty="0" err="1">
                <a:solidFill>
                  <a:srgbClr val="FFFFFF"/>
                </a:solidFill>
              </a:rPr>
              <a:t>avait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arbre</a:t>
            </a:r>
            <a:r>
              <a:rPr lang="en-US" sz="2400" dirty="0">
                <a:solidFill>
                  <a:srgbClr val="FFFFFF"/>
                </a:solidFill>
              </a:rPr>
              <a:t> de vie, </a:t>
            </a:r>
            <a:r>
              <a:rPr lang="en-US" sz="2400" dirty="0" err="1">
                <a:solidFill>
                  <a:srgbClr val="FFFFFF"/>
                </a:solidFill>
              </a:rPr>
              <a:t>produisant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douze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fois</a:t>
            </a:r>
            <a:r>
              <a:rPr lang="en-US" sz="2400" dirty="0">
                <a:solidFill>
                  <a:srgbClr val="FFFFFF"/>
                </a:solidFill>
              </a:rPr>
              <a:t> des fruits, </a:t>
            </a:r>
            <a:r>
              <a:rPr lang="en-US" sz="2400" dirty="0" err="1">
                <a:solidFill>
                  <a:srgbClr val="FFFFFF"/>
                </a:solidFill>
              </a:rPr>
              <a:t>rendant</a:t>
            </a:r>
            <a:r>
              <a:rPr lang="en-US" sz="2400" dirty="0">
                <a:solidFill>
                  <a:srgbClr val="FFFFFF"/>
                </a:solidFill>
              </a:rPr>
              <a:t> son fruit </a:t>
            </a:r>
            <a:r>
              <a:rPr lang="en-US" sz="2400" dirty="0" err="1">
                <a:solidFill>
                  <a:srgbClr val="FFFFFF"/>
                </a:solidFill>
              </a:rPr>
              <a:t>chaque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dont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feuilles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servaient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guérison</a:t>
            </a:r>
            <a:r>
              <a:rPr lang="en-US" sz="2400" dirty="0">
                <a:solidFill>
                  <a:srgbClr val="FFFFFF"/>
                </a:solidFill>
              </a:rPr>
              <a:t> des nations. » (Apocalypse 22 : 2)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Qui sera </a:t>
            </a:r>
            <a:r>
              <a:rPr lang="en-US" sz="4400" dirty="0" err="1">
                <a:solidFill>
                  <a:srgbClr val="FFFFFF"/>
                </a:solidFill>
              </a:rPr>
              <a:t>là</a:t>
            </a:r>
            <a:r>
              <a:rPr lang="en-US" sz="4400" dirty="0">
                <a:solidFill>
                  <a:srgbClr val="FFFFFF"/>
                </a:solidFill>
              </a:rPr>
              <a:t> ?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salut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cadeau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21218" y="1600200"/>
            <a:ext cx="7968947" cy="452596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« Car le </a:t>
            </a:r>
            <a:r>
              <a:rPr lang="en-US" sz="2400" dirty="0" err="1">
                <a:solidFill>
                  <a:srgbClr val="FFFFFF"/>
                </a:solidFill>
              </a:rPr>
              <a:t>salaire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péché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la mort;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le don </a:t>
            </a:r>
            <a:r>
              <a:rPr lang="en-US" sz="2400" dirty="0" err="1">
                <a:solidFill>
                  <a:srgbClr val="FFFFFF"/>
                </a:solidFill>
              </a:rPr>
              <a:t>gratuit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la vie </a:t>
            </a:r>
            <a:r>
              <a:rPr lang="en-US" sz="2400" dirty="0" err="1">
                <a:solidFill>
                  <a:srgbClr val="FFFFFF"/>
                </a:solidFill>
              </a:rPr>
              <a:t>éternelle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Christ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Seigneur</a:t>
            </a:r>
            <a:r>
              <a:rPr lang="en-US" sz="2400" dirty="0" smtClean="0">
                <a:solidFill>
                  <a:srgbClr val="FFFFFF"/>
                </a:solidFill>
              </a:rPr>
              <a:t>.» </a:t>
            </a:r>
            <a:r>
              <a:rPr lang="en-US" sz="2400" dirty="0">
                <a:solidFill>
                  <a:srgbClr val="FFFFFF"/>
                </a:solidFill>
              </a:rPr>
              <a:t>(Romains 6 : </a:t>
            </a:r>
            <a:r>
              <a:rPr lang="en-US" sz="2400" dirty="0" smtClean="0">
                <a:solidFill>
                  <a:srgbClr val="FFFFFF"/>
                </a:solidFill>
              </a:rPr>
              <a:t>23)</a:t>
            </a:r>
          </a:p>
          <a:p>
            <a:pPr algn="just"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Personne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«</a:t>
            </a:r>
            <a:r>
              <a:rPr lang="en-US" sz="2400" dirty="0" err="1">
                <a:solidFill>
                  <a:srgbClr val="FFFFFF"/>
                </a:solidFill>
              </a:rPr>
              <a:t>gagne</a:t>
            </a:r>
            <a:r>
              <a:rPr lang="en-US" sz="2400" dirty="0">
                <a:solidFill>
                  <a:srgbClr val="FFFFFF"/>
                </a:solidFill>
              </a:rPr>
              <a:t>» le </a:t>
            </a:r>
            <a:r>
              <a:rPr lang="en-US" sz="2400" dirty="0" err="1">
                <a:solidFill>
                  <a:srgbClr val="FFFFFF"/>
                </a:solidFill>
              </a:rPr>
              <a:t>salut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n'est</a:t>
            </a:r>
            <a:r>
              <a:rPr lang="en-US" sz="2400" dirty="0">
                <a:solidFill>
                  <a:srgbClr val="FFFFFF"/>
                </a:solidFill>
              </a:rPr>
              <a:t> pas possible de </a:t>
            </a:r>
            <a:r>
              <a:rPr lang="en-US" sz="2400" dirty="0" err="1">
                <a:solidFill>
                  <a:srgbClr val="FFFFFF"/>
                </a:solidFill>
              </a:rPr>
              <a:t>l'obtenir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travers </a:t>
            </a:r>
            <a:r>
              <a:rPr lang="en-US" sz="2400" dirty="0" err="1">
                <a:solidFill>
                  <a:srgbClr val="FFFFFF"/>
                </a:solidFill>
              </a:rPr>
              <a:t>nos</a:t>
            </a:r>
            <a:r>
              <a:rPr lang="en-US" sz="2400" dirty="0">
                <a:solidFill>
                  <a:srgbClr val="FFFFFF"/>
                </a:solidFill>
              </a:rPr>
              <a:t> efforts.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Comment </a:t>
            </a:r>
            <a:r>
              <a:rPr lang="en-US" dirty="0" err="1">
                <a:solidFill>
                  <a:srgbClr val="FFFFFF"/>
                </a:solidFill>
              </a:rPr>
              <a:t>obtenir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salut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72730" y="1600200"/>
            <a:ext cx="8120800" cy="2477911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Si </a:t>
            </a:r>
            <a:r>
              <a:rPr lang="en-US" sz="2400" dirty="0" err="1">
                <a:solidFill>
                  <a:srgbClr val="FFFFFF"/>
                </a:solidFill>
              </a:rPr>
              <a:t>tu</a:t>
            </a:r>
            <a:r>
              <a:rPr lang="en-US" sz="2400" dirty="0">
                <a:solidFill>
                  <a:srgbClr val="FFFFFF"/>
                </a:solidFill>
              </a:rPr>
              <a:t> confesses de ta bouche le Seigneur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si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crois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ton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ressuscité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morts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seras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sauvé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>
                <a:solidFill>
                  <a:srgbClr val="FFFFFF"/>
                </a:solidFill>
              </a:rPr>
              <a:t>Car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croyant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qu'on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parvient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justice, et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confessant de la bouche </a:t>
            </a:r>
            <a:r>
              <a:rPr lang="en-US" sz="2400" dirty="0" err="1">
                <a:solidFill>
                  <a:srgbClr val="FFFFFF"/>
                </a:solidFill>
              </a:rPr>
              <a:t>qu'on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parvient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salut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selon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l'Écriture</a:t>
            </a:r>
            <a:r>
              <a:rPr lang="en-US" sz="2400" dirty="0">
                <a:solidFill>
                  <a:srgbClr val="FFFFFF"/>
                </a:solidFill>
              </a:rPr>
              <a:t>. » (Romains 10 : 9-10)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L'obéissance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cadeau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35024" y="1600200"/>
            <a:ext cx="5342484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« Car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produit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vouloir</a:t>
            </a:r>
            <a:r>
              <a:rPr lang="en-US" sz="2400" dirty="0">
                <a:solidFill>
                  <a:srgbClr val="FFFFFF"/>
                </a:solidFill>
              </a:rPr>
              <a:t> et le faire, </a:t>
            </a:r>
            <a:r>
              <a:rPr lang="en-US" sz="2400" dirty="0" err="1">
                <a:solidFill>
                  <a:srgbClr val="FFFFFF"/>
                </a:solidFill>
              </a:rPr>
              <a:t>selon</a:t>
            </a:r>
            <a:r>
              <a:rPr lang="en-US" sz="2400" dirty="0">
                <a:solidFill>
                  <a:srgbClr val="FFFFFF"/>
                </a:solidFill>
              </a:rPr>
              <a:t> son bon </a:t>
            </a:r>
            <a:r>
              <a:rPr lang="en-US" sz="2400" dirty="0" err="1">
                <a:solidFill>
                  <a:srgbClr val="FFFFFF"/>
                </a:solidFill>
              </a:rPr>
              <a:t>plaisir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Philippiens</a:t>
            </a:r>
            <a:r>
              <a:rPr lang="en-US" sz="2400" dirty="0">
                <a:solidFill>
                  <a:srgbClr val="FFFFFF"/>
                </a:solidFill>
              </a:rPr>
              <a:t> 2 : 13)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L'obéissance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cadeau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2072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Je </a:t>
            </a:r>
            <a:r>
              <a:rPr lang="en-US" sz="2400" dirty="0" err="1">
                <a:solidFill>
                  <a:srgbClr val="FFFFFF"/>
                </a:solidFill>
              </a:rPr>
              <a:t>répandrai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eau pure, et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purifiés</a:t>
            </a:r>
            <a:r>
              <a:rPr lang="en-US" sz="2400" dirty="0">
                <a:solidFill>
                  <a:srgbClr val="FFFFFF"/>
                </a:solidFill>
              </a:rPr>
              <a:t>; je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purifierai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toutes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souillures</a:t>
            </a:r>
            <a:r>
              <a:rPr lang="en-US" sz="2400" dirty="0">
                <a:solidFill>
                  <a:srgbClr val="FFFFFF"/>
                </a:solidFill>
              </a:rPr>
              <a:t> et de </a:t>
            </a:r>
            <a:r>
              <a:rPr lang="en-US" sz="2400" dirty="0" err="1">
                <a:solidFill>
                  <a:srgbClr val="FFFFFF"/>
                </a:solidFill>
              </a:rPr>
              <a:t>toutes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idoles</a:t>
            </a:r>
            <a:r>
              <a:rPr lang="en-US" sz="2400" dirty="0">
                <a:solidFill>
                  <a:srgbClr val="FFFFFF"/>
                </a:solidFill>
              </a:rPr>
              <a:t>. Je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donnerai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nouveau, et je </a:t>
            </a:r>
            <a:r>
              <a:rPr lang="en-US" sz="2400" dirty="0" err="1">
                <a:solidFill>
                  <a:srgbClr val="FFFFFF"/>
                </a:solidFill>
              </a:rPr>
              <a:t>mettrai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un esprit nouveau; </a:t>
            </a:r>
            <a:r>
              <a:rPr lang="en-US" sz="2400" dirty="0" err="1">
                <a:solidFill>
                  <a:srgbClr val="FFFFFF"/>
                </a:solidFill>
              </a:rPr>
              <a:t>j'ôterai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corps le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pierre</a:t>
            </a:r>
            <a:r>
              <a:rPr lang="en-US" sz="2400" dirty="0">
                <a:solidFill>
                  <a:srgbClr val="FFFFFF"/>
                </a:solidFill>
              </a:rPr>
              <a:t>, et je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donnerai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 de chair. Je </a:t>
            </a:r>
            <a:r>
              <a:rPr lang="en-US" sz="2400" dirty="0" err="1">
                <a:solidFill>
                  <a:srgbClr val="FFFFFF"/>
                </a:solidFill>
              </a:rPr>
              <a:t>mettrai</a:t>
            </a:r>
            <a:r>
              <a:rPr lang="en-US" sz="2400" dirty="0">
                <a:solidFill>
                  <a:srgbClr val="FFFFFF"/>
                </a:solidFill>
              </a:rPr>
              <a:t> mon esprit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, et je </a:t>
            </a:r>
            <a:r>
              <a:rPr lang="en-US" sz="2400" dirty="0" err="1">
                <a:solidFill>
                  <a:srgbClr val="FFFFFF"/>
                </a:solidFill>
              </a:rPr>
              <a:t>ferai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sorte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suiviez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mes</a:t>
            </a:r>
            <a:r>
              <a:rPr lang="en-US" sz="2400" dirty="0">
                <a:solidFill>
                  <a:srgbClr val="FFFFFF"/>
                </a:solidFill>
              </a:rPr>
              <a:t> ordonnances, et que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observiez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pratiquiez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lois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Ézéchiel</a:t>
            </a:r>
            <a:r>
              <a:rPr lang="en-US" sz="2400" dirty="0">
                <a:solidFill>
                  <a:srgbClr val="FFFFFF"/>
                </a:solidFill>
              </a:rPr>
              <a:t> 36 : 25-27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88444"/>
            <a:ext cx="8229600" cy="17949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Qui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résultat</a:t>
            </a:r>
            <a:r>
              <a:rPr lang="en-US" dirty="0">
                <a:solidFill>
                  <a:srgbClr val="FFFFFF"/>
                </a:solidFill>
              </a:rPr>
              <a:t> du travail de transformation </a:t>
            </a:r>
            <a:r>
              <a:rPr lang="en-US" dirty="0" err="1">
                <a:solidFill>
                  <a:srgbClr val="FFFFFF"/>
                </a:solidFill>
              </a:rPr>
              <a:t>mené</a:t>
            </a:r>
            <a:r>
              <a:rPr lang="en-US" dirty="0">
                <a:solidFill>
                  <a:srgbClr val="FFFFFF"/>
                </a:solidFill>
              </a:rPr>
              <a:t> par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dans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coeurs</a:t>
            </a:r>
            <a:endParaRPr lang="en-US" dirty="0">
              <a:solidFill>
                <a:srgbClr val="FFFFFF"/>
              </a:solidFill>
              <a:latin typeface="Calisto MT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idx="1"/>
          </p:nvPr>
        </p:nvSpPr>
        <p:spPr>
          <a:xfrm>
            <a:off x="613188" y="2290500"/>
            <a:ext cx="8007334" cy="40877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«O </a:t>
            </a:r>
            <a:r>
              <a:rPr lang="en-US" sz="2400" dirty="0" err="1">
                <a:solidFill>
                  <a:srgbClr val="FFFFFF"/>
                </a:solidFill>
              </a:rPr>
              <a:t>Éternel</a:t>
            </a:r>
            <a:r>
              <a:rPr lang="en-US" sz="2400" dirty="0">
                <a:solidFill>
                  <a:srgbClr val="FFFFFF"/>
                </a:solidFill>
              </a:rPr>
              <a:t> ! qui </a:t>
            </a:r>
            <a:r>
              <a:rPr lang="en-US" sz="2400" dirty="0" err="1">
                <a:solidFill>
                  <a:srgbClr val="FFFFFF"/>
                </a:solidFill>
              </a:rPr>
              <a:t>séjournera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ta </a:t>
            </a:r>
            <a:r>
              <a:rPr lang="en-US" sz="2400" dirty="0" err="1">
                <a:solidFill>
                  <a:srgbClr val="FFFFFF"/>
                </a:solidFill>
              </a:rPr>
              <a:t>tente</a:t>
            </a:r>
            <a:r>
              <a:rPr lang="en-US" sz="2400" dirty="0">
                <a:solidFill>
                  <a:srgbClr val="FFFFFF"/>
                </a:solidFill>
              </a:rPr>
              <a:t>? Qui </a:t>
            </a:r>
            <a:r>
              <a:rPr lang="en-US" sz="2400" dirty="0" err="1">
                <a:solidFill>
                  <a:srgbClr val="FFFFFF"/>
                </a:solidFill>
              </a:rPr>
              <a:t>demeurera</a:t>
            </a:r>
            <a:r>
              <a:rPr lang="en-US" sz="2400" dirty="0">
                <a:solidFill>
                  <a:srgbClr val="FFFFFF"/>
                </a:solidFill>
              </a:rPr>
              <a:t> sur ta </a:t>
            </a:r>
            <a:r>
              <a:rPr lang="en-US" sz="2400" dirty="0" err="1">
                <a:solidFill>
                  <a:srgbClr val="FFFFFF"/>
                </a:solidFill>
              </a:rPr>
              <a:t>montagne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sainte</a:t>
            </a:r>
            <a:r>
              <a:rPr lang="en-US" sz="2400" dirty="0">
                <a:solidFill>
                  <a:srgbClr val="FFFFFF"/>
                </a:solidFill>
              </a:rPr>
              <a:t>?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marche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l'intégrité</a:t>
            </a:r>
            <a:r>
              <a:rPr lang="en-US" sz="2400" dirty="0">
                <a:solidFill>
                  <a:srgbClr val="FFFFFF"/>
                </a:solidFill>
              </a:rPr>
              <a:t>, qui </a:t>
            </a:r>
            <a:r>
              <a:rPr lang="en-US" sz="2400" dirty="0" err="1">
                <a:solidFill>
                  <a:srgbClr val="FFFFFF"/>
                </a:solidFill>
              </a:rPr>
              <a:t>pratique</a:t>
            </a:r>
            <a:r>
              <a:rPr lang="en-US" sz="2400" dirty="0">
                <a:solidFill>
                  <a:srgbClr val="FFFFFF"/>
                </a:solidFill>
              </a:rPr>
              <a:t> la justice Et qui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vérité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selon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coeur</a:t>
            </a:r>
            <a:r>
              <a:rPr lang="en-US" sz="2400" dirty="0">
                <a:solidFill>
                  <a:srgbClr val="FFFFFF"/>
                </a:solidFill>
              </a:rPr>
              <a:t>. Il ne </a:t>
            </a:r>
            <a:r>
              <a:rPr lang="en-US" sz="2400" dirty="0" err="1">
                <a:solidFill>
                  <a:srgbClr val="FFFFFF"/>
                </a:solidFill>
              </a:rPr>
              <a:t>calomnie</a:t>
            </a:r>
            <a:r>
              <a:rPr lang="en-US" sz="2400" dirty="0">
                <a:solidFill>
                  <a:srgbClr val="FFFFFF"/>
                </a:solidFill>
              </a:rPr>
              <a:t> point avec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langue, Il ne fait point de mal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semblable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jette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l'opprobre</a:t>
            </a:r>
            <a:r>
              <a:rPr lang="en-US" sz="2400" dirty="0">
                <a:solidFill>
                  <a:srgbClr val="FFFFFF"/>
                </a:solidFill>
              </a:rPr>
              <a:t> sur son prochain. Il </a:t>
            </a:r>
            <a:r>
              <a:rPr lang="en-US" sz="2400" dirty="0" err="1">
                <a:solidFill>
                  <a:srgbClr val="FFFFFF"/>
                </a:solidFill>
              </a:rPr>
              <a:t>regarde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dédain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méprisable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honore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craignent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 ; Il ne se </a:t>
            </a:r>
            <a:r>
              <a:rPr lang="en-US" sz="2400" dirty="0" err="1">
                <a:solidFill>
                  <a:srgbClr val="FFFFFF"/>
                </a:solidFill>
              </a:rPr>
              <a:t>rétracte</a:t>
            </a:r>
            <a:r>
              <a:rPr lang="en-US" sz="2400" dirty="0">
                <a:solidFill>
                  <a:srgbClr val="FFFFFF"/>
                </a:solidFill>
              </a:rPr>
              <a:t> point, </a:t>
            </a:r>
            <a:r>
              <a:rPr lang="en-US" sz="2400" dirty="0" err="1">
                <a:solidFill>
                  <a:srgbClr val="FFFFFF"/>
                </a:solidFill>
              </a:rPr>
              <a:t>s'il</a:t>
            </a:r>
            <a:r>
              <a:rPr lang="en-US" sz="2400" dirty="0">
                <a:solidFill>
                  <a:srgbClr val="FFFFFF"/>
                </a:solidFill>
              </a:rPr>
              <a:t> fait un </a:t>
            </a:r>
            <a:r>
              <a:rPr lang="en-US" sz="2400" dirty="0" err="1">
                <a:solidFill>
                  <a:srgbClr val="FFFFFF"/>
                </a:solidFill>
              </a:rPr>
              <a:t>serment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préjudice</a:t>
            </a:r>
            <a:r>
              <a:rPr lang="en-US" sz="2400" dirty="0">
                <a:solidFill>
                  <a:srgbClr val="FFFFFF"/>
                </a:solidFill>
              </a:rPr>
              <a:t>. Il </a:t>
            </a:r>
            <a:r>
              <a:rPr lang="en-US" sz="2400" dirty="0" err="1">
                <a:solidFill>
                  <a:srgbClr val="FFFFFF"/>
                </a:solidFill>
              </a:rPr>
              <a:t>n'exige</a:t>
            </a:r>
            <a:r>
              <a:rPr lang="en-US" sz="2400" dirty="0">
                <a:solidFill>
                  <a:srgbClr val="FFFFFF"/>
                </a:solidFill>
              </a:rPr>
              <a:t> point </a:t>
            </a:r>
            <a:r>
              <a:rPr lang="en-US" sz="2400" dirty="0" err="1">
                <a:solidFill>
                  <a:srgbClr val="FFFFFF"/>
                </a:solidFill>
              </a:rPr>
              <a:t>d'intérêt</a:t>
            </a:r>
            <a:r>
              <a:rPr lang="en-US" sz="2400" dirty="0">
                <a:solidFill>
                  <a:srgbClr val="FFFFFF"/>
                </a:solidFill>
              </a:rPr>
              <a:t> de son argent, Et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n'accepte</a:t>
            </a:r>
            <a:r>
              <a:rPr lang="en-US" sz="2400" dirty="0">
                <a:solidFill>
                  <a:srgbClr val="FFFFFF"/>
                </a:solidFill>
              </a:rPr>
              <a:t> point de don </a:t>
            </a:r>
            <a:r>
              <a:rPr lang="en-US" sz="2400" dirty="0" err="1">
                <a:solidFill>
                  <a:srgbClr val="FFFFFF"/>
                </a:solidFill>
              </a:rPr>
              <a:t>contre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l'innocent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se conduit </a:t>
            </a:r>
            <a:r>
              <a:rPr lang="en-US" sz="2400" dirty="0" err="1">
                <a:solidFill>
                  <a:srgbClr val="FFFFFF"/>
                </a:solidFill>
              </a:rPr>
              <a:t>ainsi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chancelle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jamais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Psaumes</a:t>
            </a:r>
            <a:r>
              <a:rPr lang="en-US" sz="2400" dirty="0">
                <a:solidFill>
                  <a:srgbClr val="FFFFFF"/>
                </a:solidFill>
              </a:rPr>
              <a:t> 15 : 1-5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0384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5911" y="1379304"/>
            <a:ext cx="8482405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La Bible nous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enseigne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que la mort ne marque pas la fin de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l'existence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mais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simplement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un nouveau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chapitre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Selon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les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Écritures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il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y aura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nouvelle Terre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où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nous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demeurerons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éternellement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avec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notre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3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seconde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venue du Christ commence avec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série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d'événements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qui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prendront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fin avec la destruction de Satan et des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méchants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3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300" spc="-60" dirty="0" smtClean="0">
                <a:solidFill>
                  <a:srgbClr val="FFFFFF"/>
                </a:solidFill>
                <a:ea typeface="Arial" charset="0"/>
                <a:cs typeface="Calibri"/>
              </a:rPr>
              <a:t>La 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nouvelle Terre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est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réalité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au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delà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de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ce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peut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concevoir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notre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imagination. Elle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inaugurera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vie nouvelle pour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tous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 les </a:t>
            </a:r>
            <a:r>
              <a:rPr lang="en-US" sz="2300" spc="-60" dirty="0" err="1">
                <a:solidFill>
                  <a:srgbClr val="FFFFFF"/>
                </a:solidFill>
                <a:ea typeface="Arial" charset="0"/>
                <a:cs typeface="Calibri"/>
              </a:rPr>
              <a:t>rachetés</a:t>
            </a:r>
            <a:r>
              <a:rPr lang="en-US" sz="2300" spc="-6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Nous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pouvons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obtenir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accès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la nouvelle Terre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travers le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salut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Jésus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nous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offre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aujourd'hui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 </a:t>
            </a:r>
            <a:endParaRPr lang="en-US" sz="2300" dirty="0" smtClean="0">
              <a:solidFill>
                <a:srgbClr val="FFFFFF"/>
              </a:solidFill>
              <a:ea typeface="Arial" charset="0"/>
              <a:cs typeface="Calibri"/>
            </a:endParaRP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  <a:ea typeface="Arial" charset="0"/>
                <a:cs typeface="Calibri"/>
              </a:rPr>
              <a:t>Jésus</a:t>
            </a:r>
            <a:r>
              <a:rPr lang="en-US" sz="2300" dirty="0" smtClean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veut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transformer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nos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vies pour nous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préparer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à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vivre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l'environnement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300" dirty="0" err="1">
                <a:solidFill>
                  <a:srgbClr val="FFFFFF"/>
                </a:solidFill>
                <a:ea typeface="Arial" charset="0"/>
                <a:cs typeface="Calibri"/>
              </a:rPr>
              <a:t>céleste</a:t>
            </a:r>
            <a:r>
              <a:rPr lang="en-US" sz="23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endParaRPr lang="es-ES" sz="23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Pas de </a:t>
            </a:r>
            <a:r>
              <a:rPr lang="en-US" dirty="0" err="1">
                <a:solidFill>
                  <a:srgbClr val="FFFFFF"/>
                </a:solidFill>
              </a:rPr>
              <a:t>preuves</a:t>
            </a:r>
            <a:r>
              <a:rPr lang="en-US" dirty="0">
                <a:solidFill>
                  <a:srgbClr val="FFFFFF"/>
                </a:solidFill>
              </a:rPr>
              <a:t> du </a:t>
            </a:r>
            <a:r>
              <a:rPr lang="en-US" dirty="0" err="1">
                <a:solidFill>
                  <a:srgbClr val="FFFFFF"/>
                </a:solidFill>
              </a:rPr>
              <a:t>paradis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3442447" y="1572589"/>
            <a:ext cx="5378824" cy="3951630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Stephen Hawking, </a:t>
            </a:r>
            <a:r>
              <a:rPr lang="en-US" sz="2400" dirty="0" err="1">
                <a:solidFill>
                  <a:srgbClr val="FFFFFF"/>
                </a:solidFill>
              </a:rPr>
              <a:t>ancien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professeur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mathématiques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appliquées</a:t>
            </a:r>
            <a:r>
              <a:rPr lang="en-US" sz="2400" dirty="0">
                <a:solidFill>
                  <a:srgbClr val="FFFFFF"/>
                </a:solidFill>
              </a:rPr>
              <a:t> et de </a:t>
            </a:r>
            <a:r>
              <a:rPr lang="en-US" sz="2400" dirty="0" smtClean="0">
                <a:solidFill>
                  <a:srgbClr val="FFFFFF"/>
                </a:solidFill>
              </a:rPr>
              <a:t>physique </a:t>
            </a:r>
            <a:r>
              <a:rPr lang="en-US" sz="2400" dirty="0" err="1" smtClean="0">
                <a:solidFill>
                  <a:srgbClr val="FFFFFF"/>
                </a:solidFill>
              </a:rPr>
              <a:t>théorique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l’Université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anglaise</a:t>
            </a:r>
            <a:r>
              <a:rPr lang="en-US" sz="2400" dirty="0">
                <a:solidFill>
                  <a:srgbClr val="FFFFFF"/>
                </a:solidFill>
              </a:rPr>
              <a:t> de Cambridge, </a:t>
            </a:r>
            <a:r>
              <a:rPr lang="en-US" sz="2400" dirty="0" err="1">
                <a:solidFill>
                  <a:srgbClr val="FFFFFF"/>
                </a:solidFill>
              </a:rPr>
              <a:t>déclara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entrevue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accordée</a:t>
            </a:r>
            <a:r>
              <a:rPr lang="en-US" sz="2400" dirty="0" smtClean="0">
                <a:solidFill>
                  <a:srgbClr val="FFFFFF"/>
                </a:solidFill>
              </a:rPr>
              <a:t> au </a:t>
            </a:r>
            <a:r>
              <a:rPr lang="en-US" sz="2400" dirty="0">
                <a:solidFill>
                  <a:srgbClr val="FFFFFF"/>
                </a:solidFill>
              </a:rPr>
              <a:t>journal The Guardian : « Je </a:t>
            </a:r>
            <a:r>
              <a:rPr lang="en-US" sz="2400" dirty="0" err="1">
                <a:solidFill>
                  <a:srgbClr val="FFFFFF"/>
                </a:solidFill>
              </a:rPr>
              <a:t>considère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 smtClean="0">
                <a:solidFill>
                  <a:srgbClr val="FFFFFF"/>
                </a:solidFill>
              </a:rPr>
              <a:t>cerveau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ordinateur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 smtClean="0">
                <a:solidFill>
                  <a:srgbClr val="FFFFFF"/>
                </a:solidFill>
              </a:rPr>
              <a:t>cessera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fonctionner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lorsque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composantes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usées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Lorsqu’un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ordinateur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cesse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de </a:t>
            </a:r>
            <a:r>
              <a:rPr lang="en-US" sz="2400" dirty="0" err="1" smtClean="0">
                <a:solidFill>
                  <a:srgbClr val="FFFFFF"/>
                </a:solidFill>
              </a:rPr>
              <a:t>fonctionner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n’existe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paradis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vie </a:t>
            </a:r>
            <a:r>
              <a:rPr lang="en-US" sz="2400" dirty="0" err="1">
                <a:solidFill>
                  <a:srgbClr val="FFFFFF"/>
                </a:solidFill>
              </a:rPr>
              <a:t>éternelle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C’est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conte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fée</a:t>
            </a:r>
            <a:r>
              <a:rPr lang="en-US" sz="2400" dirty="0">
                <a:solidFill>
                  <a:srgbClr val="FFFFFF"/>
                </a:solidFill>
              </a:rPr>
              <a:t> pour des </a:t>
            </a:r>
            <a:r>
              <a:rPr lang="en-US" sz="2400" dirty="0" smtClean="0">
                <a:solidFill>
                  <a:srgbClr val="FFFFFF"/>
                </a:solidFill>
              </a:rPr>
              <a:t>gens qui </a:t>
            </a:r>
            <a:r>
              <a:rPr lang="en-US" sz="2400" dirty="0" err="1">
                <a:solidFill>
                  <a:srgbClr val="FFFFFF"/>
                </a:solidFill>
              </a:rPr>
              <a:t>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peur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l’obscurité</a:t>
            </a:r>
            <a:r>
              <a:rPr lang="en-US" sz="2400" dirty="0">
                <a:solidFill>
                  <a:srgbClr val="FFFFFF"/>
                </a:solidFill>
              </a:rPr>
              <a:t>. »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3" name="Imagen 2" descr="220px-Stephen_Hawking.StarChil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4" y="1669230"/>
            <a:ext cx="2751135" cy="395163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maison</a:t>
            </a:r>
            <a:r>
              <a:rPr lang="en-US" dirty="0">
                <a:solidFill>
                  <a:srgbClr val="FFFFFF"/>
                </a:solidFill>
              </a:rPr>
              <a:t> de mon </a:t>
            </a:r>
            <a:r>
              <a:rPr lang="en-US" dirty="0" err="1">
                <a:solidFill>
                  <a:srgbClr val="FFFFFF"/>
                </a:solidFill>
              </a:rPr>
              <a:t>Père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980" y="1600200"/>
            <a:ext cx="4438962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Un chef de Nouvelle </a:t>
            </a:r>
            <a:r>
              <a:rPr lang="en-US" sz="2400" dirty="0" err="1">
                <a:solidFill>
                  <a:srgbClr val="FFFFFF"/>
                </a:solidFill>
              </a:rPr>
              <a:t>Zélande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Tamahana</a:t>
            </a:r>
            <a:r>
              <a:rPr lang="en-US" sz="2400" dirty="0">
                <a:solidFill>
                  <a:srgbClr val="FFFFFF"/>
                </a:solidFill>
              </a:rPr>
              <a:t>, qui </a:t>
            </a:r>
            <a:r>
              <a:rPr lang="en-US" sz="2400" dirty="0" err="1">
                <a:solidFill>
                  <a:srgbClr val="FFFFFF"/>
                </a:solidFill>
              </a:rPr>
              <a:t>visita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y a </a:t>
            </a:r>
            <a:r>
              <a:rPr lang="en-US" sz="2400" dirty="0" err="1">
                <a:solidFill>
                  <a:srgbClr val="FFFFFF"/>
                </a:solidFill>
              </a:rPr>
              <a:t>quelques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l'Angleterre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connu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spiritualité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profonde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régal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parole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. Un jour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emmené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belle villa, un des </a:t>
            </a:r>
            <a:r>
              <a:rPr lang="en-US" sz="2400" dirty="0" err="1">
                <a:solidFill>
                  <a:srgbClr val="FFFFFF"/>
                </a:solidFill>
              </a:rPr>
              <a:t>endroits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d'exposition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près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Londres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 rotWithShape="1">
          <a:blip r:embed="rId2"/>
          <a:srcRect t="15320" b="15320"/>
          <a:stretch/>
        </p:blipFill>
        <p:spPr>
          <a:xfrm>
            <a:off x="5468463" y="1710648"/>
            <a:ext cx="3314971" cy="371500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maison</a:t>
            </a:r>
            <a:r>
              <a:rPr lang="en-US" dirty="0">
                <a:solidFill>
                  <a:srgbClr val="FFFFFF"/>
                </a:solidFill>
              </a:rPr>
              <a:t> de mon </a:t>
            </a:r>
            <a:r>
              <a:rPr lang="en-US" dirty="0" err="1">
                <a:solidFill>
                  <a:srgbClr val="FFFFFF"/>
                </a:solidFill>
              </a:rPr>
              <a:t>Père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5611" y="1600200"/>
            <a:ext cx="4410635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 monsieur qui </a:t>
            </a:r>
            <a:r>
              <a:rPr lang="en-US" sz="2400" dirty="0" err="1">
                <a:solidFill>
                  <a:srgbClr val="FFFFFF"/>
                </a:solidFill>
              </a:rPr>
              <a:t>l'emmena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s'attendait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voir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très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impressionné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par la </a:t>
            </a:r>
            <a:r>
              <a:rPr lang="en-US" sz="2400" dirty="0" err="1" smtClean="0">
                <a:solidFill>
                  <a:srgbClr val="FFFFFF"/>
                </a:solidFill>
              </a:rPr>
              <a:t>maison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</a:rPr>
              <a:t>Toutefois</a:t>
            </a:r>
            <a:r>
              <a:rPr lang="en-US" sz="2400" dirty="0">
                <a:solidFill>
                  <a:srgbClr val="FFFFFF"/>
                </a:solidFill>
              </a:rPr>
              <a:t>, le chef se </a:t>
            </a:r>
            <a:r>
              <a:rPr lang="en-US" sz="2400" dirty="0" err="1">
                <a:solidFill>
                  <a:srgbClr val="FFFFFF"/>
                </a:solidFill>
              </a:rPr>
              <a:t>montra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d'enthousiasme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aucune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admiration.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Se </a:t>
            </a:r>
            <a:r>
              <a:rPr lang="en-US" sz="2400" dirty="0" err="1">
                <a:solidFill>
                  <a:srgbClr val="FFFFFF"/>
                </a:solidFill>
              </a:rPr>
              <a:t>demandant</a:t>
            </a:r>
            <a:r>
              <a:rPr lang="en-US" sz="2400" dirty="0">
                <a:solidFill>
                  <a:srgbClr val="FFFFFF"/>
                </a:solidFill>
              </a:rPr>
              <a:t> comment </a:t>
            </a:r>
            <a:r>
              <a:rPr lang="en-US" sz="2400" dirty="0" err="1">
                <a:solidFill>
                  <a:srgbClr val="FFFFFF"/>
                </a:solidFill>
              </a:rPr>
              <a:t>ceci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possible, le monsieur </a:t>
            </a:r>
            <a:r>
              <a:rPr lang="en-US" sz="2400" dirty="0" err="1">
                <a:solidFill>
                  <a:srgbClr val="FFFFFF"/>
                </a:solidFill>
              </a:rPr>
              <a:t>commença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souligner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grandeur, la </a:t>
            </a:r>
            <a:r>
              <a:rPr lang="en-US" sz="2400" dirty="0" err="1">
                <a:solidFill>
                  <a:srgbClr val="FFFFFF"/>
                </a:solidFill>
              </a:rPr>
              <a:t>beauté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meubles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achetés</a:t>
            </a:r>
            <a:r>
              <a:rPr lang="en-US" sz="2400" dirty="0">
                <a:solidFill>
                  <a:srgbClr val="FFFFFF"/>
                </a:solidFill>
              </a:rPr>
              <a:t> aux </a:t>
            </a:r>
            <a:r>
              <a:rPr lang="en-US" sz="2400" dirty="0" err="1">
                <a:solidFill>
                  <a:srgbClr val="FFFFFF"/>
                </a:solidFill>
              </a:rPr>
              <a:t>quatre</a:t>
            </a:r>
            <a:r>
              <a:rPr lang="en-US" sz="2400" dirty="0">
                <a:solidFill>
                  <a:srgbClr val="FFFFFF"/>
                </a:solidFill>
              </a:rPr>
              <a:t> coins du monde, la </a:t>
            </a:r>
            <a:r>
              <a:rPr lang="en-US" sz="2400" dirty="0" err="1">
                <a:solidFill>
                  <a:srgbClr val="FFFFFF"/>
                </a:solidFill>
              </a:rPr>
              <a:t>vue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depuis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fenêtres</a:t>
            </a:r>
            <a:r>
              <a:rPr lang="en-US" sz="2400" dirty="0">
                <a:solidFill>
                  <a:srgbClr val="FFFFFF"/>
                </a:solidFill>
              </a:rPr>
              <a:t>...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320" b="15320"/>
          <a:stretch/>
        </p:blipFill>
        <p:spPr>
          <a:xfrm>
            <a:off x="5468463" y="1710648"/>
            <a:ext cx="3314971" cy="3715009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maison</a:t>
            </a:r>
            <a:r>
              <a:rPr lang="en-US" dirty="0">
                <a:solidFill>
                  <a:srgbClr val="FFFFFF"/>
                </a:solidFill>
              </a:rPr>
              <a:t> de mon </a:t>
            </a:r>
            <a:r>
              <a:rPr lang="en-US" dirty="0" err="1">
                <a:solidFill>
                  <a:srgbClr val="FFFFFF"/>
                </a:solidFill>
              </a:rPr>
              <a:t>Père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2953" y="1503380"/>
            <a:ext cx="5616944" cy="4876800"/>
          </a:xfrm>
        </p:spPr>
        <p:txBody>
          <a:bodyPr>
            <a:noAutofit/>
          </a:bodyPr>
          <a:lstStyle/>
          <a:p>
            <a:pPr algn="just"/>
            <a:r>
              <a:rPr lang="en-US" sz="2300" dirty="0" err="1">
                <a:solidFill>
                  <a:srgbClr val="FFFFFF"/>
                </a:solidFill>
              </a:rPr>
              <a:t>Tamahana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écouta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silence ; après, </a:t>
            </a:r>
            <a:r>
              <a:rPr lang="en-US" sz="2300" dirty="0" err="1">
                <a:solidFill>
                  <a:srgbClr val="FFFFFF"/>
                </a:solidFill>
              </a:rPr>
              <a:t>regardant</a:t>
            </a:r>
            <a:r>
              <a:rPr lang="en-US" sz="2300" dirty="0">
                <a:solidFill>
                  <a:srgbClr val="FFFFFF"/>
                </a:solidFill>
              </a:rPr>
              <a:t> les </a:t>
            </a:r>
            <a:r>
              <a:rPr lang="en-US" sz="2300" dirty="0" err="1">
                <a:solidFill>
                  <a:srgbClr val="FFFFFF"/>
                </a:solidFill>
              </a:rPr>
              <a:t>murs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autour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répondit</a:t>
            </a:r>
            <a:r>
              <a:rPr lang="en-US" sz="2300" dirty="0">
                <a:solidFill>
                  <a:srgbClr val="FFFFFF"/>
                </a:solidFill>
              </a:rPr>
              <a:t> : « Ah,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de mon </a:t>
            </a:r>
            <a:r>
              <a:rPr lang="en-US" sz="2300" dirty="0" err="1">
                <a:solidFill>
                  <a:srgbClr val="FFFFFF"/>
                </a:solidFill>
              </a:rPr>
              <a:t>Père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meilleure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celle</a:t>
            </a:r>
            <a:r>
              <a:rPr lang="en-US" sz="2300" dirty="0">
                <a:solidFill>
                  <a:srgbClr val="FFFFFF"/>
                </a:solidFill>
              </a:rPr>
              <a:t>-ci. » «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votre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père</a:t>
            </a:r>
            <a:r>
              <a:rPr lang="en-US" sz="2300" dirty="0">
                <a:solidFill>
                  <a:srgbClr val="FFFFFF"/>
                </a:solidFill>
              </a:rPr>
              <a:t> ! » </a:t>
            </a:r>
            <a:r>
              <a:rPr lang="en-US" sz="2300" dirty="0" err="1">
                <a:solidFill>
                  <a:srgbClr val="FFFFFF"/>
                </a:solidFill>
              </a:rPr>
              <a:t>pensa</a:t>
            </a:r>
            <a:r>
              <a:rPr lang="en-US" sz="2300" dirty="0">
                <a:solidFill>
                  <a:srgbClr val="FFFFFF"/>
                </a:solidFill>
              </a:rPr>
              <a:t> le monsieur, qui </a:t>
            </a:r>
            <a:r>
              <a:rPr lang="en-US" sz="2300" dirty="0" err="1">
                <a:solidFill>
                  <a:srgbClr val="FFFFFF"/>
                </a:solidFill>
              </a:rPr>
              <a:t>savait</a:t>
            </a:r>
            <a:r>
              <a:rPr lang="en-US" sz="2300" dirty="0">
                <a:solidFill>
                  <a:srgbClr val="FFFFFF"/>
                </a:solidFill>
              </a:rPr>
              <a:t> que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de son </a:t>
            </a:r>
            <a:r>
              <a:rPr lang="en-US" sz="2300" dirty="0" err="1">
                <a:solidFill>
                  <a:srgbClr val="FFFFFF"/>
                </a:solidFill>
              </a:rPr>
              <a:t>père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n'était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qu'une</a:t>
            </a:r>
            <a:r>
              <a:rPr lang="en-US" sz="2300" dirty="0">
                <a:solidFill>
                  <a:srgbClr val="FFFFFF"/>
                </a:solidFill>
              </a:rPr>
              <a:t> petite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délabrée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err="1" smtClean="0">
                <a:solidFill>
                  <a:srgbClr val="FFFFFF"/>
                </a:solidFill>
              </a:rPr>
              <a:t>Mais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Tamahana</a:t>
            </a:r>
            <a:r>
              <a:rPr lang="en-US" sz="2300" dirty="0">
                <a:solidFill>
                  <a:srgbClr val="FFFFFF"/>
                </a:solidFill>
              </a:rPr>
              <a:t> continua : «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de mon </a:t>
            </a:r>
            <a:r>
              <a:rPr lang="en-US" sz="2300" dirty="0" err="1">
                <a:solidFill>
                  <a:srgbClr val="FFFFFF"/>
                </a:solidFill>
              </a:rPr>
              <a:t>Père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meilleure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celle</a:t>
            </a:r>
            <a:r>
              <a:rPr lang="en-US" sz="2300" dirty="0">
                <a:solidFill>
                  <a:srgbClr val="FFFFFF"/>
                </a:solidFill>
              </a:rPr>
              <a:t>-ci », et se </a:t>
            </a:r>
            <a:r>
              <a:rPr lang="en-US" sz="2300" dirty="0" err="1">
                <a:solidFill>
                  <a:srgbClr val="FFFFFF"/>
                </a:solidFill>
              </a:rPr>
              <a:t>mit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parler</a:t>
            </a:r>
            <a:r>
              <a:rPr lang="en-US" sz="2300" dirty="0">
                <a:solidFill>
                  <a:srgbClr val="FFFFFF"/>
                </a:solidFill>
              </a:rPr>
              <a:t> avec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propres</a:t>
            </a:r>
            <a:r>
              <a:rPr lang="en-US" sz="2300" dirty="0">
                <a:solidFill>
                  <a:srgbClr val="FFFFFF"/>
                </a:solidFill>
              </a:rPr>
              <a:t> mots </a:t>
            </a:r>
            <a:r>
              <a:rPr lang="en-US" sz="2300" dirty="0" err="1">
                <a:solidFill>
                  <a:srgbClr val="FFFFFF"/>
                </a:solidFill>
              </a:rPr>
              <a:t>expressifs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touchants</a:t>
            </a:r>
            <a:r>
              <a:rPr lang="en-US" sz="2300" dirty="0">
                <a:solidFill>
                  <a:srgbClr val="FFFFFF"/>
                </a:solidFill>
              </a:rPr>
              <a:t>, de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céleste</a:t>
            </a:r>
            <a:r>
              <a:rPr lang="en-US" sz="2300" dirty="0">
                <a:solidFill>
                  <a:srgbClr val="FFFFFF"/>
                </a:solidFill>
              </a:rPr>
              <a:t> - la </a:t>
            </a:r>
            <a:r>
              <a:rPr lang="en-US" sz="2300" dirty="0" err="1">
                <a:solidFill>
                  <a:srgbClr val="FFFFFF"/>
                </a:solidFill>
              </a:rPr>
              <a:t>maison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contient</a:t>
            </a:r>
            <a:r>
              <a:rPr lang="en-US" sz="2300" dirty="0">
                <a:solidFill>
                  <a:srgbClr val="FFFFFF"/>
                </a:solidFill>
              </a:rPr>
              <a:t> « beaucoup de villas » - la </a:t>
            </a:r>
            <a:r>
              <a:rPr lang="en-US" sz="2300" dirty="0" err="1">
                <a:solidFill>
                  <a:srgbClr val="FFFFFF"/>
                </a:solidFill>
              </a:rPr>
              <a:t>demeure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éternelle</a:t>
            </a:r>
            <a:r>
              <a:rPr lang="en-US" sz="2300" dirty="0">
                <a:solidFill>
                  <a:srgbClr val="FFFFFF"/>
                </a:solidFill>
              </a:rPr>
              <a:t> du </a:t>
            </a:r>
            <a:r>
              <a:rPr lang="en-US" sz="2300" dirty="0" err="1">
                <a:solidFill>
                  <a:srgbClr val="FFFFFF"/>
                </a:solidFill>
              </a:rPr>
              <a:t>Rédempteur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>
              <a:solidFill>
                <a:srgbClr val="FFFFFF"/>
              </a:solidFill>
            </a:endParaRPr>
          </a:p>
        </p:txBody>
      </p:sp>
      <p:pic>
        <p:nvPicPr>
          <p:cNvPr id="9" name="Marcador de contenido 5"/>
          <p:cNvPicPr>
            <a:picLocks noChangeAspect="1"/>
          </p:cNvPicPr>
          <p:nvPr/>
        </p:nvPicPr>
        <p:blipFill rotWithShape="1">
          <a:blip r:embed="rId2"/>
          <a:srcRect t="15320" b="15320"/>
          <a:stretch/>
        </p:blipFill>
        <p:spPr>
          <a:xfrm>
            <a:off x="6190476" y="2360778"/>
            <a:ext cx="2537738" cy="28439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852599" y="1835784"/>
            <a:ext cx="5312125" cy="4525963"/>
          </a:xfrm>
        </p:spPr>
        <p:txBody>
          <a:bodyPr>
            <a:normAutofit/>
          </a:bodyPr>
          <a:lstStyle/>
          <a:p>
            <a:pPr algn="just"/>
            <a:r>
              <a:rPr lang="en-US" sz="2500" dirty="0" err="1">
                <a:solidFill>
                  <a:srgbClr val="FFFFFF"/>
                </a:solidFill>
              </a:rPr>
              <a:t>Jésus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dit</a:t>
            </a:r>
            <a:r>
              <a:rPr lang="en-US" sz="2500" dirty="0">
                <a:solidFill>
                  <a:srgbClr val="FFFFFF"/>
                </a:solidFill>
              </a:rPr>
              <a:t> : « </a:t>
            </a:r>
            <a:r>
              <a:rPr lang="en-US" sz="2500" dirty="0" err="1">
                <a:solidFill>
                  <a:srgbClr val="FFFFFF"/>
                </a:solidFill>
              </a:rPr>
              <a:t>Voici</a:t>
            </a:r>
            <a:r>
              <a:rPr lang="en-US" sz="2500" dirty="0">
                <a:solidFill>
                  <a:srgbClr val="FFFFFF"/>
                </a:solidFill>
              </a:rPr>
              <a:t>, je </a:t>
            </a:r>
            <a:r>
              <a:rPr lang="en-US" sz="2500" dirty="0" err="1">
                <a:solidFill>
                  <a:srgbClr val="FFFFFF"/>
                </a:solidFill>
              </a:rPr>
              <a:t>viens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bientôt</a:t>
            </a:r>
            <a:r>
              <a:rPr lang="en-US" sz="2500" dirty="0">
                <a:solidFill>
                  <a:srgbClr val="FFFFFF"/>
                </a:solidFill>
              </a:rPr>
              <a:t>, et ma </a:t>
            </a:r>
            <a:r>
              <a:rPr lang="en-US" sz="2500" dirty="0" err="1">
                <a:solidFill>
                  <a:srgbClr val="FFFFFF"/>
                </a:solidFill>
              </a:rPr>
              <a:t>rétribution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avec </a:t>
            </a:r>
            <a:r>
              <a:rPr lang="en-US" sz="2500" dirty="0" err="1">
                <a:solidFill>
                  <a:srgbClr val="FFFFFF"/>
                </a:solidFill>
              </a:rPr>
              <a:t>moi</a:t>
            </a:r>
            <a:r>
              <a:rPr lang="en-US" sz="2500" dirty="0">
                <a:solidFill>
                  <a:srgbClr val="FFFFFF"/>
                </a:solidFill>
              </a:rPr>
              <a:t>, pour </a:t>
            </a:r>
            <a:r>
              <a:rPr lang="en-US" sz="2500" dirty="0" err="1">
                <a:solidFill>
                  <a:srgbClr val="FFFFFF"/>
                </a:solidFill>
              </a:rPr>
              <a:t>rendre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chacun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selon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ce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qu'est</a:t>
            </a:r>
            <a:r>
              <a:rPr lang="en-US" sz="2500" dirty="0">
                <a:solidFill>
                  <a:srgbClr val="FFFFFF"/>
                </a:solidFill>
              </a:rPr>
              <a:t> son oeuvre. » (Apocalypse 22 : 12) </a:t>
            </a:r>
            <a:endParaRPr lang="en-US" sz="2500" dirty="0" smtClean="0">
              <a:solidFill>
                <a:srgbClr val="FFFFFF"/>
              </a:solidFill>
            </a:endParaRPr>
          </a:p>
          <a:p>
            <a:pPr algn="just"/>
            <a:endParaRPr lang="en-US" sz="2500" dirty="0">
              <a:solidFill>
                <a:srgbClr val="FFFFFF"/>
              </a:solidFill>
            </a:endParaRPr>
          </a:p>
          <a:p>
            <a:pPr algn="just"/>
            <a:r>
              <a:rPr lang="en-US" sz="2500" dirty="0" err="1" smtClean="0">
                <a:solidFill>
                  <a:srgbClr val="FFFFFF"/>
                </a:solidFill>
              </a:rPr>
              <a:t>Êtes-vous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prêt </a:t>
            </a:r>
            <a:r>
              <a:rPr lang="en-US" sz="2500" dirty="0" err="1">
                <a:solidFill>
                  <a:srgbClr val="FFFFFF"/>
                </a:solidFill>
              </a:rPr>
              <a:t>à</a:t>
            </a:r>
            <a:r>
              <a:rPr lang="en-US" sz="2500" dirty="0">
                <a:solidFill>
                  <a:srgbClr val="FFFFFF"/>
                </a:solidFill>
              </a:rPr>
              <a:t> accepter la </a:t>
            </a:r>
            <a:r>
              <a:rPr lang="en-US" sz="2500" dirty="0" err="1">
                <a:solidFill>
                  <a:srgbClr val="FFFFFF"/>
                </a:solidFill>
              </a:rPr>
              <a:t>promesse</a:t>
            </a:r>
            <a:r>
              <a:rPr lang="en-US" sz="2500" dirty="0">
                <a:solidFill>
                  <a:srgbClr val="FFFFFF"/>
                </a:solidFill>
              </a:rPr>
              <a:t> que </a:t>
            </a:r>
            <a:r>
              <a:rPr lang="en-US" sz="2500" dirty="0" err="1">
                <a:solidFill>
                  <a:srgbClr val="FFFFFF"/>
                </a:solidFill>
              </a:rPr>
              <a:t>Jésus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vous</a:t>
            </a:r>
            <a:r>
              <a:rPr lang="en-US" sz="2500" dirty="0">
                <a:solidFill>
                  <a:srgbClr val="FFFFFF"/>
                </a:solidFill>
              </a:rPr>
              <a:t> fait ?</a:t>
            </a:r>
            <a:endParaRPr lang="en-US" sz="25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0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PT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Pas de </a:t>
            </a:r>
            <a:r>
              <a:rPr lang="en-US" dirty="0" err="1">
                <a:solidFill>
                  <a:srgbClr val="FFFFFF"/>
                </a:solidFill>
              </a:rPr>
              <a:t>preuves</a:t>
            </a:r>
            <a:r>
              <a:rPr lang="en-US" dirty="0">
                <a:solidFill>
                  <a:srgbClr val="FFFFFF"/>
                </a:solidFill>
              </a:rPr>
              <a:t> du </a:t>
            </a:r>
            <a:r>
              <a:rPr lang="en-US" dirty="0" err="1">
                <a:solidFill>
                  <a:srgbClr val="FFFFFF"/>
                </a:solidFill>
              </a:rPr>
              <a:t>paradis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sz="half" idx="1"/>
          </p:nvPr>
        </p:nvSpPr>
        <p:spPr>
          <a:xfrm>
            <a:off x="457198" y="1600200"/>
            <a:ext cx="6352394" cy="45259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Hawking a raison. Il </a:t>
            </a:r>
            <a:r>
              <a:rPr lang="en-US" sz="2400" dirty="0" err="1">
                <a:solidFill>
                  <a:srgbClr val="FFFFFF"/>
                </a:solidFill>
              </a:rPr>
              <a:t>n’y</a:t>
            </a:r>
            <a:r>
              <a:rPr lang="en-US" sz="2400" dirty="0">
                <a:solidFill>
                  <a:srgbClr val="FFFFFF"/>
                </a:solidFill>
              </a:rPr>
              <a:t> a pas de </a:t>
            </a:r>
            <a:r>
              <a:rPr lang="en-US" sz="2400" dirty="0" err="1">
                <a:solidFill>
                  <a:srgbClr val="FFFFFF"/>
                </a:solidFill>
              </a:rPr>
              <a:t>preuves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scientifiques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qu’il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existe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vie après la mort. 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N’importe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quelle</a:t>
            </a:r>
            <a:r>
              <a:rPr lang="en-US" sz="2400" dirty="0">
                <a:solidFill>
                  <a:srgbClr val="FFFFFF"/>
                </a:solidFill>
              </a:rPr>
              <a:t> idée </a:t>
            </a:r>
            <a:r>
              <a:rPr lang="en-US" sz="2400" dirty="0" smtClean="0">
                <a:solidFill>
                  <a:srgbClr val="FFFFFF"/>
                </a:solidFill>
              </a:rPr>
              <a:t>de conscience </a:t>
            </a:r>
            <a:r>
              <a:rPr lang="en-US" sz="2400" dirty="0">
                <a:solidFill>
                  <a:srgbClr val="FFFFFF"/>
                </a:solidFill>
              </a:rPr>
              <a:t>après la mort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pure </a:t>
            </a:r>
            <a:r>
              <a:rPr lang="en-US" sz="2400" dirty="0" err="1">
                <a:solidFill>
                  <a:srgbClr val="FFFFFF"/>
                </a:solidFill>
              </a:rPr>
              <a:t>spéculation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Lorsque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cerveau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cesse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fonctionner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personne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cesse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d’exister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n’existe</a:t>
            </a:r>
            <a:r>
              <a:rPr lang="en-US" sz="2400" dirty="0">
                <a:solidFill>
                  <a:srgbClr val="FFFFFF"/>
                </a:solidFill>
              </a:rPr>
              <a:t> pas non plus de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d’enfer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immédiats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vie </a:t>
            </a:r>
            <a:r>
              <a:rPr lang="en-US" sz="2400" dirty="0" err="1">
                <a:solidFill>
                  <a:srgbClr val="FFFFFF"/>
                </a:solidFill>
              </a:rPr>
              <a:t>consciente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s’achève</a:t>
            </a:r>
            <a:r>
              <a:rPr lang="en-US" sz="2400" dirty="0">
                <a:solidFill>
                  <a:srgbClr val="FFFFFF"/>
                </a:solidFill>
              </a:rPr>
              <a:t> au moment de la mort.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6225" y="274638"/>
            <a:ext cx="8229600" cy="114300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promesse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biblique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512833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D’un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côté</a:t>
            </a:r>
            <a:r>
              <a:rPr lang="en-US" sz="2400" dirty="0">
                <a:solidFill>
                  <a:srgbClr val="FFFFFF"/>
                </a:solidFill>
              </a:rPr>
              <a:t>, la Bible </a:t>
            </a:r>
            <a:r>
              <a:rPr lang="en-US" sz="2400" dirty="0" err="1">
                <a:solidFill>
                  <a:srgbClr val="FFFFFF"/>
                </a:solidFill>
              </a:rPr>
              <a:t>enseigne</a:t>
            </a:r>
            <a:r>
              <a:rPr lang="en-US" sz="2400" dirty="0">
                <a:solidFill>
                  <a:srgbClr val="FFFFFF"/>
                </a:solidFill>
              </a:rPr>
              <a:t> que la mort </a:t>
            </a:r>
            <a:r>
              <a:rPr lang="en-US" sz="2400" dirty="0" err="1">
                <a:solidFill>
                  <a:srgbClr val="FFFFFF"/>
                </a:solidFill>
              </a:rPr>
              <a:t>n’est</a:t>
            </a:r>
            <a:r>
              <a:rPr lang="en-US" sz="2400" dirty="0">
                <a:solidFill>
                  <a:srgbClr val="FFFFFF"/>
                </a:solidFill>
              </a:rPr>
              <a:t> pas le point final de </a:t>
            </a:r>
            <a:r>
              <a:rPr lang="en-US" sz="2400" dirty="0" err="1">
                <a:solidFill>
                  <a:srgbClr val="FFFFFF"/>
                </a:solidFill>
              </a:rPr>
              <a:t>l'existence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seulement</a:t>
            </a:r>
            <a:r>
              <a:rPr lang="en-US" sz="2400" dirty="0">
                <a:solidFill>
                  <a:srgbClr val="FFFFFF"/>
                </a:solidFill>
              </a:rPr>
              <a:t> un point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 smtClean="0">
                <a:solidFill>
                  <a:srgbClr val="FFFFFF"/>
                </a:solidFill>
              </a:rPr>
              <a:t>ligne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L’homme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dort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la mort,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dehors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toute</a:t>
            </a:r>
            <a:r>
              <a:rPr lang="en-US" sz="2400" dirty="0">
                <a:solidFill>
                  <a:srgbClr val="FFFFFF"/>
                </a:solidFill>
              </a:rPr>
              <a:t> conscience, pour se </a:t>
            </a:r>
            <a:r>
              <a:rPr lang="en-US" sz="2400" dirty="0" err="1">
                <a:solidFill>
                  <a:srgbClr val="FFFFFF"/>
                </a:solidFill>
              </a:rPr>
              <a:t>réveiller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lors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seconde</a:t>
            </a:r>
            <a:r>
              <a:rPr lang="en-US" sz="2400" dirty="0">
                <a:solidFill>
                  <a:srgbClr val="FFFFFF"/>
                </a:solidFill>
              </a:rPr>
              <a:t> venue de Christ et </a:t>
            </a:r>
            <a:r>
              <a:rPr lang="en-US" sz="2400" dirty="0" err="1">
                <a:solidFill>
                  <a:srgbClr val="FFFFFF"/>
                </a:solidFill>
              </a:rPr>
              <a:t>profiter</a:t>
            </a:r>
            <a:r>
              <a:rPr lang="en-US" sz="2400" dirty="0">
                <a:solidFill>
                  <a:srgbClr val="FFFFFF"/>
                </a:solidFill>
              </a:rPr>
              <a:t> de la vie </a:t>
            </a:r>
            <a:r>
              <a:rPr lang="en-US" sz="2400" dirty="0" err="1">
                <a:solidFill>
                  <a:srgbClr val="FFFFFF"/>
                </a:solidFill>
              </a:rPr>
              <a:t>éternelle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103168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LES ÉVÉNEMENTS DES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DERNIERS </a:t>
            </a:r>
            <a:r>
              <a:rPr lang="en-US" sz="4800" dirty="0">
                <a:solidFill>
                  <a:srgbClr val="FFFFFF"/>
                </a:solidFill>
              </a:rPr>
              <a:t>JOURS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La venue du Christ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4346" y="1499208"/>
            <a:ext cx="8152453" cy="4525963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retourne</a:t>
            </a:r>
            <a:r>
              <a:rPr lang="en-US" sz="2400" dirty="0">
                <a:solidFill>
                  <a:srgbClr val="FFFFFF"/>
                </a:solidFill>
              </a:rPr>
              <a:t> sur Terre et </a:t>
            </a:r>
            <a:r>
              <a:rPr lang="en-US" sz="2400" dirty="0" err="1">
                <a:solidFill>
                  <a:srgbClr val="FFFFFF"/>
                </a:solidFill>
              </a:rPr>
              <a:t>amène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enfants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(Apocalypse 19 : </a:t>
            </a:r>
            <a:r>
              <a:rPr lang="en-US" sz="2400" dirty="0" smtClean="0">
                <a:solidFill>
                  <a:srgbClr val="FFFFFF"/>
                </a:solidFill>
              </a:rPr>
              <a:t>11-21)</a:t>
            </a:r>
          </a:p>
          <a:p>
            <a:pPr marL="533400" indent="-533400"/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première </a:t>
            </a:r>
            <a:r>
              <a:rPr lang="en-US" sz="2400" dirty="0" err="1">
                <a:solidFill>
                  <a:srgbClr val="FFFFFF"/>
                </a:solidFill>
              </a:rPr>
              <a:t>résurrection</a:t>
            </a:r>
            <a:r>
              <a:rPr lang="en-US" sz="2400" dirty="0">
                <a:solidFill>
                  <a:srgbClr val="FFFFFF"/>
                </a:solidFill>
              </a:rPr>
              <a:t> (Apocalypse 20 : </a:t>
            </a:r>
            <a:r>
              <a:rPr lang="en-US" sz="2400" dirty="0" smtClean="0">
                <a:solidFill>
                  <a:srgbClr val="FFFFFF"/>
                </a:solidFill>
              </a:rPr>
              <a:t>6)</a:t>
            </a:r>
          </a:p>
          <a:p>
            <a:pPr marL="533400" indent="-533400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méchants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morts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Matthieu</a:t>
            </a:r>
            <a:r>
              <a:rPr lang="en-US" sz="2400" dirty="0">
                <a:solidFill>
                  <a:srgbClr val="FFFFFF"/>
                </a:solidFill>
              </a:rPr>
              <a:t> 24 : </a:t>
            </a:r>
            <a:r>
              <a:rPr lang="en-US" sz="2400" dirty="0" smtClean="0">
                <a:solidFill>
                  <a:srgbClr val="FFFFFF"/>
                </a:solidFill>
              </a:rPr>
              <a:t>37-39)</a:t>
            </a:r>
          </a:p>
          <a:p>
            <a:pPr marL="533400" indent="-533400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Terre </a:t>
            </a:r>
            <a:r>
              <a:rPr lang="en-US" sz="2400" dirty="0" err="1">
                <a:solidFill>
                  <a:srgbClr val="FFFFFF"/>
                </a:solidFill>
              </a:rPr>
              <a:t>reste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désolée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Jérémie</a:t>
            </a:r>
            <a:r>
              <a:rPr lang="en-US" sz="2400" dirty="0">
                <a:solidFill>
                  <a:srgbClr val="FFFFFF"/>
                </a:solidFill>
              </a:rPr>
              <a:t> 4 : </a:t>
            </a:r>
            <a:r>
              <a:rPr lang="en-US" sz="2400" dirty="0" smtClean="0">
                <a:solidFill>
                  <a:srgbClr val="FFFFFF"/>
                </a:solidFill>
              </a:rPr>
              <a:t>23)</a:t>
            </a:r>
          </a:p>
          <a:p>
            <a:pPr marL="533400" indent="-533400"/>
            <a:r>
              <a:rPr lang="en-US" sz="2400" dirty="0" smtClean="0">
                <a:solidFill>
                  <a:srgbClr val="FFFFFF"/>
                </a:solidFill>
              </a:rPr>
              <a:t>Satan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neutralisé</a:t>
            </a:r>
            <a:r>
              <a:rPr lang="en-US" sz="2400" dirty="0">
                <a:solidFill>
                  <a:srgbClr val="FFFFFF"/>
                </a:solidFill>
              </a:rPr>
              <a:t> par un </a:t>
            </a:r>
            <a:r>
              <a:rPr lang="en-US" sz="2400" dirty="0" err="1">
                <a:solidFill>
                  <a:srgbClr val="FFFFFF"/>
                </a:solidFill>
              </a:rPr>
              <a:t>enchaînement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circonstances</a:t>
            </a:r>
            <a:r>
              <a:rPr lang="en-US" sz="2400" dirty="0">
                <a:solidFill>
                  <a:srgbClr val="FFFFFF"/>
                </a:solidFill>
              </a:rPr>
              <a:t> (Apocalypse 20 : 2, 3)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70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millénium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période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de restauration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234683" y="1683036"/>
            <a:ext cx="8572823" cy="2596743"/>
          </a:xfrm>
        </p:spPr>
        <p:txBody>
          <a:bodyPr>
            <a:noAutofit/>
          </a:bodyPr>
          <a:lstStyle/>
          <a:p>
            <a:pPr marL="533400" indent="-533400" algn="just"/>
            <a:r>
              <a:rPr lang="en-US" sz="2400" dirty="0">
                <a:solidFill>
                  <a:srgbClr val="FFFFFF"/>
                </a:solidFill>
              </a:rPr>
              <a:t>Le Christ </a:t>
            </a:r>
            <a:r>
              <a:rPr lang="en-US" sz="2400" dirty="0" err="1">
                <a:solidFill>
                  <a:srgbClr val="FFFFFF"/>
                </a:solidFill>
              </a:rPr>
              <a:t>reste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avec les saints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   (</a:t>
            </a:r>
            <a:r>
              <a:rPr lang="en-US" sz="2400" dirty="0">
                <a:solidFill>
                  <a:srgbClr val="FFFFFF"/>
                </a:solidFill>
              </a:rPr>
              <a:t>Apocalypse 15 : 3 ; Jean 14 : 2</a:t>
            </a:r>
            <a:r>
              <a:rPr lang="en-US" sz="2400" dirty="0" smtClean="0">
                <a:solidFill>
                  <a:srgbClr val="FFFFFF"/>
                </a:solidFill>
              </a:rPr>
              <a:t>).</a:t>
            </a:r>
          </a:p>
          <a:p>
            <a:pPr marL="533400" indent="-533400" algn="just"/>
            <a:r>
              <a:rPr lang="en-US" sz="2400" dirty="0" smtClean="0">
                <a:solidFill>
                  <a:srgbClr val="FFFFFF"/>
                </a:solidFill>
              </a:rPr>
              <a:t>Les </a:t>
            </a:r>
            <a:r>
              <a:rPr lang="en-US" sz="2400" dirty="0">
                <a:solidFill>
                  <a:srgbClr val="FFFFFF"/>
                </a:solidFill>
              </a:rPr>
              <a:t>saints </a:t>
            </a:r>
            <a:r>
              <a:rPr lang="en-US" sz="2400" dirty="0" err="1">
                <a:solidFill>
                  <a:srgbClr val="FFFFFF"/>
                </a:solidFill>
              </a:rPr>
              <a:t>règnent</a:t>
            </a:r>
            <a:r>
              <a:rPr lang="en-US" sz="2400" dirty="0">
                <a:solidFill>
                  <a:srgbClr val="FFFFFF"/>
                </a:solidFill>
              </a:rPr>
              <a:t> avec le Christ (Apocalypse 2 : </a:t>
            </a:r>
            <a:r>
              <a:rPr lang="en-US" sz="2400" dirty="0" smtClean="0">
                <a:solidFill>
                  <a:srgbClr val="FFFFFF"/>
                </a:solidFill>
              </a:rPr>
              <a:t>26).</a:t>
            </a:r>
          </a:p>
          <a:p>
            <a:pPr marL="533400" indent="-533400" algn="just"/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jugement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concernant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méchants</a:t>
            </a:r>
            <a:r>
              <a:rPr lang="en-US" sz="2400" dirty="0">
                <a:solidFill>
                  <a:srgbClr val="FFFFFF"/>
                </a:solidFill>
              </a:rPr>
              <a:t> a lieu (Apocalypse 20 : 4 ; 2 Pierre 2 : 4) Ce </a:t>
            </a:r>
            <a:r>
              <a:rPr lang="en-US" sz="2400" dirty="0" err="1">
                <a:solidFill>
                  <a:srgbClr val="FFFFFF"/>
                </a:solidFill>
              </a:rPr>
              <a:t>jugement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décide</a:t>
            </a:r>
            <a:r>
              <a:rPr lang="en-US" sz="2400" dirty="0">
                <a:solidFill>
                  <a:srgbClr val="FFFFFF"/>
                </a:solidFill>
              </a:rPr>
              <a:t> pas du </a:t>
            </a:r>
            <a:r>
              <a:rPr lang="en-US" sz="2400" dirty="0" err="1">
                <a:solidFill>
                  <a:srgbClr val="FFFFFF"/>
                </a:solidFill>
              </a:rPr>
              <a:t>salut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ces</a:t>
            </a:r>
            <a:r>
              <a:rPr lang="en-US" sz="2400" dirty="0">
                <a:solidFill>
                  <a:srgbClr val="FFFFFF"/>
                </a:solidFill>
              </a:rPr>
              <a:t> gens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ôte</a:t>
            </a:r>
            <a:r>
              <a:rPr lang="en-US" sz="2400" dirty="0">
                <a:solidFill>
                  <a:srgbClr val="FFFFFF"/>
                </a:solidFill>
              </a:rPr>
              <a:t> tout </a:t>
            </a:r>
            <a:r>
              <a:rPr lang="en-US" sz="2400" dirty="0" err="1">
                <a:solidFill>
                  <a:srgbClr val="FFFFFF"/>
                </a:solidFill>
              </a:rPr>
              <a:t>doute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concernant</a:t>
            </a:r>
            <a:r>
              <a:rPr lang="en-US" sz="2400" dirty="0">
                <a:solidFill>
                  <a:srgbClr val="FFFFFF"/>
                </a:solidFill>
              </a:rPr>
              <a:t> la damnation des </a:t>
            </a:r>
            <a:r>
              <a:rPr lang="en-US" sz="2400" dirty="0" err="1">
                <a:solidFill>
                  <a:srgbClr val="FFFFFF"/>
                </a:solidFill>
              </a:rPr>
              <a:t>méchants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05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millénium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période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de </a:t>
            </a:r>
            <a:r>
              <a:rPr lang="en-US" dirty="0">
                <a:solidFill>
                  <a:srgbClr val="FFFFFF"/>
                </a:solidFill>
              </a:rPr>
              <a:t>restauration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96842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Les </a:t>
            </a:r>
            <a:r>
              <a:rPr lang="en-US" sz="2400" dirty="0" err="1">
                <a:solidFill>
                  <a:srgbClr val="FFFFFF"/>
                </a:solidFill>
              </a:rPr>
              <a:t>justes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ressuscités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restés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vivants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jusqu’au</a:t>
            </a:r>
            <a:r>
              <a:rPr lang="en-US" sz="2400" dirty="0" smtClean="0">
                <a:solidFill>
                  <a:srgbClr val="FFFFFF"/>
                </a:solidFill>
              </a:rPr>
              <a:t> second </a:t>
            </a:r>
            <a:r>
              <a:rPr lang="en-US" sz="2400" dirty="0">
                <a:solidFill>
                  <a:srgbClr val="FFFFFF"/>
                </a:solidFill>
              </a:rPr>
              <a:t>retour de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iront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pour mille </a:t>
            </a:r>
            <a:r>
              <a:rPr lang="en-US" sz="2400" dirty="0" smtClean="0">
                <a:solidFill>
                  <a:srgbClr val="FFFFFF"/>
                </a:solidFill>
              </a:rPr>
              <a:t>ans.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Cette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période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appelée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millénium</a:t>
            </a:r>
            <a:r>
              <a:rPr lang="en-US" sz="2400" dirty="0" smtClean="0">
                <a:solidFill>
                  <a:srgbClr val="FFFFFF"/>
                </a:solidFill>
              </a:rPr>
              <a:t>. Le </a:t>
            </a:r>
            <a:r>
              <a:rPr lang="en-US" sz="2400" dirty="0" err="1">
                <a:solidFill>
                  <a:srgbClr val="FFFFFF"/>
                </a:solidFill>
              </a:rPr>
              <a:t>terme</a:t>
            </a:r>
            <a:r>
              <a:rPr lang="en-US" sz="2400" dirty="0">
                <a:solidFill>
                  <a:srgbClr val="FFFFFF"/>
                </a:solidFill>
              </a:rPr>
              <a:t> ne figure pas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 smtClean="0">
                <a:solidFill>
                  <a:srgbClr val="FFFFFF"/>
                </a:solidFill>
              </a:rPr>
              <a:t>vocabulaire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>
                <a:solidFill>
                  <a:srgbClr val="FFFFFF"/>
                </a:solidFill>
              </a:rPr>
              <a:t>la Bible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celle</a:t>
            </a:r>
            <a:r>
              <a:rPr lang="en-US" sz="2400" dirty="0">
                <a:solidFill>
                  <a:srgbClr val="FFFFFF"/>
                </a:solidFill>
              </a:rPr>
              <a:t>-ci </a:t>
            </a:r>
            <a:r>
              <a:rPr lang="en-US" sz="2400" dirty="0" err="1">
                <a:solidFill>
                  <a:srgbClr val="FFFFFF"/>
                </a:solidFill>
              </a:rPr>
              <a:t>parle</a:t>
            </a:r>
            <a:r>
              <a:rPr lang="en-US" sz="2400" dirty="0">
                <a:solidFill>
                  <a:srgbClr val="FFFFFF"/>
                </a:solidFill>
              </a:rPr>
              <a:t> de mille </a:t>
            </a:r>
            <a:r>
              <a:rPr lang="en-US" sz="2400" dirty="0" err="1" smtClean="0">
                <a:solidFill>
                  <a:srgbClr val="FFFFFF"/>
                </a:solidFill>
              </a:rPr>
              <a:t>ans</a:t>
            </a:r>
            <a:r>
              <a:rPr lang="en-US" sz="2400" dirty="0" smtClean="0">
                <a:solidFill>
                  <a:srgbClr val="FFFFFF"/>
                </a:solidFill>
              </a:rPr>
              <a:t> pendant </a:t>
            </a:r>
            <a:r>
              <a:rPr lang="en-US" sz="2400" dirty="0" err="1">
                <a:solidFill>
                  <a:srgbClr val="FFFFFF"/>
                </a:solidFill>
              </a:rPr>
              <a:t>lesquels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justes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seront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ciel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 smtClean="0">
                <a:solidFill>
                  <a:srgbClr val="FFFFFF"/>
                </a:solidFill>
              </a:rPr>
              <a:t>Jésus</a:t>
            </a:r>
            <a:r>
              <a:rPr lang="en-US" sz="2400" dirty="0" smtClean="0">
                <a:solidFill>
                  <a:srgbClr val="FFFFFF"/>
                </a:solidFill>
              </a:rPr>
              <a:t>. Entre-temps</a:t>
            </a:r>
            <a:r>
              <a:rPr lang="en-US" sz="2400" dirty="0">
                <a:solidFill>
                  <a:srgbClr val="FFFFFF"/>
                </a:solidFill>
              </a:rPr>
              <a:t>,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sera </a:t>
            </a:r>
            <a:r>
              <a:rPr lang="en-US" sz="2400" dirty="0" err="1" smtClean="0">
                <a:solidFill>
                  <a:srgbClr val="FFFFFF"/>
                </a:solidFill>
              </a:rPr>
              <a:t>complètement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déserte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et Satan sera (</a:t>
            </a:r>
            <a:r>
              <a:rPr lang="en-US" sz="2400" dirty="0" err="1">
                <a:solidFill>
                  <a:srgbClr val="FFFFFF"/>
                </a:solidFill>
              </a:rPr>
              <a:t>symboliquement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en-US" sz="2400" dirty="0" err="1" smtClean="0">
                <a:solidFill>
                  <a:srgbClr val="FFFFFF"/>
                </a:solidFill>
              </a:rPr>
              <a:t>prisonnier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spc="-40" dirty="0" smtClean="0">
                <a:solidFill>
                  <a:srgbClr val="FFFFFF"/>
                </a:solidFill>
              </a:rPr>
              <a:t>Il </a:t>
            </a:r>
            <a:r>
              <a:rPr lang="en-US" sz="2400" spc="-40" dirty="0" err="1">
                <a:solidFill>
                  <a:srgbClr val="FFFFFF"/>
                </a:solidFill>
              </a:rPr>
              <a:t>n’aura</a:t>
            </a:r>
            <a:r>
              <a:rPr lang="en-US" sz="2400" spc="-40" dirty="0">
                <a:solidFill>
                  <a:srgbClr val="FFFFFF"/>
                </a:solidFill>
              </a:rPr>
              <a:t> plus </a:t>
            </a:r>
            <a:r>
              <a:rPr lang="en-US" sz="2400" spc="-40" dirty="0" err="1">
                <a:solidFill>
                  <a:srgbClr val="FFFFFF"/>
                </a:solidFill>
              </a:rPr>
              <a:t>personne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>
                <a:solidFill>
                  <a:srgbClr val="FFFFFF"/>
                </a:solidFill>
              </a:rPr>
              <a:t>à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>
                <a:solidFill>
                  <a:srgbClr val="FFFFFF"/>
                </a:solidFill>
              </a:rPr>
              <a:t>tromper</a:t>
            </a:r>
            <a:r>
              <a:rPr lang="en-US" sz="2400" spc="-40" dirty="0">
                <a:solidFill>
                  <a:srgbClr val="FFFFFF"/>
                </a:solidFill>
              </a:rPr>
              <a:t>. Les </a:t>
            </a:r>
            <a:r>
              <a:rPr lang="en-US" sz="2400" spc="-40" dirty="0" err="1">
                <a:solidFill>
                  <a:srgbClr val="FFFFFF"/>
                </a:solidFill>
              </a:rPr>
              <a:t>justes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>
                <a:solidFill>
                  <a:srgbClr val="FFFFFF"/>
                </a:solidFill>
              </a:rPr>
              <a:t>seront</a:t>
            </a:r>
            <a:r>
              <a:rPr lang="en-US" sz="2400" spc="-40" dirty="0">
                <a:solidFill>
                  <a:srgbClr val="FFFFFF"/>
                </a:solidFill>
              </a:rPr>
              <a:t> au </a:t>
            </a:r>
            <a:r>
              <a:rPr lang="en-US" sz="2400" spc="-40" dirty="0" err="1">
                <a:solidFill>
                  <a:srgbClr val="FFFFFF"/>
                </a:solidFill>
              </a:rPr>
              <a:t>ciel</a:t>
            </a:r>
            <a:r>
              <a:rPr lang="en-US" sz="2400" spc="-40" dirty="0">
                <a:solidFill>
                  <a:srgbClr val="FFFFFF"/>
                </a:solidFill>
              </a:rPr>
              <a:t> et les </a:t>
            </a:r>
            <a:r>
              <a:rPr lang="en-US" sz="2400" spc="-40" dirty="0" err="1">
                <a:solidFill>
                  <a:srgbClr val="FFFFFF"/>
                </a:solidFill>
              </a:rPr>
              <a:t>injustes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>
                <a:solidFill>
                  <a:srgbClr val="FFFFFF"/>
                </a:solidFill>
              </a:rPr>
              <a:t>seront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 smtClean="0">
                <a:solidFill>
                  <a:srgbClr val="FFFFFF"/>
                </a:solidFill>
              </a:rPr>
              <a:t>morts</a:t>
            </a:r>
            <a:r>
              <a:rPr lang="en-US" sz="2400" spc="-40" dirty="0" smtClean="0">
                <a:solidFill>
                  <a:srgbClr val="FFFFFF"/>
                </a:solidFill>
              </a:rPr>
              <a:t> de </a:t>
            </a:r>
            <a:r>
              <a:rPr lang="en-US" sz="2400" spc="-40" dirty="0" err="1">
                <a:solidFill>
                  <a:srgbClr val="FFFFFF"/>
                </a:solidFill>
              </a:rPr>
              <a:t>l'éclat</a:t>
            </a:r>
            <a:r>
              <a:rPr lang="en-US" sz="2400" spc="-40" dirty="0">
                <a:solidFill>
                  <a:srgbClr val="FFFFFF"/>
                </a:solidFill>
              </a:rPr>
              <a:t> </a:t>
            </a:r>
            <a:r>
              <a:rPr lang="en-US" sz="2400" spc="-40" dirty="0" err="1">
                <a:solidFill>
                  <a:srgbClr val="FFFFFF"/>
                </a:solidFill>
              </a:rPr>
              <a:t>éblouissant</a:t>
            </a:r>
            <a:r>
              <a:rPr lang="en-US" sz="2400" spc="-40" dirty="0">
                <a:solidFill>
                  <a:srgbClr val="FFFFFF"/>
                </a:solidFill>
              </a:rPr>
              <a:t> du retour de Christ.</a:t>
            </a:r>
            <a:endParaRPr lang="en-US" sz="2400" spc="-4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4043</TotalTime>
  <Words>2251</Words>
  <Application>Microsoft Macintosh PowerPoint</Application>
  <PresentationFormat>On-screen Show (4:3)</PresentationFormat>
  <Paragraphs>136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Calisto MT</vt:lpstr>
      <vt:lpstr>Century Gothic</vt:lpstr>
      <vt:lpstr>Arial</vt:lpstr>
      <vt:lpstr>Tema de Office</vt:lpstr>
      <vt:lpstr>PowerPoint Presentation</vt:lpstr>
      <vt:lpstr>Y AURA-T-IL UNE  NOUVELLE TERRE ?</vt:lpstr>
      <vt:lpstr>Pas de preuves du paradis</vt:lpstr>
      <vt:lpstr>Pas de preuves du paradis</vt:lpstr>
      <vt:lpstr>Une promesse biblique</vt:lpstr>
      <vt:lpstr>LES ÉVÉNEMENTS DES  DERNIERS JOURS</vt:lpstr>
      <vt:lpstr>La venue du Christ</vt:lpstr>
      <vt:lpstr>Le millénium, une période  de restauration</vt:lpstr>
      <vt:lpstr>Le millénium, une période  de restauration</vt:lpstr>
      <vt:lpstr>Une description da la période  du millénium</vt:lpstr>
      <vt:lpstr>La fin du millénium</vt:lpstr>
      <vt:lpstr>La première résurrection</vt:lpstr>
      <vt:lpstr>La seconde résurrection</vt:lpstr>
      <vt:lpstr>LA PROMESSE D'UNE  NOUVELLE TERRE</vt:lpstr>
      <vt:lpstr>Un lieu préparé pour nous</vt:lpstr>
      <vt:lpstr>Nous serons avec lui</vt:lpstr>
      <vt:lpstr>Une réalité au delà de l'imagination</vt:lpstr>
      <vt:lpstr>Une société juste</vt:lpstr>
      <vt:lpstr>Il n'y aura plus de destruction ou  de dommages</vt:lpstr>
      <vt:lpstr>Il n'y aura plus ni mort, ni douleur,  ni larmes</vt:lpstr>
      <vt:lpstr>Il n'y aura plus de péché ni de mal</vt:lpstr>
      <vt:lpstr>La restauration de la santé</vt:lpstr>
      <vt:lpstr>Qui sera là ?</vt:lpstr>
      <vt:lpstr>Le salut est un cadeau de Dieu</vt:lpstr>
      <vt:lpstr>Comment obtenir le salut ?</vt:lpstr>
      <vt:lpstr>L'obéissance est un cadeau de Dieu</vt:lpstr>
      <vt:lpstr>L'obéissance est un cadeau de Dieu</vt:lpstr>
      <vt:lpstr>Qui est le résultat du travail de transformation mené par Dieu  dans nos coeurs</vt:lpstr>
      <vt:lpstr>Sommaire</vt:lpstr>
      <vt:lpstr>La maison de mon Père</vt:lpstr>
      <vt:lpstr>La maison de mon Père</vt:lpstr>
      <vt:lpstr>La maison de mon Père</vt:lpstr>
      <vt:lpstr>Ma décision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726</cp:revision>
  <dcterms:created xsi:type="dcterms:W3CDTF">2016-10-26T07:26:55Z</dcterms:created>
  <dcterms:modified xsi:type="dcterms:W3CDTF">2017-01-26T12:31:14Z</dcterms:modified>
</cp:coreProperties>
</file>