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2" r:id="rId1"/>
  </p:sldMasterIdLst>
  <p:notesMasterIdLst>
    <p:notesMasterId r:id="rId36"/>
  </p:notesMasterIdLst>
  <p:handoutMasterIdLst>
    <p:handoutMasterId r:id="rId37"/>
  </p:handoutMasterIdLst>
  <p:sldIdLst>
    <p:sldId id="297" r:id="rId2"/>
    <p:sldId id="298" r:id="rId3"/>
    <p:sldId id="258" r:id="rId4"/>
    <p:sldId id="259" r:id="rId5"/>
    <p:sldId id="263" r:id="rId6"/>
    <p:sldId id="271" r:id="rId7"/>
    <p:sldId id="268" r:id="rId8"/>
    <p:sldId id="282" r:id="rId9"/>
    <p:sldId id="283" r:id="rId10"/>
    <p:sldId id="284" r:id="rId11"/>
    <p:sldId id="285" r:id="rId12"/>
    <p:sldId id="266" r:id="rId13"/>
    <p:sldId id="269" r:id="rId14"/>
    <p:sldId id="286" r:id="rId15"/>
    <p:sldId id="281" r:id="rId16"/>
    <p:sldId id="272" r:id="rId17"/>
    <p:sldId id="287" r:id="rId18"/>
    <p:sldId id="267" r:id="rId19"/>
    <p:sldId id="288" r:id="rId20"/>
    <p:sldId id="273" r:id="rId21"/>
    <p:sldId id="300" r:id="rId22"/>
    <p:sldId id="301" r:id="rId23"/>
    <p:sldId id="275" r:id="rId24"/>
    <p:sldId id="276" r:id="rId25"/>
    <p:sldId id="289" r:id="rId26"/>
    <p:sldId id="290" r:id="rId27"/>
    <p:sldId id="278" r:id="rId28"/>
    <p:sldId id="295" r:id="rId29"/>
    <p:sldId id="291" r:id="rId30"/>
    <p:sldId id="292" r:id="rId31"/>
    <p:sldId id="299" r:id="rId32"/>
    <p:sldId id="293" r:id="rId33"/>
    <p:sldId id="296" r:id="rId34"/>
    <p:sldId id="29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3"/>
    <p:restoredTop sz="94674"/>
  </p:normalViewPr>
  <p:slideViewPr>
    <p:cSldViewPr snapToGrid="0" snapToObjects="1">
      <p:cViewPr varScale="1">
        <p:scale>
          <a:sx n="119" d="100"/>
          <a:sy n="119" d="100"/>
        </p:scale>
        <p:origin x="152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t>17/1/17</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t>‹#›</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t>17/1/17</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t>‹#›</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t>10</a:t>
            </a:fld>
            <a:endParaRPr lang="es-ES"/>
          </a:p>
        </p:txBody>
      </p:sp>
    </p:spTree>
    <p:extLst>
      <p:ext uri="{BB962C8B-B14F-4D97-AF65-F5344CB8AC3E}">
        <p14:creationId xmlns:p14="http://schemas.microsoft.com/office/powerpoint/2010/main" val="7632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t>martes, 17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139860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t>martes, 17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161344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t>martes, 17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04878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t>martes, 17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7239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t>martes, 17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30761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t>martes, 17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387721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t>martes, 17 de enero de 2017</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22318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t>martes, 17 de enero de 2017</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50023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t>martes, 17 de enero de 2017</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115516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t>martes, 17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512443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t>martes, 17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9699252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t>martes, 17 de enero de 2017</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424492541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g"/><Relationship Id="rId3"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_e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4515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650469" y="154416"/>
            <a:ext cx="6514260" cy="1644952"/>
          </a:xfrm>
        </p:spPr>
        <p:txBody>
          <a:bodyPr>
            <a:noAutofit/>
          </a:bodyPr>
          <a:lstStyle/>
          <a:p>
            <a:r>
              <a:rPr lang="en-US" sz="4400" dirty="0" smtClean="0">
                <a:solidFill>
                  <a:srgbClr val="FFFFFF"/>
                </a:solidFill>
              </a:rPr>
              <a:t>Argument from History (Deut. 32:8)</a:t>
            </a:r>
            <a:endParaRPr lang="en-US" sz="4400" dirty="0">
              <a:solidFill>
                <a:srgbClr val="FFFFFF"/>
              </a:solidFill>
            </a:endParaRPr>
          </a:p>
        </p:txBody>
      </p:sp>
      <p:sp>
        <p:nvSpPr>
          <p:cNvPr id="3" name="Marcador de contenido 2"/>
          <p:cNvSpPr>
            <a:spLocks noGrp="1"/>
          </p:cNvSpPr>
          <p:nvPr>
            <p:ph type="body" sz="half" idx="2"/>
          </p:nvPr>
        </p:nvSpPr>
        <p:spPr>
          <a:xfrm>
            <a:off x="650469" y="2053368"/>
            <a:ext cx="7871946" cy="1908869"/>
          </a:xfrm>
        </p:spPr>
        <p:txBody>
          <a:bodyPr>
            <a:noAutofit/>
          </a:bodyPr>
          <a:lstStyle/>
          <a:p>
            <a:pPr algn="just"/>
            <a:r>
              <a:rPr lang="en-US" sz="2400" dirty="0" smtClean="0">
                <a:solidFill>
                  <a:srgbClr val="FFFFFF"/>
                </a:solidFill>
              </a:rPr>
              <a:t>Whether the history of the universe, of humanity, of a particular people, or that of an individual is contemplated, it is perceived that there is always a plan, a providence, a sovereign thought that presides over everything and guides it toward the ultimate goal.</a:t>
            </a:r>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107744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67639" y="1288724"/>
            <a:ext cx="8576361" cy="1644952"/>
          </a:xfrm>
        </p:spPr>
        <p:txBody>
          <a:bodyPr>
            <a:noAutofit/>
          </a:bodyPr>
          <a:lstStyle/>
          <a:p>
            <a:r>
              <a:rPr lang="en-US" sz="4400" dirty="0" smtClean="0">
                <a:solidFill>
                  <a:srgbClr val="FFFFFF"/>
                </a:solidFill>
              </a:rPr>
              <a:t>Argument from </a:t>
            </a:r>
            <a:br>
              <a:rPr lang="en-US" sz="4400" dirty="0" smtClean="0">
                <a:solidFill>
                  <a:srgbClr val="FFFFFF"/>
                </a:solidFill>
              </a:rPr>
            </a:br>
            <a:r>
              <a:rPr lang="en-US" sz="4400" dirty="0" smtClean="0">
                <a:solidFill>
                  <a:srgbClr val="FFFFFF"/>
                </a:solidFill>
              </a:rPr>
              <a:t>Supernatural Events </a:t>
            </a:r>
            <a:br>
              <a:rPr lang="en-US" sz="4400" dirty="0" smtClean="0">
                <a:solidFill>
                  <a:srgbClr val="FFFFFF"/>
                </a:solidFill>
              </a:rPr>
            </a:br>
            <a:r>
              <a:rPr lang="en-US" sz="4400" dirty="0" smtClean="0">
                <a:solidFill>
                  <a:srgbClr val="FFFFFF"/>
                </a:solidFill>
              </a:rPr>
              <a:t>(Is. 44:6, 7)</a:t>
            </a:r>
            <a:endParaRPr lang="en-US" sz="4400" dirty="0">
              <a:solidFill>
                <a:srgbClr val="FFFFFF"/>
              </a:solidFill>
            </a:endParaRPr>
          </a:p>
        </p:txBody>
      </p:sp>
      <p:sp>
        <p:nvSpPr>
          <p:cNvPr id="3" name="Marcador de contenido 2"/>
          <p:cNvSpPr>
            <a:spLocks noGrp="1"/>
          </p:cNvSpPr>
          <p:nvPr>
            <p:ph type="body" sz="half" idx="2"/>
          </p:nvPr>
        </p:nvSpPr>
        <p:spPr>
          <a:xfrm>
            <a:off x="567640" y="3285843"/>
            <a:ext cx="3976138" cy="2295407"/>
          </a:xfrm>
        </p:spPr>
        <p:txBody>
          <a:bodyPr>
            <a:noAutofit/>
          </a:bodyPr>
          <a:lstStyle/>
          <a:p>
            <a:pPr algn="just"/>
            <a:r>
              <a:rPr lang="en-US" sz="2400" dirty="0" smtClean="0">
                <a:solidFill>
                  <a:srgbClr val="FFFFFF"/>
                </a:solidFill>
              </a:rPr>
              <a:t>Revelation, miracles, and prophecies, among others, are manifestations through which God reveals His existence and His interest for His children.</a:t>
            </a:r>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227708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ítulo 7"/>
          <p:cNvSpPr>
            <a:spLocks noGrp="1"/>
          </p:cNvSpPr>
          <p:nvPr>
            <p:ph type="title"/>
          </p:nvPr>
        </p:nvSpPr>
        <p:spPr/>
        <p:txBody>
          <a:bodyPr/>
          <a:lstStyle/>
          <a:p>
            <a:r>
              <a:rPr lang="en-US" dirty="0" smtClean="0">
                <a:solidFill>
                  <a:srgbClr val="FFFFFF"/>
                </a:solidFill>
              </a:rPr>
              <a:t>The Mark of God Is Everywhere</a:t>
            </a:r>
            <a:endParaRPr lang="en-US" dirty="0">
              <a:solidFill>
                <a:srgbClr val="FFFFFF"/>
              </a:solidFill>
            </a:endParaRPr>
          </a:p>
        </p:txBody>
      </p:sp>
      <p:sp>
        <p:nvSpPr>
          <p:cNvPr id="10" name="Marcador de contenido 9"/>
          <p:cNvSpPr>
            <a:spLocks noGrp="1"/>
          </p:cNvSpPr>
          <p:nvPr>
            <p:ph sz="half" idx="2"/>
          </p:nvPr>
        </p:nvSpPr>
        <p:spPr>
          <a:xfrm>
            <a:off x="584281" y="1815394"/>
            <a:ext cx="4388403" cy="4289101"/>
          </a:xfrm>
        </p:spPr>
        <p:txBody>
          <a:bodyPr>
            <a:noAutofit/>
          </a:bodyPr>
          <a:lstStyle/>
          <a:p>
            <a:pPr algn="just"/>
            <a:r>
              <a:rPr lang="en-US" sz="2400" dirty="0" smtClean="0">
                <a:solidFill>
                  <a:srgbClr val="FFFFFF"/>
                </a:solidFill>
              </a:rPr>
              <a:t>The things that surround us on earth, sea, and sky indicate order, beauty, precision, and ingenious planning. </a:t>
            </a:r>
          </a:p>
          <a:p>
            <a:pPr algn="just"/>
            <a:r>
              <a:rPr lang="en-US" sz="2400" dirty="0">
                <a:solidFill>
                  <a:srgbClr val="FFFFFF"/>
                </a:solidFill>
              </a:rPr>
              <a:t>A</a:t>
            </a:r>
            <a:r>
              <a:rPr lang="en-US" sz="2400" dirty="0" smtClean="0">
                <a:solidFill>
                  <a:srgbClr val="FFFFFF"/>
                </a:solidFill>
              </a:rPr>
              <a:t> logical analysis reveals that none of the wondrous things in existence around us could exist by mere coincidence.</a:t>
            </a:r>
          </a:p>
          <a:p>
            <a:pPr algn="just"/>
            <a:r>
              <a:rPr lang="en-US" sz="2400" dirty="0" smtClean="0">
                <a:solidFill>
                  <a:srgbClr val="FFFFFF"/>
                </a:solidFill>
              </a:rPr>
              <a:t>There must be an intelligent mind behind it all.</a:t>
            </a:r>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037241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Heavens Declare the Glory of God</a:t>
            </a:r>
            <a:endParaRPr lang="en-US" dirty="0">
              <a:solidFill>
                <a:srgbClr val="FFFFFF"/>
              </a:solidFill>
            </a:endParaRPr>
          </a:p>
        </p:txBody>
      </p:sp>
      <p:sp>
        <p:nvSpPr>
          <p:cNvPr id="3" name="Marcador de contenido 2"/>
          <p:cNvSpPr>
            <a:spLocks noGrp="1"/>
          </p:cNvSpPr>
          <p:nvPr>
            <p:ph sz="half" idx="1"/>
          </p:nvPr>
        </p:nvSpPr>
        <p:spPr>
          <a:xfrm>
            <a:off x="457200" y="2235276"/>
            <a:ext cx="8115624" cy="2541521"/>
          </a:xfrm>
        </p:spPr>
        <p:txBody>
          <a:bodyPr>
            <a:normAutofit/>
          </a:bodyPr>
          <a:lstStyle/>
          <a:p>
            <a:pPr algn="just"/>
            <a:r>
              <a:rPr lang="en-US" sz="2400" dirty="0" smtClean="0">
                <a:solidFill>
                  <a:srgbClr val="FFFFFF"/>
                </a:solidFill>
              </a:rPr>
              <a:t>King David said: “The heavens declare the glory of God, the skies proclaim the work of his hands” (Ps. 19:1).</a:t>
            </a:r>
          </a:p>
          <a:p>
            <a:pPr algn="just"/>
            <a:r>
              <a:rPr lang="en-US" sz="2400" dirty="0" smtClean="0">
                <a:solidFill>
                  <a:srgbClr val="FFFFFF"/>
                </a:solidFill>
              </a:rPr>
              <a:t>Raise your eyes to the sky. Over there, where your eyes get lost in the infinite, the same evidence of order, beauty, precision, and purpose exists as on earth.</a:t>
            </a:r>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94752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solidFill>
                  <a:srgbClr val="FFFFFF"/>
                </a:solidFill>
              </a:rPr>
              <a:t>Heavens </a:t>
            </a:r>
            <a:r>
              <a:rPr lang="en-US" dirty="0" smtClean="0">
                <a:solidFill>
                  <a:srgbClr val="FFFFFF"/>
                </a:solidFill>
              </a:rPr>
              <a:t>Declare </a:t>
            </a:r>
            <a:r>
              <a:rPr lang="en-US" dirty="0">
                <a:solidFill>
                  <a:srgbClr val="FFFFFF"/>
                </a:solidFill>
              </a:rPr>
              <a:t>the </a:t>
            </a:r>
            <a:r>
              <a:rPr lang="en-US" dirty="0" smtClean="0">
                <a:solidFill>
                  <a:srgbClr val="FFFFFF"/>
                </a:solidFill>
              </a:rPr>
              <a:t>Glory </a:t>
            </a:r>
            <a:r>
              <a:rPr lang="en-US" dirty="0">
                <a:solidFill>
                  <a:srgbClr val="FFFFFF"/>
                </a:solidFill>
              </a:rPr>
              <a:t>of God</a:t>
            </a:r>
            <a:endParaRPr lang="es-ES" dirty="0">
              <a:solidFill>
                <a:srgbClr val="FFFFFF"/>
              </a:solidFill>
            </a:endParaRPr>
          </a:p>
        </p:txBody>
      </p:sp>
      <p:sp>
        <p:nvSpPr>
          <p:cNvPr id="3" name="Marcador de contenido 2"/>
          <p:cNvSpPr>
            <a:spLocks noGrp="1"/>
          </p:cNvSpPr>
          <p:nvPr>
            <p:ph idx="1"/>
          </p:nvPr>
        </p:nvSpPr>
        <p:spPr/>
        <p:txBody>
          <a:bodyPr>
            <a:normAutofit/>
          </a:bodyPr>
          <a:lstStyle/>
          <a:p>
            <a:pPr marL="0" indent="0" algn="just">
              <a:buNone/>
            </a:pPr>
            <a:r>
              <a:rPr lang="en-US" sz="2600" dirty="0" smtClean="0">
                <a:solidFill>
                  <a:srgbClr val="FFFFFF"/>
                </a:solidFill>
              </a:rPr>
              <a:t>“Lift up your eyes and look to the heavens: Who created all these? He who brings out the starry host one by one and calls forth each of them by name. Because of his great power and mighty strength not one of them is missing. Why do you complain, Jacob? Why do you say, Israel, ‘My way is hidden from the Lord; my cause is disregarded by my God?’ Do you not know? Have you not heard? The Lord is the everlasting God, the Creator of the ends of the earth. He will not grow tired or weary, and his understanding no one can fathom” (Is. 40:26-28).</a:t>
            </a:r>
            <a:endParaRPr lang="en-US" sz="26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755270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22313" y="2196258"/>
            <a:ext cx="7772400" cy="1695236"/>
          </a:xfrm>
        </p:spPr>
        <p:txBody>
          <a:bodyPr>
            <a:noAutofit/>
          </a:bodyPr>
          <a:lstStyle/>
          <a:p>
            <a:r>
              <a:rPr lang="en-US" sz="4800" dirty="0" smtClean="0">
                <a:solidFill>
                  <a:srgbClr val="FFFFFF"/>
                </a:solidFill>
              </a:rPr>
              <a:t>CAN THE BIBLE </a:t>
            </a:r>
            <a:br>
              <a:rPr lang="en-US" sz="4800" dirty="0" smtClean="0">
                <a:solidFill>
                  <a:srgbClr val="FFFFFF"/>
                </a:solidFill>
              </a:rPr>
            </a:br>
            <a:r>
              <a:rPr lang="en-US" sz="4800" dirty="0" smtClean="0">
                <a:solidFill>
                  <a:srgbClr val="FFFFFF"/>
                </a:solidFill>
              </a:rPr>
              <a:t>BE TRUSTED?</a:t>
            </a:r>
            <a:endParaRPr lang="en-US" sz="4800" dirty="0">
              <a:solidFill>
                <a:srgbClr val="FFFFFF"/>
              </a:solidFill>
            </a:endParaRPr>
          </a:p>
        </p:txBody>
      </p:sp>
      <p:sp>
        <p:nvSpPr>
          <p:cNvPr id="3" name="Marcador de texto 2"/>
          <p:cNvSpPr>
            <a:spLocks noGrp="1"/>
          </p:cNvSpPr>
          <p:nvPr>
            <p:ph type="body" idx="1"/>
          </p:nvPr>
        </p:nvSpPr>
        <p:spPr>
          <a:xfrm>
            <a:off x="722313" y="3043876"/>
            <a:ext cx="4377274" cy="1500187"/>
          </a:xfrm>
        </p:spPr>
        <p:txBody>
          <a:bodyPr/>
          <a:lstStyle/>
          <a:p>
            <a:r>
              <a:rPr lang="en-US" dirty="0" smtClean="0">
                <a:solidFill>
                  <a:srgbClr val="FFFFFF"/>
                </a:solidFill>
              </a:rPr>
              <a:t>What reasons do I have for believing that the Bible is the Word of God?</a:t>
            </a:r>
            <a:endParaRPr lang="en-US"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The Bible Has Divine Authority</a:t>
            </a:r>
            <a:endParaRPr lang="en-US" dirty="0">
              <a:solidFill>
                <a:srgbClr val="FFFFFF"/>
              </a:solidFill>
            </a:endParaRPr>
          </a:p>
        </p:txBody>
      </p:sp>
      <p:sp>
        <p:nvSpPr>
          <p:cNvPr id="3" name="Marcador de contenido 2"/>
          <p:cNvSpPr>
            <a:spLocks noGrp="1"/>
          </p:cNvSpPr>
          <p:nvPr>
            <p:ph sz="half" idx="1"/>
          </p:nvPr>
        </p:nvSpPr>
        <p:spPr>
          <a:xfrm>
            <a:off x="880525" y="1686763"/>
            <a:ext cx="7295848" cy="1831751"/>
          </a:xfrm>
        </p:spPr>
        <p:txBody>
          <a:bodyPr>
            <a:normAutofit/>
          </a:bodyPr>
          <a:lstStyle/>
          <a:p>
            <a:pPr marL="0" indent="0" algn="just">
              <a:buNone/>
            </a:pPr>
            <a:r>
              <a:rPr lang="en-US" dirty="0" smtClean="0">
                <a:solidFill>
                  <a:srgbClr val="FFFFFF"/>
                </a:solidFill>
              </a:rPr>
              <a:t>“All Scripture is God-breathed and is useful for teaching, rebuking, correcting and training in righteousness” (2 Tim. 3:16).</a:t>
            </a:r>
            <a:endParaRPr lang="en-US"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9352417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The Bible Has a Wonderful Unity</a:t>
            </a:r>
            <a:endParaRPr lang="en-US" dirty="0">
              <a:solidFill>
                <a:srgbClr val="FFFFFF"/>
              </a:solidFill>
            </a:endParaRPr>
          </a:p>
        </p:txBody>
      </p:sp>
      <p:sp>
        <p:nvSpPr>
          <p:cNvPr id="3" name="Marcador de contenido 2"/>
          <p:cNvSpPr>
            <a:spLocks noGrp="1"/>
          </p:cNvSpPr>
          <p:nvPr>
            <p:ph idx="1"/>
          </p:nvPr>
        </p:nvSpPr>
        <p:spPr>
          <a:xfrm>
            <a:off x="457200" y="1600200"/>
            <a:ext cx="7973411" cy="4525963"/>
          </a:xfrm>
        </p:spPr>
        <p:txBody>
          <a:bodyPr>
            <a:noAutofit/>
          </a:bodyPr>
          <a:lstStyle/>
          <a:p>
            <a:pPr algn="just"/>
            <a:r>
              <a:rPr lang="en-US" sz="2600" spc="20" dirty="0" smtClean="0">
                <a:solidFill>
                  <a:srgbClr val="FFFFFF"/>
                </a:solidFill>
              </a:rPr>
              <a:t>This book was written by 40 different authors during a period of almost 1,600 years in three distinct languages. Most of the writers never met each other in person.</a:t>
            </a:r>
          </a:p>
          <a:p>
            <a:pPr algn="just"/>
            <a:r>
              <a:rPr lang="en-US" sz="2600" dirty="0" smtClean="0">
                <a:solidFill>
                  <a:srgbClr val="FFFFFF"/>
                </a:solidFill>
              </a:rPr>
              <a:t>However, to read the Bible from start to finish is to discover its unity of thought and content; the impression of 40 different authors being gathered one day to reconcile the text they would write about.</a:t>
            </a:r>
          </a:p>
          <a:p>
            <a:pPr algn="just"/>
            <a:r>
              <a:rPr lang="en-US" sz="2600" dirty="0" smtClean="0">
                <a:solidFill>
                  <a:srgbClr val="FFFFFF"/>
                </a:solidFill>
              </a:rPr>
              <a:t>This is further evidence that they were the human means of transmission inspired by the Holy Spirit, who is the true Author of the Bible.</a:t>
            </a:r>
            <a:endParaRPr lang="en-US" sz="26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985930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solidFill>
                  <a:srgbClr val="FFFFFF"/>
                </a:solidFill>
              </a:rPr>
              <a:t>The Fulfillment of the</a:t>
            </a:r>
            <a:br>
              <a:rPr lang="en-US" dirty="0" smtClean="0">
                <a:solidFill>
                  <a:srgbClr val="FFFFFF"/>
                </a:solidFill>
              </a:rPr>
            </a:br>
            <a:r>
              <a:rPr lang="en-US" dirty="0" smtClean="0">
                <a:solidFill>
                  <a:srgbClr val="FFFFFF"/>
                </a:solidFill>
              </a:rPr>
              <a:t>Biblical Prophecies</a:t>
            </a:r>
            <a:endParaRPr lang="en-US" dirty="0">
              <a:solidFill>
                <a:srgbClr val="FFFFFF"/>
              </a:solidFill>
            </a:endParaRPr>
          </a:p>
        </p:txBody>
      </p:sp>
      <p:sp>
        <p:nvSpPr>
          <p:cNvPr id="3" name="Marcador de contenido 2"/>
          <p:cNvSpPr>
            <a:spLocks noGrp="1"/>
          </p:cNvSpPr>
          <p:nvPr>
            <p:ph idx="1"/>
          </p:nvPr>
        </p:nvSpPr>
        <p:spPr/>
        <p:txBody>
          <a:bodyPr>
            <a:noAutofit/>
          </a:bodyPr>
          <a:lstStyle/>
          <a:p>
            <a:pPr algn="just"/>
            <a:r>
              <a:rPr lang="en-US" sz="2600" dirty="0" smtClean="0">
                <a:solidFill>
                  <a:srgbClr val="FFFFFF"/>
                </a:solidFill>
              </a:rPr>
              <a:t>“Remember the former things, those of long ago; I am God, and there is no other; I am God, and there is none like me. I make known the end from the beginning, from ancient times, what is still to come. I say, ‘My purpose will stand, and I will do all that I please’” (Is. 46:9, 10).</a:t>
            </a:r>
          </a:p>
          <a:p>
            <a:pPr algn="just"/>
            <a:r>
              <a:rPr lang="en-US" sz="2600" dirty="0" smtClean="0">
                <a:solidFill>
                  <a:srgbClr val="FFFFFF"/>
                </a:solidFill>
              </a:rPr>
              <a:t>The Bible contains at least 1,000 prophecies, some completely fulfilled; others in the process of being carried out; and others yet to come to fruition. Approximately one-third of the Bible is comprised of prophecies, whose certainty can be confirmed today with astonishing exactness.</a:t>
            </a:r>
            <a:endParaRPr lang="en-US" sz="260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706138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_az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139753"/>
            <a:ext cx="8229600" cy="530978"/>
          </a:xfrm>
        </p:spPr>
        <p:txBody>
          <a:bodyPr>
            <a:normAutofit/>
          </a:bodyPr>
          <a:lstStyle/>
          <a:p>
            <a:r>
              <a:rPr lang="en-US" sz="2400" dirty="0" smtClean="0">
                <a:solidFill>
                  <a:srgbClr val="FFFFFF"/>
                </a:solidFill>
              </a:rPr>
              <a:t>Prophecies from the Old Testament Regarding the Messiah</a:t>
            </a:r>
            <a:endParaRPr lang="en-US" sz="2400" dirty="0">
              <a:solidFill>
                <a:srgbClr val="FFFFFF"/>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709693006"/>
              </p:ext>
            </p:extLst>
          </p:nvPr>
        </p:nvGraphicFramePr>
        <p:xfrm>
          <a:off x="483173" y="822597"/>
          <a:ext cx="8229602" cy="5862320"/>
        </p:xfrm>
        <a:graphic>
          <a:graphicData uri="http://schemas.openxmlformats.org/drawingml/2006/table">
            <a:tbl>
              <a:tblPr firstRow="1" bandRow="1">
                <a:tableStyleId>{5C22544A-7EE6-4342-B048-85BDC9FD1C3A}</a:tableStyleId>
              </a:tblPr>
              <a:tblGrid>
                <a:gridCol w="3842659"/>
                <a:gridCol w="1817915"/>
                <a:gridCol w="2569028"/>
              </a:tblGrid>
              <a:tr h="370840">
                <a:tc>
                  <a:txBody>
                    <a:bodyPr/>
                    <a:lstStyle/>
                    <a:p>
                      <a:r>
                        <a:rPr lang="en-US" sz="1800" b="1" i="0" u="none" strike="noStrike" kern="1200" baseline="0" noProof="0" dirty="0" smtClean="0">
                          <a:solidFill>
                            <a:schemeClr val="tx1"/>
                          </a:solidFill>
                          <a:latin typeface="+mn-lt"/>
                          <a:ea typeface="+mn-ea"/>
                          <a:cs typeface="+mn-cs"/>
                        </a:rPr>
                        <a:t>Prophecy</a:t>
                      </a:r>
                      <a:endParaRPr lang="en-US" b="1" noProof="0" dirty="0">
                        <a:solidFill>
                          <a:schemeClr val="tx1"/>
                        </a:solidFill>
                      </a:endParaRPr>
                    </a:p>
                  </a:txBody>
                  <a:tcPr>
                    <a:solidFill>
                      <a:schemeClr val="bg1">
                        <a:lumMod val="85000"/>
                        <a:alpha val="48000"/>
                      </a:schemeClr>
                    </a:solidFill>
                  </a:tcPr>
                </a:tc>
                <a:tc>
                  <a:txBody>
                    <a:bodyPr/>
                    <a:lstStyle/>
                    <a:p>
                      <a:r>
                        <a:rPr lang="en-US" sz="1800" b="1" i="0" u="none" strike="noStrike" kern="1200" baseline="0" noProof="0" dirty="0" smtClean="0">
                          <a:solidFill>
                            <a:schemeClr val="tx1"/>
                          </a:solidFill>
                          <a:latin typeface="+mn-lt"/>
                          <a:ea typeface="+mn-ea"/>
                          <a:cs typeface="+mn-cs"/>
                        </a:rPr>
                        <a:t>Prophet/Author</a:t>
                      </a:r>
                      <a:endParaRPr lang="en-US" b="1" noProof="0" dirty="0">
                        <a:solidFill>
                          <a:schemeClr val="tx1"/>
                        </a:solidFill>
                      </a:endParaRPr>
                    </a:p>
                  </a:txBody>
                  <a:tcPr>
                    <a:solidFill>
                      <a:schemeClr val="bg1">
                        <a:lumMod val="85000"/>
                        <a:alpha val="48000"/>
                      </a:schemeClr>
                    </a:solidFill>
                  </a:tcPr>
                </a:tc>
                <a:tc>
                  <a:txBody>
                    <a:bodyPr/>
                    <a:lstStyle/>
                    <a:p>
                      <a:r>
                        <a:rPr lang="en-US" sz="1800" b="1" i="0" u="none" strike="noStrike" kern="1200" baseline="0" noProof="0" dirty="0" smtClean="0">
                          <a:solidFill>
                            <a:schemeClr val="tx1"/>
                          </a:solidFill>
                          <a:latin typeface="+mn-lt"/>
                          <a:ea typeface="+mn-ea"/>
                          <a:cs typeface="+mn-cs"/>
                        </a:rPr>
                        <a:t>Fulfillment</a:t>
                      </a:r>
                      <a:endParaRPr lang="en-US" b="1" noProof="0" dirty="0">
                        <a:solidFill>
                          <a:schemeClr val="tx1"/>
                        </a:solidFill>
                      </a:endParaRPr>
                    </a:p>
                  </a:txBody>
                  <a:tcPr>
                    <a:solidFill>
                      <a:schemeClr val="bg1">
                        <a:lumMod val="85000"/>
                        <a:alpha val="48000"/>
                      </a:schemeClr>
                    </a:solidFill>
                  </a:tcPr>
                </a:tc>
              </a:tr>
              <a:tr h="370840">
                <a:tc>
                  <a:txBody>
                    <a:bodyPr/>
                    <a:lstStyle/>
                    <a:p>
                      <a:r>
                        <a:rPr lang="en-US" sz="1600" b="0" i="0" u="none" strike="noStrike" kern="1200" baseline="0" noProof="0" smtClean="0">
                          <a:solidFill>
                            <a:schemeClr val="dk1"/>
                          </a:solidFill>
                          <a:latin typeface="+mn-lt"/>
                          <a:ea typeface="+mn-ea"/>
                          <a:cs typeface="+mn-cs"/>
                        </a:rPr>
                        <a:t>Would be born in Bethlehem</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Micah (5:2)</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Matthew 2:5, 6; Luke 2:4-6</a:t>
                      </a:r>
                      <a:endParaRPr lang="en-US" sz="1600" noProof="0"/>
                    </a:p>
                  </a:txBody>
                  <a:tcPr>
                    <a:solidFill>
                      <a:schemeClr val="bg1">
                        <a:lumMod val="85000"/>
                        <a:alpha val="48000"/>
                      </a:schemeClr>
                    </a:solidFill>
                  </a:tcPr>
                </a:tc>
              </a:tr>
              <a:tr h="370840">
                <a:tc>
                  <a:txBody>
                    <a:bodyPr/>
                    <a:lstStyle/>
                    <a:p>
                      <a:r>
                        <a:rPr lang="en-US" sz="1600" b="0" i="0" u="none" strike="noStrike" kern="1200" baseline="0" noProof="0" smtClean="0">
                          <a:solidFill>
                            <a:schemeClr val="dk1"/>
                          </a:solidFill>
                          <a:latin typeface="+mn-lt"/>
                          <a:ea typeface="+mn-ea"/>
                          <a:cs typeface="+mn-cs"/>
                        </a:rPr>
                        <a:t>Would be born from a virgin</a:t>
                      </a:r>
                      <a:endParaRPr lang="en-US" sz="1600" noProof="0"/>
                    </a:p>
                  </a:txBody>
                  <a:tcPr>
                    <a:solidFill>
                      <a:schemeClr val="bg1">
                        <a:lumMod val="85000"/>
                        <a:alpha val="48000"/>
                      </a:schemeClr>
                    </a:solidFill>
                  </a:tcPr>
                </a:tc>
                <a:tc>
                  <a:txBody>
                    <a:bodyPr/>
                    <a:lstStyle/>
                    <a:p>
                      <a:r>
                        <a:rPr lang="en-US" sz="1600" b="0" i="0" u="none" strike="noStrike" kern="1200" baseline="0" noProof="0" dirty="0" smtClean="0">
                          <a:solidFill>
                            <a:schemeClr val="dk1"/>
                          </a:solidFill>
                          <a:latin typeface="+mn-lt"/>
                          <a:ea typeface="+mn-ea"/>
                          <a:cs typeface="+mn-cs"/>
                        </a:rPr>
                        <a:t>Isaiah (7:14)</a:t>
                      </a:r>
                      <a:endParaRPr lang="en-US" sz="1600" noProof="0" dirty="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Matthew 1:22, 23</a:t>
                      </a:r>
                      <a:endParaRPr lang="en-US" sz="1600" noProof="0"/>
                    </a:p>
                  </a:txBody>
                  <a:tcPr>
                    <a:solidFill>
                      <a:schemeClr val="bg1">
                        <a:lumMod val="85000"/>
                        <a:alpha val="48000"/>
                      </a:schemeClr>
                    </a:solidFill>
                  </a:tcPr>
                </a:tc>
              </a:tr>
              <a:tr h="370840">
                <a:tc>
                  <a:txBody>
                    <a:bodyPr/>
                    <a:lstStyle/>
                    <a:p>
                      <a:r>
                        <a:rPr lang="en-US" sz="1600" b="0" i="0" u="none" strike="noStrike" kern="1200" baseline="0" noProof="0" smtClean="0">
                          <a:solidFill>
                            <a:schemeClr val="dk1"/>
                          </a:solidFill>
                          <a:latin typeface="+mn-lt"/>
                          <a:ea typeface="+mn-ea"/>
                          <a:cs typeface="+mn-cs"/>
                        </a:rPr>
                        <a:t>Would be called Immanuel</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Isaiah (7:14)</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Matthew 1:23</a:t>
                      </a:r>
                      <a:endParaRPr lang="en-US" sz="1600" noProof="0"/>
                    </a:p>
                  </a:txBody>
                  <a:tcPr>
                    <a:solidFill>
                      <a:schemeClr val="bg1">
                        <a:lumMod val="85000"/>
                        <a:alpha val="48000"/>
                      </a:schemeClr>
                    </a:solidFill>
                  </a:tcPr>
                </a:tc>
              </a:tr>
              <a:tr h="370840">
                <a:tc>
                  <a:txBody>
                    <a:bodyPr/>
                    <a:lstStyle/>
                    <a:p>
                      <a:r>
                        <a:rPr lang="en-US" sz="1600" b="0" i="0" u="none" strike="noStrike" kern="1200" baseline="0" noProof="0" smtClean="0">
                          <a:solidFill>
                            <a:schemeClr val="dk1"/>
                          </a:solidFill>
                          <a:latin typeface="+mn-lt"/>
                          <a:ea typeface="+mn-ea"/>
                          <a:cs typeface="+mn-cs"/>
                        </a:rPr>
                        <a:t>His place of birth would mourn the death of many children</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Jeremiah (31:15)</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Matthew 2:17-18</a:t>
                      </a:r>
                      <a:endParaRPr lang="en-US" sz="1600" noProof="0"/>
                    </a:p>
                  </a:txBody>
                  <a:tcPr>
                    <a:solidFill>
                      <a:schemeClr val="bg1">
                        <a:lumMod val="85000"/>
                        <a:alpha val="48000"/>
                      </a:schemeClr>
                    </a:solidFill>
                  </a:tcPr>
                </a:tc>
              </a:tr>
              <a:tr h="370840">
                <a:tc>
                  <a:txBody>
                    <a:bodyPr/>
                    <a:lstStyle/>
                    <a:p>
                      <a:r>
                        <a:rPr lang="en-US" sz="1600" b="0" i="0" u="none" strike="noStrike" kern="1200" baseline="0" noProof="0" smtClean="0">
                          <a:solidFill>
                            <a:schemeClr val="dk1"/>
                          </a:solidFill>
                          <a:latin typeface="+mn-lt"/>
                          <a:ea typeface="+mn-ea"/>
                          <a:cs typeface="+mn-cs"/>
                        </a:rPr>
                        <a:t>Would make a victorious entrance into Jerusalem riding a donkey</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Zechariah (9:9)</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Matthew 21:4-5</a:t>
                      </a:r>
                      <a:endParaRPr lang="en-US" sz="1600" noProof="0"/>
                    </a:p>
                  </a:txBody>
                  <a:tcPr>
                    <a:solidFill>
                      <a:schemeClr val="bg1">
                        <a:lumMod val="85000"/>
                        <a:alpha val="48000"/>
                      </a:schemeClr>
                    </a:solidFill>
                  </a:tcPr>
                </a:tc>
              </a:tr>
              <a:tr h="370840">
                <a:tc>
                  <a:txBody>
                    <a:bodyPr/>
                    <a:lstStyle/>
                    <a:p>
                      <a:r>
                        <a:rPr lang="en-US" sz="1600" b="0" i="0" u="none" strike="noStrike" kern="1200" baseline="0" noProof="0" smtClean="0">
                          <a:solidFill>
                            <a:schemeClr val="dk1"/>
                          </a:solidFill>
                          <a:latin typeface="+mn-lt"/>
                          <a:ea typeface="+mn-ea"/>
                          <a:cs typeface="+mn-cs"/>
                        </a:rPr>
                        <a:t>Would use parables in preaching</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Isaiah (6:9, 10)</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Matthew 13:10-15</a:t>
                      </a:r>
                      <a:endParaRPr lang="en-US" sz="1600" noProof="0"/>
                    </a:p>
                  </a:txBody>
                  <a:tcPr>
                    <a:solidFill>
                      <a:schemeClr val="bg1">
                        <a:lumMod val="85000"/>
                        <a:alpha val="48000"/>
                      </a:schemeClr>
                    </a:solidFill>
                  </a:tcPr>
                </a:tc>
              </a:tr>
              <a:tr h="370840">
                <a:tc>
                  <a:txBody>
                    <a:bodyPr/>
                    <a:lstStyle/>
                    <a:p>
                      <a:r>
                        <a:rPr lang="en-US" sz="1600" b="0" i="0" u="none" strike="noStrike" kern="1200" baseline="0" noProof="0" smtClean="0">
                          <a:solidFill>
                            <a:schemeClr val="dk1"/>
                          </a:solidFill>
                          <a:latin typeface="+mn-lt"/>
                          <a:ea typeface="+mn-ea"/>
                          <a:cs typeface="+mn-cs"/>
                        </a:rPr>
                        <a:t>Would heal many people</a:t>
                      </a:r>
                      <a:endParaRPr lang="en-US" sz="1600" noProof="0"/>
                    </a:p>
                  </a:txBody>
                  <a:tcPr>
                    <a:solidFill>
                      <a:schemeClr val="bg1">
                        <a:lumMod val="85000"/>
                        <a:alpha val="48000"/>
                      </a:schemeClr>
                    </a:solidFill>
                  </a:tcPr>
                </a:tc>
                <a:tc>
                  <a:txBody>
                    <a:bodyPr/>
                    <a:lstStyle/>
                    <a:p>
                      <a:r>
                        <a:rPr lang="en-US" sz="1600" b="0" i="0" u="none" strike="noStrike" kern="1200" baseline="0" noProof="0" dirty="0" smtClean="0">
                          <a:solidFill>
                            <a:schemeClr val="dk1"/>
                          </a:solidFill>
                          <a:latin typeface="+mn-lt"/>
                          <a:ea typeface="+mn-ea"/>
                          <a:cs typeface="+mn-cs"/>
                        </a:rPr>
                        <a:t>Isaiah (53:5)</a:t>
                      </a:r>
                      <a:endParaRPr lang="en-US" sz="1600" noProof="0" dirty="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Matthew 8:16, 17</a:t>
                      </a:r>
                      <a:endParaRPr lang="en-US" sz="1600" noProof="0"/>
                    </a:p>
                  </a:txBody>
                  <a:tcPr>
                    <a:solidFill>
                      <a:schemeClr val="bg1">
                        <a:lumMod val="85000"/>
                        <a:alpha val="48000"/>
                      </a:schemeClr>
                    </a:solidFill>
                  </a:tcPr>
                </a:tc>
              </a:tr>
              <a:tr h="370840">
                <a:tc>
                  <a:txBody>
                    <a:bodyPr/>
                    <a:lstStyle/>
                    <a:p>
                      <a:r>
                        <a:rPr lang="en-US" sz="1600" b="0" i="0" u="none" strike="noStrike" kern="1200" baseline="0" noProof="0" smtClean="0">
                          <a:solidFill>
                            <a:schemeClr val="dk1"/>
                          </a:solidFill>
                          <a:latin typeface="+mn-lt"/>
                          <a:ea typeface="+mn-ea"/>
                          <a:cs typeface="+mn-cs"/>
                        </a:rPr>
                        <a:t>Would be rejected by His own people</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Isaiah (53:3)</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John 1:11</a:t>
                      </a:r>
                      <a:endParaRPr lang="en-US" sz="1600" noProof="0"/>
                    </a:p>
                  </a:txBody>
                  <a:tcPr>
                    <a:solidFill>
                      <a:schemeClr val="bg1">
                        <a:lumMod val="85000"/>
                        <a:alpha val="48000"/>
                      </a:schemeClr>
                    </a:solidFill>
                  </a:tcPr>
                </a:tc>
              </a:tr>
              <a:tr h="370840">
                <a:tc>
                  <a:txBody>
                    <a:bodyPr/>
                    <a:lstStyle/>
                    <a:p>
                      <a:r>
                        <a:rPr lang="en-US" sz="1600" b="0" i="0" u="none" strike="noStrike" kern="1200" baseline="0" noProof="0" smtClean="0">
                          <a:solidFill>
                            <a:schemeClr val="dk1"/>
                          </a:solidFill>
                          <a:latin typeface="+mn-lt"/>
                          <a:ea typeface="+mn-ea"/>
                          <a:cs typeface="+mn-cs"/>
                        </a:rPr>
                        <a:t>Would be crucified alongside two thieves</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Isaiah (53:12)</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Matthew 27:38; Mark 15:27</a:t>
                      </a:r>
                      <a:endParaRPr lang="en-US" sz="1600" noProof="0"/>
                    </a:p>
                  </a:txBody>
                  <a:tcPr>
                    <a:solidFill>
                      <a:schemeClr val="bg1">
                        <a:lumMod val="85000"/>
                        <a:alpha val="48000"/>
                      </a:schemeClr>
                    </a:solidFill>
                  </a:tcPr>
                </a:tc>
              </a:tr>
              <a:tr h="370840">
                <a:tc>
                  <a:txBody>
                    <a:bodyPr/>
                    <a:lstStyle/>
                    <a:p>
                      <a:r>
                        <a:rPr lang="en-US" sz="1600" b="0" i="0" u="none" strike="noStrike" kern="1200" baseline="0" noProof="0" dirty="0" smtClean="0">
                          <a:solidFill>
                            <a:schemeClr val="dk1"/>
                          </a:solidFill>
                          <a:latin typeface="+mn-lt"/>
                          <a:ea typeface="+mn-ea"/>
                          <a:cs typeface="+mn-cs"/>
                        </a:rPr>
                        <a:t>Would be given vinegar to drink</a:t>
                      </a:r>
                      <a:endParaRPr lang="en-US" sz="1600" noProof="0" dirty="0"/>
                    </a:p>
                  </a:txBody>
                  <a:tcPr>
                    <a:solidFill>
                      <a:schemeClr val="bg1">
                        <a:lumMod val="85000"/>
                        <a:alpha val="48000"/>
                      </a:schemeClr>
                    </a:solidFill>
                  </a:tcPr>
                </a:tc>
                <a:tc>
                  <a:txBody>
                    <a:bodyPr/>
                    <a:lstStyle/>
                    <a:p>
                      <a:r>
                        <a:rPr lang="pt-BR" sz="1600" b="0" i="0" u="none" strike="noStrike" kern="1200" baseline="0" dirty="0" smtClean="0">
                          <a:solidFill>
                            <a:schemeClr val="dk1"/>
                          </a:solidFill>
                          <a:latin typeface="+mn-lt"/>
                          <a:ea typeface="+mn-ea"/>
                          <a:cs typeface="+mn-cs"/>
                        </a:rPr>
                        <a:t>David (Ps. 69:21)</a:t>
                      </a:r>
                      <a:endParaRPr lang="en-US" sz="1600" noProof="0" dirty="0"/>
                    </a:p>
                  </a:txBody>
                  <a:tcPr>
                    <a:solidFill>
                      <a:schemeClr val="bg1">
                        <a:lumMod val="85000"/>
                        <a:alpha val="48000"/>
                      </a:schemeClr>
                    </a:solidFill>
                  </a:tcPr>
                </a:tc>
                <a:tc>
                  <a:txBody>
                    <a:bodyPr/>
                    <a:lstStyle/>
                    <a:p>
                      <a:r>
                        <a:rPr lang="en-US" sz="1600" b="0" i="0" u="none" strike="noStrike" kern="1200" baseline="0" dirty="0" smtClean="0">
                          <a:solidFill>
                            <a:schemeClr val="dk1"/>
                          </a:solidFill>
                          <a:latin typeface="+mn-lt"/>
                          <a:ea typeface="+mn-ea"/>
                          <a:cs typeface="+mn-cs"/>
                        </a:rPr>
                        <a:t>Matthew 27:34; John 19:28-30</a:t>
                      </a:r>
                      <a:endParaRPr lang="en-US" sz="1600" noProof="0" dirty="0"/>
                    </a:p>
                  </a:txBody>
                  <a:tcPr>
                    <a:solidFill>
                      <a:schemeClr val="bg1">
                        <a:lumMod val="85000"/>
                        <a:alpha val="48000"/>
                      </a:schemeClr>
                    </a:solidFill>
                  </a:tcPr>
                </a:tc>
              </a:tr>
              <a:tr h="370840">
                <a:tc>
                  <a:txBody>
                    <a:bodyPr/>
                    <a:lstStyle/>
                    <a:p>
                      <a:r>
                        <a:rPr lang="en-US" sz="1600" b="0" i="0" u="none" strike="noStrike" kern="1200" baseline="0" noProof="0" dirty="0" smtClean="0">
                          <a:solidFill>
                            <a:schemeClr val="dk1"/>
                          </a:solidFill>
                          <a:latin typeface="+mn-lt"/>
                          <a:ea typeface="+mn-ea"/>
                          <a:cs typeface="+mn-cs"/>
                        </a:rPr>
                        <a:t>His clothes would be distributed by </a:t>
                      </a:r>
                    </a:p>
                    <a:p>
                      <a:r>
                        <a:rPr lang="en-US" sz="1600" b="0" i="0" u="none" strike="noStrike" kern="1200" baseline="0" noProof="0" dirty="0" smtClean="0">
                          <a:solidFill>
                            <a:schemeClr val="dk1"/>
                          </a:solidFill>
                          <a:latin typeface="+mn-lt"/>
                          <a:ea typeface="+mn-ea"/>
                          <a:cs typeface="+mn-cs"/>
                        </a:rPr>
                        <a:t>casting lots</a:t>
                      </a:r>
                      <a:endParaRPr lang="en-US" sz="1600" noProof="0" dirty="0"/>
                    </a:p>
                  </a:txBody>
                  <a:tcPr>
                    <a:solidFill>
                      <a:schemeClr val="bg1">
                        <a:lumMod val="85000"/>
                        <a:alpha val="48000"/>
                      </a:schemeClr>
                    </a:solidFill>
                  </a:tcPr>
                </a:tc>
                <a:tc>
                  <a:txBody>
                    <a:bodyPr/>
                    <a:lstStyle/>
                    <a:p>
                      <a:r>
                        <a:rPr lang="is-IS" sz="1600" b="0" i="0" u="none" strike="noStrike" kern="1200" baseline="0" dirty="0" smtClean="0">
                          <a:solidFill>
                            <a:schemeClr val="dk1"/>
                          </a:solidFill>
                          <a:latin typeface="+mn-lt"/>
                          <a:ea typeface="+mn-ea"/>
                          <a:cs typeface="+mn-cs"/>
                        </a:rPr>
                        <a:t>David (Ps. 22:18)</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smtClean="0">
                          <a:solidFill>
                            <a:schemeClr val="dk1"/>
                          </a:solidFill>
                          <a:latin typeface="+mn-lt"/>
                          <a:ea typeface="+mn-ea"/>
                          <a:cs typeface="+mn-cs"/>
                        </a:rPr>
                        <a:t>Luke 23:34</a:t>
                      </a:r>
                      <a:endParaRPr lang="en-US" sz="1600" noProof="0" dirty="0"/>
                    </a:p>
                  </a:txBody>
                  <a:tcPr>
                    <a:solidFill>
                      <a:schemeClr val="bg1">
                        <a:lumMod val="85000"/>
                        <a:alpha val="48000"/>
                      </a:schemeClr>
                    </a:solidFill>
                  </a:tcPr>
                </a:tc>
              </a:tr>
              <a:tr h="370840">
                <a:tc>
                  <a:txBody>
                    <a:bodyPr/>
                    <a:lstStyle/>
                    <a:p>
                      <a:r>
                        <a:rPr lang="en-US" sz="1600" b="0" i="0" u="none" strike="noStrike" kern="1200" baseline="0" noProof="0" smtClean="0">
                          <a:solidFill>
                            <a:schemeClr val="dk1"/>
                          </a:solidFill>
                          <a:latin typeface="+mn-lt"/>
                          <a:ea typeface="+mn-ea"/>
                          <a:cs typeface="+mn-cs"/>
                        </a:rPr>
                        <a:t>Would be assigned a grave with the godless, but would be buried with the rich</a:t>
                      </a:r>
                      <a:endParaRPr lang="en-US" sz="1600" noProof="0"/>
                    </a:p>
                  </a:txBody>
                  <a:tcPr>
                    <a:solidFill>
                      <a:schemeClr val="bg1">
                        <a:lumMod val="85000"/>
                        <a:alpha val="48000"/>
                      </a:schemeClr>
                    </a:solidFill>
                  </a:tcPr>
                </a:tc>
                <a:tc>
                  <a:txBody>
                    <a:bodyPr/>
                    <a:lstStyle/>
                    <a:p>
                      <a:r>
                        <a:rPr lang="en-US" sz="1600" b="0" i="0" u="none" strike="noStrike" kern="1200" baseline="0" noProof="0" smtClean="0">
                          <a:solidFill>
                            <a:schemeClr val="dk1"/>
                          </a:solidFill>
                          <a:latin typeface="+mn-lt"/>
                          <a:ea typeface="+mn-ea"/>
                          <a:cs typeface="+mn-cs"/>
                        </a:rPr>
                        <a:t>Isaiah (53:9)</a:t>
                      </a:r>
                      <a:endParaRPr lang="en-US" sz="1600" noProof="0"/>
                    </a:p>
                  </a:txBody>
                  <a:tcPr>
                    <a:solidFill>
                      <a:schemeClr val="bg1">
                        <a:lumMod val="85000"/>
                        <a:alpha val="48000"/>
                      </a:schemeClr>
                    </a:solidFill>
                  </a:tcPr>
                </a:tc>
                <a:tc>
                  <a:txBody>
                    <a:bodyPr/>
                    <a:lstStyle/>
                    <a:p>
                      <a:r>
                        <a:rPr lang="en-US" sz="1600" b="0" i="0" u="none" strike="noStrike" kern="1200" baseline="0" noProof="0" dirty="0" smtClean="0">
                          <a:solidFill>
                            <a:schemeClr val="dk1"/>
                          </a:solidFill>
                          <a:latin typeface="+mn-lt"/>
                          <a:ea typeface="+mn-ea"/>
                          <a:cs typeface="+mn-cs"/>
                        </a:rPr>
                        <a:t>Matthew 27:57-60</a:t>
                      </a:r>
                      <a:endParaRPr lang="en-US" sz="1600" noProof="0" dirty="0"/>
                    </a:p>
                  </a:txBody>
                  <a:tcPr>
                    <a:solidFill>
                      <a:schemeClr val="bg1">
                        <a:lumMod val="85000"/>
                        <a:alpha val="48000"/>
                      </a:schemeClr>
                    </a:solidFill>
                  </a:tcPr>
                </a:tc>
              </a:tr>
            </a:tbl>
          </a:graphicData>
        </a:graphic>
      </p:graphicFrame>
    </p:spTree>
    <p:extLst>
      <p:ext uri="{BB962C8B-B14F-4D97-AF65-F5344CB8AC3E}">
        <p14:creationId xmlns:p14="http://schemas.microsoft.com/office/powerpoint/2010/main" val="1146879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n-US" sz="4800" dirty="0" smtClean="0">
                <a:solidFill>
                  <a:schemeClr val="bg1"/>
                </a:solidFill>
              </a:rPr>
              <a:t>Is It Possible</a:t>
            </a:r>
            <a:br>
              <a:rPr lang="en-US" sz="4800" dirty="0" smtClean="0">
                <a:solidFill>
                  <a:schemeClr val="bg1"/>
                </a:solidFill>
              </a:rPr>
            </a:br>
            <a:r>
              <a:rPr lang="en-US" sz="4800" dirty="0" smtClean="0">
                <a:solidFill>
                  <a:schemeClr val="bg1"/>
                </a:solidFill>
              </a:rPr>
              <a:t>to Believe in God?</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smtClean="0">
                <a:solidFill>
                  <a:srgbClr val="FFFFFF"/>
                </a:solidFill>
              </a:rPr>
              <a:t>Topic 2</a:t>
            </a:r>
            <a:endParaRPr lang="en-US" dirty="0">
              <a:solidFill>
                <a:srgbClr val="FFFFFF"/>
              </a:solidFill>
            </a:endParaRPr>
          </a:p>
        </p:txBody>
      </p:sp>
      <p:pic>
        <p:nvPicPr>
          <p:cNvPr id="5" name="Imagen 4" descr="NEV31EN_HayRespuesta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8214" y="1393768"/>
            <a:ext cx="2308597" cy="2308597"/>
          </a:xfrm>
          <a:prstGeom prst="rect">
            <a:avLst/>
          </a:prstGeom>
        </p:spPr>
      </p:pic>
    </p:spTree>
    <p:extLst>
      <p:ext uri="{BB962C8B-B14F-4D97-AF65-F5344CB8AC3E}">
        <p14:creationId xmlns:p14="http://schemas.microsoft.com/office/powerpoint/2010/main" val="2811878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39412" y="262302"/>
            <a:ext cx="8216241" cy="963307"/>
          </a:xfrm>
        </p:spPr>
        <p:txBody>
          <a:bodyPr>
            <a:noAutofit/>
          </a:bodyPr>
          <a:lstStyle/>
          <a:p>
            <a:pPr algn="ctr"/>
            <a:r>
              <a:rPr lang="en-US" sz="4000" b="0" dirty="0">
                <a:solidFill>
                  <a:schemeClr val="bg1"/>
                </a:solidFill>
              </a:rPr>
              <a:t>Bible Prophecies against </a:t>
            </a:r>
            <a:r>
              <a:rPr lang="en-US" sz="4000" b="0" dirty="0" smtClean="0">
                <a:solidFill>
                  <a:schemeClr val="bg1"/>
                </a:solidFill>
              </a:rPr>
              <a:t>Some Places</a:t>
            </a:r>
            <a:endParaRPr lang="en-US" sz="4000" b="0" dirty="0">
              <a:solidFill>
                <a:schemeClr val="bg1"/>
              </a:solidFill>
            </a:endParaRPr>
          </a:p>
        </p:txBody>
      </p:sp>
      <p:sp>
        <p:nvSpPr>
          <p:cNvPr id="4" name="Marcador de texto 3"/>
          <p:cNvSpPr>
            <a:spLocks noGrp="1"/>
          </p:cNvSpPr>
          <p:nvPr>
            <p:ph type="body" sz="half" idx="2"/>
          </p:nvPr>
        </p:nvSpPr>
        <p:spPr>
          <a:xfrm>
            <a:off x="494632" y="1888292"/>
            <a:ext cx="7857315" cy="2474321"/>
          </a:xfrm>
        </p:spPr>
        <p:txBody>
          <a:bodyPr>
            <a:normAutofit/>
          </a:bodyPr>
          <a:lstStyle/>
          <a:p>
            <a:pPr marL="285750" indent="-285750">
              <a:buFont typeface="Arial"/>
              <a:buChar char="•"/>
            </a:pPr>
            <a:r>
              <a:rPr lang="en-US" sz="2400" dirty="0" err="1">
                <a:solidFill>
                  <a:schemeClr val="bg1"/>
                </a:solidFill>
              </a:rPr>
              <a:t>Tyre</a:t>
            </a:r>
            <a:r>
              <a:rPr lang="en-US" sz="2400" dirty="0">
                <a:solidFill>
                  <a:schemeClr val="bg1"/>
                </a:solidFill>
              </a:rPr>
              <a:t> </a:t>
            </a:r>
            <a:r>
              <a:rPr lang="en-US" sz="2400" dirty="0" smtClean="0">
                <a:solidFill>
                  <a:schemeClr val="bg1"/>
                </a:solidFill>
              </a:rPr>
              <a:t>(</a:t>
            </a:r>
            <a:r>
              <a:rPr lang="en-US" sz="2400" dirty="0">
                <a:solidFill>
                  <a:schemeClr val="bg1"/>
                </a:solidFill>
              </a:rPr>
              <a:t>Ezek. 26:7-14).</a:t>
            </a:r>
          </a:p>
          <a:p>
            <a:pPr marL="285750" indent="-285750">
              <a:buFont typeface="Arial"/>
              <a:buChar char="•"/>
            </a:pPr>
            <a:r>
              <a:rPr lang="en-US" sz="2400" dirty="0">
                <a:solidFill>
                  <a:schemeClr val="bg1"/>
                </a:solidFill>
              </a:rPr>
              <a:t>Egypt </a:t>
            </a:r>
            <a:r>
              <a:rPr lang="en-US" sz="2400" dirty="0" smtClean="0">
                <a:solidFill>
                  <a:schemeClr val="bg1"/>
                </a:solidFill>
              </a:rPr>
              <a:t>(</a:t>
            </a:r>
            <a:r>
              <a:rPr lang="en-US" sz="2400" dirty="0">
                <a:solidFill>
                  <a:schemeClr val="bg1"/>
                </a:solidFill>
              </a:rPr>
              <a:t>Ezek. 29:14, 15). </a:t>
            </a:r>
          </a:p>
          <a:p>
            <a:pPr marL="285750" indent="-285750">
              <a:buFont typeface="Arial"/>
              <a:buChar char="•"/>
            </a:pPr>
            <a:r>
              <a:rPr lang="en-US" sz="2400" dirty="0">
                <a:solidFill>
                  <a:schemeClr val="bg1"/>
                </a:solidFill>
              </a:rPr>
              <a:t>Petra (Edom) (Jer. 49:17, 18; </a:t>
            </a:r>
            <a:r>
              <a:rPr lang="it-IT" sz="2400" dirty="0" err="1">
                <a:solidFill>
                  <a:schemeClr val="bg1"/>
                </a:solidFill>
              </a:rPr>
              <a:t>Is</a:t>
            </a:r>
            <a:r>
              <a:rPr lang="it-IT" sz="2400" dirty="0">
                <a:solidFill>
                  <a:schemeClr val="bg1"/>
                </a:solidFill>
              </a:rPr>
              <a:t>. 34:11-13)</a:t>
            </a:r>
            <a:r>
              <a:rPr lang="en-US" sz="2400" dirty="0">
                <a:solidFill>
                  <a:schemeClr val="bg1"/>
                </a:solidFill>
              </a:rPr>
              <a:t>. </a:t>
            </a:r>
          </a:p>
          <a:p>
            <a:pPr marL="285750" indent="-285750">
              <a:buFont typeface="Arial"/>
              <a:buChar char="•"/>
            </a:pPr>
            <a:r>
              <a:rPr lang="en-US" sz="2400" dirty="0" smtClean="0">
                <a:solidFill>
                  <a:schemeClr val="bg1"/>
                </a:solidFill>
              </a:rPr>
              <a:t>Babylon (</a:t>
            </a:r>
            <a:r>
              <a:rPr lang="es-ES" sz="2400" dirty="0" err="1">
                <a:solidFill>
                  <a:schemeClr val="bg1"/>
                </a:solidFill>
              </a:rPr>
              <a:t>Jer</a:t>
            </a:r>
            <a:r>
              <a:rPr lang="es-ES" sz="2400" dirty="0">
                <a:solidFill>
                  <a:schemeClr val="bg1"/>
                </a:solidFill>
              </a:rPr>
              <a:t>. </a:t>
            </a:r>
            <a:r>
              <a:rPr lang="cs-CZ" sz="2400" dirty="0">
                <a:solidFill>
                  <a:schemeClr val="bg1"/>
                </a:solidFill>
              </a:rPr>
              <a:t>51:36, 37; </a:t>
            </a:r>
            <a:r>
              <a:rPr lang="cs-CZ" sz="2400" dirty="0" err="1">
                <a:solidFill>
                  <a:schemeClr val="bg1"/>
                </a:solidFill>
              </a:rPr>
              <a:t>Is</a:t>
            </a:r>
            <a:r>
              <a:rPr lang="cs-CZ" sz="2400" dirty="0">
                <a:solidFill>
                  <a:schemeClr val="bg1"/>
                </a:solidFill>
              </a:rPr>
              <a:t>. 13:20, 21)</a:t>
            </a:r>
            <a:r>
              <a:rPr lang="en-US" sz="2400" dirty="0">
                <a:solidFill>
                  <a:schemeClr val="bg1"/>
                </a:solidFill>
              </a:rPr>
              <a:t>.</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chemeClr val="bg1"/>
                </a:solidFill>
              </a:rPr>
              <a:t>There Is an Answer!</a:t>
            </a:r>
            <a:endParaRPr lang="en-US" dirty="0">
              <a:solidFill>
                <a:schemeClr val="bg1"/>
              </a:solidFill>
            </a:endParaRPr>
          </a:p>
        </p:txBody>
      </p:sp>
    </p:spTree>
    <p:extLst>
      <p:ext uri="{BB962C8B-B14F-4D97-AF65-F5344CB8AC3E}">
        <p14:creationId xmlns:p14="http://schemas.microsoft.com/office/powerpoint/2010/main" val="1864514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a:solidFill>
                  <a:srgbClr val="FFFFFF"/>
                </a:solidFill>
              </a:rPr>
              <a:t>Benefits of reading the bible</a:t>
            </a:r>
          </a:p>
        </p:txBody>
      </p:sp>
      <p:sp>
        <p:nvSpPr>
          <p:cNvPr id="3" name="Marcador de contenido 2"/>
          <p:cNvSpPr>
            <a:spLocks noGrp="1"/>
          </p:cNvSpPr>
          <p:nvPr>
            <p:ph idx="1"/>
          </p:nvPr>
        </p:nvSpPr>
        <p:spPr>
          <a:xfrm>
            <a:off x="457200" y="1600201"/>
            <a:ext cx="8229600" cy="3451578"/>
          </a:xfrm>
        </p:spPr>
        <p:txBody>
          <a:bodyPr>
            <a:noAutofit/>
          </a:bodyPr>
          <a:lstStyle/>
          <a:p>
            <a:r>
              <a:rPr lang="en-US" sz="2800" dirty="0" smtClean="0">
                <a:solidFill>
                  <a:schemeClr val="bg1"/>
                </a:solidFill>
              </a:rPr>
              <a:t>Yields </a:t>
            </a:r>
            <a:r>
              <a:rPr lang="en-US" sz="2800" dirty="0">
                <a:solidFill>
                  <a:schemeClr val="bg1"/>
                </a:solidFill>
              </a:rPr>
              <a:t>a prosperous life (Ps. 1:1-3</a:t>
            </a:r>
            <a:r>
              <a:rPr lang="en-US" sz="2800" dirty="0" smtClean="0">
                <a:solidFill>
                  <a:schemeClr val="bg1"/>
                </a:solidFill>
              </a:rPr>
              <a:t>).</a:t>
            </a:r>
            <a:endParaRPr lang="en-US" sz="2800" dirty="0">
              <a:solidFill>
                <a:schemeClr val="bg1"/>
              </a:solidFill>
            </a:endParaRPr>
          </a:p>
          <a:p>
            <a:r>
              <a:rPr lang="en-US" sz="2800" dirty="0" smtClean="0">
                <a:solidFill>
                  <a:schemeClr val="bg1"/>
                </a:solidFill>
              </a:rPr>
              <a:t>Helps </a:t>
            </a:r>
            <a:r>
              <a:rPr lang="en-US" sz="2800" dirty="0">
                <a:solidFill>
                  <a:schemeClr val="bg1"/>
                </a:solidFill>
              </a:rPr>
              <a:t>to overcome sin (Ps. 119:11</a:t>
            </a:r>
            <a:r>
              <a:rPr lang="en-US" sz="2800" dirty="0" smtClean="0">
                <a:solidFill>
                  <a:schemeClr val="bg1"/>
                </a:solidFill>
              </a:rPr>
              <a:t>).</a:t>
            </a:r>
            <a:endParaRPr lang="en-US" sz="2800" dirty="0">
              <a:solidFill>
                <a:schemeClr val="bg1"/>
              </a:solidFill>
            </a:endParaRPr>
          </a:p>
          <a:p>
            <a:r>
              <a:rPr lang="en-US" sz="2800" dirty="0" smtClean="0">
                <a:solidFill>
                  <a:schemeClr val="bg1"/>
                </a:solidFill>
              </a:rPr>
              <a:t>Provides </a:t>
            </a:r>
            <a:r>
              <a:rPr lang="en-US" sz="2800" dirty="0">
                <a:solidFill>
                  <a:schemeClr val="bg1"/>
                </a:solidFill>
              </a:rPr>
              <a:t>wisdom (Ps. 119:98</a:t>
            </a:r>
            <a:r>
              <a:rPr lang="en-US" sz="2800" dirty="0" smtClean="0">
                <a:solidFill>
                  <a:schemeClr val="bg1"/>
                </a:solidFill>
              </a:rPr>
              <a:t>).</a:t>
            </a:r>
            <a:endParaRPr lang="en-US" sz="2800" dirty="0">
              <a:solidFill>
                <a:schemeClr val="bg1"/>
              </a:solidFill>
            </a:endParaRPr>
          </a:p>
          <a:p>
            <a:r>
              <a:rPr lang="en-US" sz="2800" dirty="0" smtClean="0">
                <a:solidFill>
                  <a:schemeClr val="bg1"/>
                </a:solidFill>
              </a:rPr>
              <a:t>Fills </a:t>
            </a:r>
            <a:r>
              <a:rPr lang="en-US" sz="2800" dirty="0">
                <a:solidFill>
                  <a:schemeClr val="bg1"/>
                </a:solidFill>
              </a:rPr>
              <a:t>the heart with joy (Ps. 119:111</a:t>
            </a:r>
            <a:r>
              <a:rPr lang="en-US" sz="2800" dirty="0" smtClean="0">
                <a:solidFill>
                  <a:schemeClr val="bg1"/>
                </a:solidFill>
              </a:rPr>
              <a:t>).</a:t>
            </a:r>
            <a:endParaRPr lang="en-US" sz="2800" dirty="0">
              <a:solidFill>
                <a:schemeClr val="bg1"/>
              </a:solidFill>
            </a:endParaRPr>
          </a:p>
          <a:p>
            <a:r>
              <a:rPr lang="en-US" sz="2800" dirty="0" smtClean="0">
                <a:solidFill>
                  <a:schemeClr val="bg1"/>
                </a:solidFill>
              </a:rPr>
              <a:t>Brings </a:t>
            </a:r>
            <a:r>
              <a:rPr lang="en-US" sz="2800" dirty="0">
                <a:solidFill>
                  <a:schemeClr val="bg1"/>
                </a:solidFill>
              </a:rPr>
              <a:t>happiness to life (Jer. 15:16</a:t>
            </a:r>
            <a:r>
              <a:rPr lang="en-US" sz="2800" dirty="0" smtClean="0">
                <a:solidFill>
                  <a:schemeClr val="bg1"/>
                </a:solidFill>
              </a:rPr>
              <a:t>).</a:t>
            </a:r>
            <a:endParaRPr lang="en-US" sz="2800" dirty="0">
              <a:solidFill>
                <a:schemeClr val="bg1"/>
              </a:solidFill>
            </a:endParaRPr>
          </a:p>
          <a:p>
            <a:r>
              <a:rPr lang="en-US" sz="2800" dirty="0" smtClean="0">
                <a:solidFill>
                  <a:schemeClr val="bg1"/>
                </a:solidFill>
              </a:rPr>
              <a:t>Develops </a:t>
            </a:r>
            <a:r>
              <a:rPr lang="en-US" sz="2800" dirty="0">
                <a:solidFill>
                  <a:schemeClr val="bg1"/>
                </a:solidFill>
              </a:rPr>
              <a:t>love for God (John 14:21</a:t>
            </a:r>
            <a:r>
              <a:rPr lang="en-US" sz="2800" dirty="0" smtClean="0">
                <a:solidFill>
                  <a:schemeClr val="bg1"/>
                </a:solidFill>
              </a:rPr>
              <a:t>).</a:t>
            </a:r>
            <a:endParaRPr lang="en-US" sz="2800" dirty="0">
              <a:solidFill>
                <a:schemeClr val="bg1"/>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560583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a:solidFill>
                  <a:srgbClr val="FFFFFF"/>
                </a:solidFill>
              </a:rPr>
              <a:t>Benefits of reading the bible</a:t>
            </a:r>
          </a:p>
        </p:txBody>
      </p:sp>
      <p:sp>
        <p:nvSpPr>
          <p:cNvPr id="3" name="Marcador de contenido 2"/>
          <p:cNvSpPr>
            <a:spLocks noGrp="1"/>
          </p:cNvSpPr>
          <p:nvPr>
            <p:ph idx="1"/>
          </p:nvPr>
        </p:nvSpPr>
        <p:spPr/>
        <p:txBody>
          <a:bodyPr>
            <a:noAutofit/>
          </a:bodyPr>
          <a:lstStyle/>
          <a:p>
            <a:r>
              <a:rPr lang="en-US" sz="2800" dirty="0" smtClean="0">
                <a:solidFill>
                  <a:schemeClr val="bg1"/>
                </a:solidFill>
              </a:rPr>
              <a:t>Shows </a:t>
            </a:r>
            <a:r>
              <a:rPr lang="en-US" sz="2800" dirty="0">
                <a:solidFill>
                  <a:schemeClr val="bg1"/>
                </a:solidFill>
              </a:rPr>
              <a:t>salvation (2 Tim. 3:14, 15</a:t>
            </a:r>
            <a:r>
              <a:rPr lang="en-US" sz="2800" dirty="0" smtClean="0">
                <a:solidFill>
                  <a:schemeClr val="bg1"/>
                </a:solidFill>
              </a:rPr>
              <a:t>).</a:t>
            </a:r>
            <a:endParaRPr lang="en-US" sz="2800" dirty="0">
              <a:solidFill>
                <a:schemeClr val="bg1"/>
              </a:solidFill>
            </a:endParaRPr>
          </a:p>
          <a:p>
            <a:r>
              <a:rPr lang="en-US" sz="2800" dirty="0" smtClean="0">
                <a:solidFill>
                  <a:schemeClr val="bg1"/>
                </a:solidFill>
              </a:rPr>
              <a:t>Offers </a:t>
            </a:r>
            <a:r>
              <a:rPr lang="en-US" sz="2800" dirty="0">
                <a:solidFill>
                  <a:schemeClr val="bg1"/>
                </a:solidFill>
              </a:rPr>
              <a:t>happiness (James 1:25, 27</a:t>
            </a:r>
            <a:r>
              <a:rPr lang="en-US" sz="2800" dirty="0" smtClean="0">
                <a:solidFill>
                  <a:schemeClr val="bg1"/>
                </a:solidFill>
              </a:rPr>
              <a:t>).</a:t>
            </a:r>
            <a:endParaRPr lang="en-US" sz="2800" dirty="0">
              <a:solidFill>
                <a:schemeClr val="bg1"/>
              </a:solidFill>
            </a:endParaRPr>
          </a:p>
          <a:p>
            <a:r>
              <a:rPr lang="en-US" sz="2800" dirty="0" smtClean="0">
                <a:solidFill>
                  <a:schemeClr val="bg1"/>
                </a:solidFill>
              </a:rPr>
              <a:t>Increases </a:t>
            </a:r>
            <a:r>
              <a:rPr lang="en-US" sz="2800" dirty="0">
                <a:solidFill>
                  <a:schemeClr val="bg1"/>
                </a:solidFill>
              </a:rPr>
              <a:t>faith (Rom. 10:17</a:t>
            </a:r>
            <a:r>
              <a:rPr lang="en-US" sz="2800" dirty="0" smtClean="0">
                <a:solidFill>
                  <a:schemeClr val="bg1"/>
                </a:solidFill>
              </a:rPr>
              <a:t>).</a:t>
            </a:r>
            <a:endParaRPr lang="en-US" sz="2800" dirty="0">
              <a:solidFill>
                <a:schemeClr val="bg1"/>
              </a:solidFill>
            </a:endParaRPr>
          </a:p>
          <a:p>
            <a:r>
              <a:rPr lang="en-US" sz="2800" dirty="0" smtClean="0">
                <a:solidFill>
                  <a:schemeClr val="bg1"/>
                </a:solidFill>
              </a:rPr>
              <a:t>Helps </a:t>
            </a:r>
            <a:r>
              <a:rPr lang="en-US" sz="2800" dirty="0">
                <a:solidFill>
                  <a:schemeClr val="bg1"/>
                </a:solidFill>
              </a:rPr>
              <a:t>defeat the enemy (Eph. 6:16, 17</a:t>
            </a:r>
            <a:r>
              <a:rPr lang="en-US" sz="2800" dirty="0" smtClean="0">
                <a:solidFill>
                  <a:schemeClr val="bg1"/>
                </a:solidFill>
              </a:rPr>
              <a:t>).</a:t>
            </a:r>
            <a:endParaRPr lang="en-US" sz="2800" dirty="0">
              <a:solidFill>
                <a:schemeClr val="bg1"/>
              </a:solidFill>
            </a:endParaRPr>
          </a:p>
          <a:p>
            <a:r>
              <a:rPr lang="en-US" sz="2800" dirty="0" smtClean="0">
                <a:solidFill>
                  <a:schemeClr val="bg1"/>
                </a:solidFill>
              </a:rPr>
              <a:t>Guides </a:t>
            </a:r>
            <a:r>
              <a:rPr lang="en-US" sz="2800" dirty="0">
                <a:solidFill>
                  <a:schemeClr val="bg1"/>
                </a:solidFill>
              </a:rPr>
              <a:t>and protects (Ps. 119:105</a:t>
            </a:r>
            <a:r>
              <a:rPr lang="en-US" sz="2800" dirty="0" smtClean="0">
                <a:solidFill>
                  <a:schemeClr val="bg1"/>
                </a:solidFill>
              </a:rPr>
              <a:t>).</a:t>
            </a:r>
            <a:endParaRPr lang="en-US" sz="2800" dirty="0">
              <a:solidFill>
                <a:schemeClr val="bg1"/>
              </a:solidFill>
            </a:endParaRPr>
          </a:p>
          <a:p>
            <a:r>
              <a:rPr lang="en-US" sz="2800" dirty="0" smtClean="0">
                <a:solidFill>
                  <a:schemeClr val="bg1"/>
                </a:solidFill>
              </a:rPr>
              <a:t>Fosters </a:t>
            </a:r>
            <a:r>
              <a:rPr lang="en-US" sz="2800" dirty="0">
                <a:solidFill>
                  <a:schemeClr val="bg1"/>
                </a:solidFill>
              </a:rPr>
              <a:t>a better life (1 Pet. 1:23-25; 2:1</a:t>
            </a:r>
            <a:r>
              <a:rPr lang="en-US" sz="2800" dirty="0" smtClean="0">
                <a:solidFill>
                  <a:schemeClr val="bg1"/>
                </a:solidFill>
              </a:rPr>
              <a:t>).</a:t>
            </a:r>
            <a:endParaRPr lang="en-US" sz="2800" dirty="0">
              <a:solidFill>
                <a:schemeClr val="bg1"/>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7879949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ítulo 4"/>
          <p:cNvSpPr>
            <a:spLocks noGrp="1"/>
          </p:cNvSpPr>
          <p:nvPr>
            <p:ph type="title"/>
          </p:nvPr>
        </p:nvSpPr>
        <p:spPr>
          <a:xfrm>
            <a:off x="818947" y="1963284"/>
            <a:ext cx="4923878" cy="1996490"/>
          </a:xfrm>
        </p:spPr>
        <p:txBody>
          <a:bodyPr>
            <a:normAutofit/>
          </a:bodyPr>
          <a:lstStyle/>
          <a:p>
            <a:r>
              <a:rPr lang="es-ES" sz="4800" dirty="0" smtClean="0">
                <a:solidFill>
                  <a:srgbClr val="FFFFFF"/>
                </a:solidFill>
              </a:rPr>
              <a:t>THE BIBLE </a:t>
            </a:r>
            <a:br>
              <a:rPr lang="es-ES" sz="4800" dirty="0" smtClean="0">
                <a:solidFill>
                  <a:srgbClr val="FFFFFF"/>
                </a:solidFill>
              </a:rPr>
            </a:br>
            <a:r>
              <a:rPr lang="es-ES" sz="4800" dirty="0" smtClean="0">
                <a:solidFill>
                  <a:srgbClr val="FFFFFF"/>
                </a:solidFill>
              </a:rPr>
              <a:t>AND SCIENCE</a:t>
            </a:r>
            <a:endParaRPr lang="es-ES" sz="48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313362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22772"/>
            <a:ext cx="8229600" cy="1143000"/>
          </a:xfrm>
        </p:spPr>
        <p:txBody>
          <a:bodyPr/>
          <a:lstStyle/>
          <a:p>
            <a:r>
              <a:rPr lang="en-US" dirty="0" smtClean="0">
                <a:solidFill>
                  <a:srgbClr val="FFFFFF"/>
                </a:solidFill>
              </a:rPr>
              <a:t>The Circle of the Earth</a:t>
            </a:r>
            <a:endParaRPr lang="en-US" dirty="0">
              <a:solidFill>
                <a:srgbClr val="FFFFFF"/>
              </a:solidFill>
            </a:endParaRPr>
          </a:p>
        </p:txBody>
      </p:sp>
      <p:sp>
        <p:nvSpPr>
          <p:cNvPr id="3" name="Marcador de contenido 2"/>
          <p:cNvSpPr>
            <a:spLocks noGrp="1"/>
          </p:cNvSpPr>
          <p:nvPr>
            <p:ph idx="1"/>
          </p:nvPr>
        </p:nvSpPr>
        <p:spPr>
          <a:xfrm>
            <a:off x="457200" y="1393111"/>
            <a:ext cx="8229600" cy="5010280"/>
          </a:xfrm>
        </p:spPr>
        <p:txBody>
          <a:bodyPr>
            <a:noAutofit/>
          </a:bodyPr>
          <a:lstStyle/>
          <a:p>
            <a:pPr algn="just"/>
            <a:r>
              <a:rPr lang="en-US" sz="2300" dirty="0" smtClean="0">
                <a:solidFill>
                  <a:srgbClr val="FFFFFF"/>
                </a:solidFill>
              </a:rPr>
              <a:t>Throughout time, science and its discoveries have proven that the Bible is right in its declarations. Let us analyze, for example, this text from Isaiah: “He sits enthroned above the circle of the earth”</a:t>
            </a:r>
            <a:r>
              <a:rPr lang="en-US" sz="2300" b="1" dirty="0" smtClean="0">
                <a:solidFill>
                  <a:srgbClr val="FFFFFF"/>
                </a:solidFill>
              </a:rPr>
              <a:t> </a:t>
            </a:r>
            <a:r>
              <a:rPr lang="en-US" sz="2300" dirty="0" smtClean="0">
                <a:solidFill>
                  <a:srgbClr val="FFFFFF"/>
                </a:solidFill>
              </a:rPr>
              <a:t>(Is. 40:22).</a:t>
            </a:r>
          </a:p>
          <a:p>
            <a:pPr algn="just"/>
            <a:r>
              <a:rPr lang="en-US" sz="2300" dirty="0" smtClean="0">
                <a:solidFill>
                  <a:srgbClr val="FFFFFF"/>
                </a:solidFill>
              </a:rPr>
              <a:t>The Hebrew word Isaiah used for “circle” is </a:t>
            </a:r>
            <a:r>
              <a:rPr lang="en-US" sz="2300" i="1" dirty="0" err="1" smtClean="0">
                <a:solidFill>
                  <a:srgbClr val="FFFFFF"/>
                </a:solidFill>
              </a:rPr>
              <a:t>khug</a:t>
            </a:r>
            <a:r>
              <a:rPr lang="en-US" sz="2300" dirty="0" smtClean="0">
                <a:solidFill>
                  <a:srgbClr val="FFFFFF"/>
                </a:solidFill>
              </a:rPr>
              <a:t>, which means “round sphere.” </a:t>
            </a:r>
          </a:p>
          <a:p>
            <a:pPr algn="just"/>
            <a:r>
              <a:rPr lang="en-US" sz="2300" dirty="0" smtClean="0">
                <a:solidFill>
                  <a:srgbClr val="FFFFFF"/>
                </a:solidFill>
              </a:rPr>
              <a:t>The American Standard </a:t>
            </a:r>
            <a:r>
              <a:rPr lang="en-US" sz="2300" dirty="0">
                <a:solidFill>
                  <a:srgbClr val="FFFFFF"/>
                </a:solidFill>
              </a:rPr>
              <a:t>V</a:t>
            </a:r>
            <a:r>
              <a:rPr lang="en-US" sz="2300" dirty="0" smtClean="0">
                <a:solidFill>
                  <a:srgbClr val="FFFFFF"/>
                </a:solidFill>
              </a:rPr>
              <a:t>ersion of the Bible states: “It is he that </a:t>
            </a:r>
            <a:r>
              <a:rPr lang="en-US" sz="2300" dirty="0" err="1" smtClean="0">
                <a:solidFill>
                  <a:srgbClr val="FFFFFF"/>
                </a:solidFill>
              </a:rPr>
              <a:t>sitteth</a:t>
            </a:r>
            <a:r>
              <a:rPr lang="en-US" sz="2300" dirty="0" smtClean="0">
                <a:solidFill>
                  <a:srgbClr val="FFFFFF"/>
                </a:solidFill>
              </a:rPr>
              <a:t> above the circle of the earth.” Greek science, contemporary to Isaiah, taught that the Earth was flat, square, or rectangular.</a:t>
            </a:r>
          </a:p>
          <a:p>
            <a:pPr algn="just"/>
            <a:r>
              <a:rPr lang="en-US" sz="2300" dirty="0" smtClean="0">
                <a:solidFill>
                  <a:srgbClr val="FFFFFF"/>
                </a:solidFill>
              </a:rPr>
              <a:t>How did Isaiah know that the Earth was round rather than flat, as popular opinion asserted? Without doubt, the prophet wrote with something more than human understanding.</a:t>
            </a:r>
            <a:endParaRPr lang="en-US" sz="23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598596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19414"/>
            <a:ext cx="8229600" cy="1143000"/>
          </a:xfrm>
        </p:spPr>
        <p:txBody>
          <a:bodyPr/>
          <a:lstStyle/>
          <a:p>
            <a:r>
              <a:rPr lang="en-US" dirty="0" smtClean="0">
                <a:solidFill>
                  <a:srgbClr val="FFFFFF"/>
                </a:solidFill>
              </a:rPr>
              <a:t>The Orbit of the Sun</a:t>
            </a:r>
            <a:endParaRPr lang="en-US" dirty="0">
              <a:solidFill>
                <a:srgbClr val="FFFFFF"/>
              </a:solidFill>
            </a:endParaRPr>
          </a:p>
        </p:txBody>
      </p:sp>
      <p:sp>
        <p:nvSpPr>
          <p:cNvPr id="3" name="Marcador de contenido 2"/>
          <p:cNvSpPr>
            <a:spLocks noGrp="1"/>
          </p:cNvSpPr>
          <p:nvPr>
            <p:ph idx="1"/>
          </p:nvPr>
        </p:nvSpPr>
        <p:spPr>
          <a:xfrm>
            <a:off x="457199" y="1544976"/>
            <a:ext cx="8447729" cy="4525963"/>
          </a:xfrm>
        </p:spPr>
        <p:txBody>
          <a:bodyPr>
            <a:noAutofit/>
          </a:bodyPr>
          <a:lstStyle/>
          <a:p>
            <a:pPr algn="just"/>
            <a:r>
              <a:rPr lang="en-US" sz="2300" dirty="0" smtClean="0">
                <a:solidFill>
                  <a:srgbClr val="FFFFFF"/>
                </a:solidFill>
              </a:rPr>
              <a:t>Speaking about the sun, the psalmist wrote: “It rises at one end of the heavens and makes its circuit to the other; nothing is deprived of its warmth” (Ps. 19:6). </a:t>
            </a:r>
          </a:p>
          <a:p>
            <a:pPr algn="just"/>
            <a:r>
              <a:rPr lang="en-US" sz="2300" dirty="0" smtClean="0">
                <a:solidFill>
                  <a:srgbClr val="FFFFFF"/>
                </a:solidFill>
              </a:rPr>
              <a:t>For many years, scientists lectured about </a:t>
            </a:r>
            <a:r>
              <a:rPr lang="en-US" sz="2300" dirty="0" err="1" smtClean="0">
                <a:solidFill>
                  <a:srgbClr val="FFFFFF"/>
                </a:solidFill>
              </a:rPr>
              <a:t>geocentrism</a:t>
            </a:r>
            <a:r>
              <a:rPr lang="en-US" sz="2300" dirty="0" smtClean="0">
                <a:solidFill>
                  <a:srgbClr val="FFFFFF"/>
                </a:solidFill>
              </a:rPr>
              <a:t>, i.e., that the sun revolves around earth. But it was later discovered that the sun is not stationary in one place, as was once believed. </a:t>
            </a:r>
          </a:p>
          <a:p>
            <a:pPr algn="just"/>
            <a:r>
              <a:rPr lang="en-US" sz="2300" dirty="0" smtClean="0">
                <a:solidFill>
                  <a:srgbClr val="FFFFFF"/>
                </a:solidFill>
              </a:rPr>
              <a:t>Rather, it actually moves through space. Its traveling speed is estimated at 965,580 kilometers per hour, in such a large orbit that it takes 200 million years to complete one rotation.</a:t>
            </a:r>
          </a:p>
          <a:p>
            <a:pPr algn="just"/>
            <a:r>
              <a:rPr lang="en-US" sz="2300" dirty="0" smtClean="0">
                <a:solidFill>
                  <a:srgbClr val="FFFFFF"/>
                </a:solidFill>
              </a:rPr>
              <a:t>How did the psalmist know that the sun has one “circuit” or orbit?</a:t>
            </a:r>
            <a:endParaRPr lang="en-US" sz="23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993472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The Number of the Stars</a:t>
            </a:r>
            <a:endParaRPr lang="en-US" dirty="0">
              <a:solidFill>
                <a:srgbClr val="FFFFFF"/>
              </a:solidFill>
            </a:endParaRPr>
          </a:p>
        </p:txBody>
      </p:sp>
      <p:sp>
        <p:nvSpPr>
          <p:cNvPr id="3" name="Marcador de contenido 2"/>
          <p:cNvSpPr>
            <a:spLocks noGrp="1"/>
          </p:cNvSpPr>
          <p:nvPr>
            <p:ph idx="1"/>
          </p:nvPr>
        </p:nvSpPr>
        <p:spPr/>
        <p:txBody>
          <a:bodyPr>
            <a:normAutofit/>
          </a:bodyPr>
          <a:lstStyle/>
          <a:p>
            <a:pPr algn="just"/>
            <a:r>
              <a:rPr lang="en-US" sz="2600" dirty="0" smtClean="0">
                <a:solidFill>
                  <a:srgbClr val="FFFFFF"/>
                </a:solidFill>
              </a:rPr>
              <a:t>Moses wrote almost 6,000 years ago: “He took [Abram] outside and said: ‘Look up at the sky and count the stars—if indeed you can count them.’ Then he said to him, ‘So shall your offspring be’”</a:t>
            </a:r>
            <a:r>
              <a:rPr lang="en-US" sz="2600" b="1" dirty="0" smtClean="0">
                <a:solidFill>
                  <a:srgbClr val="FFFFFF"/>
                </a:solidFill>
              </a:rPr>
              <a:t> </a:t>
            </a:r>
            <a:r>
              <a:rPr lang="en-US" sz="2600" dirty="0" smtClean="0">
                <a:solidFill>
                  <a:srgbClr val="FFFFFF"/>
                </a:solidFill>
              </a:rPr>
              <a:t>(Gen.15:5).</a:t>
            </a:r>
          </a:p>
          <a:p>
            <a:pPr algn="just"/>
            <a:r>
              <a:rPr lang="en-US" sz="2600" dirty="0" smtClean="0">
                <a:solidFill>
                  <a:srgbClr val="FFFFFF"/>
                </a:solidFill>
              </a:rPr>
              <a:t>Today, astronomers agree that it is practically impossible to calculate the number of stars. How did Moses and Jeremiah know that well before telescopes and satellites were invented?</a:t>
            </a:r>
            <a:endParaRPr lang="en-US" sz="26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939792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397030"/>
            <a:ext cx="8229600" cy="1143000"/>
          </a:xfrm>
        </p:spPr>
        <p:txBody>
          <a:bodyPr>
            <a:normAutofit fontScale="90000"/>
          </a:bodyPr>
          <a:lstStyle/>
          <a:p>
            <a:r>
              <a:rPr lang="en-US" dirty="0" smtClean="0">
                <a:solidFill>
                  <a:srgbClr val="FFFFFF"/>
                </a:solidFill>
              </a:rPr>
              <a:t>The Transforming Power of the Bible</a:t>
            </a:r>
            <a:endParaRPr lang="en-US" dirty="0">
              <a:solidFill>
                <a:srgbClr val="FFFFFF"/>
              </a:solidFill>
            </a:endParaRPr>
          </a:p>
        </p:txBody>
      </p:sp>
      <p:sp>
        <p:nvSpPr>
          <p:cNvPr id="3" name="Marcador de contenido 2"/>
          <p:cNvSpPr>
            <a:spLocks noGrp="1"/>
          </p:cNvSpPr>
          <p:nvPr>
            <p:ph sz="half" idx="1"/>
          </p:nvPr>
        </p:nvSpPr>
        <p:spPr>
          <a:xfrm>
            <a:off x="457199" y="1875582"/>
            <a:ext cx="4913299" cy="4525963"/>
          </a:xfrm>
        </p:spPr>
        <p:txBody>
          <a:bodyPr>
            <a:normAutofit/>
          </a:bodyPr>
          <a:lstStyle/>
          <a:p>
            <a:pPr algn="just"/>
            <a:r>
              <a:rPr lang="en-US" sz="2600" dirty="0" smtClean="0">
                <a:solidFill>
                  <a:srgbClr val="FFFFFF"/>
                </a:solidFill>
              </a:rPr>
              <a:t>The Word of God won’t return to Him empty (Is. 55:11). </a:t>
            </a:r>
          </a:p>
          <a:p>
            <a:pPr algn="just"/>
            <a:r>
              <a:rPr lang="en-US" sz="2600" dirty="0" smtClean="0">
                <a:solidFill>
                  <a:srgbClr val="FFFFFF"/>
                </a:solidFill>
              </a:rPr>
              <a:t>Criminals go on to lead honest lives, unsuccessful people pick themselves up, slaves to certain vices react and defeat harmful habits that were destroying their lives.</a:t>
            </a:r>
            <a:endParaRPr lang="en-US" sz="26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0858076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Summary</a:t>
            </a:r>
            <a:endParaRPr lang="en-US" dirty="0">
              <a:solidFill>
                <a:srgbClr val="FFFFFF"/>
              </a:solidFill>
            </a:endParaRPr>
          </a:p>
        </p:txBody>
      </p:sp>
      <p:sp>
        <p:nvSpPr>
          <p:cNvPr id="3" name="Marcador de contenido 2"/>
          <p:cNvSpPr>
            <a:spLocks noGrp="1"/>
          </p:cNvSpPr>
          <p:nvPr>
            <p:ph idx="1"/>
          </p:nvPr>
        </p:nvSpPr>
        <p:spPr>
          <a:xfrm>
            <a:off x="306011" y="1600200"/>
            <a:ext cx="8522415" cy="4525963"/>
          </a:xfrm>
        </p:spPr>
        <p:txBody>
          <a:bodyPr>
            <a:noAutofit/>
          </a:bodyPr>
          <a:lstStyle/>
          <a:p>
            <a:pPr algn="just"/>
            <a:r>
              <a:rPr lang="en-US" sz="2500" dirty="0" smtClean="0">
                <a:solidFill>
                  <a:srgbClr val="FFFFFF"/>
                </a:solidFill>
              </a:rPr>
              <a:t>Every human being has a purpose to his or her life.</a:t>
            </a:r>
          </a:p>
          <a:p>
            <a:pPr algn="just"/>
            <a:r>
              <a:rPr lang="en-US" sz="2500" dirty="0">
                <a:solidFill>
                  <a:srgbClr val="FFFFFF"/>
                </a:solidFill>
              </a:rPr>
              <a:t>Believing in God is a characteristic element of human </a:t>
            </a:r>
            <a:r>
              <a:rPr lang="en-US" sz="2500" dirty="0" smtClean="0">
                <a:solidFill>
                  <a:srgbClr val="FFFFFF"/>
                </a:solidFill>
              </a:rPr>
              <a:t>nature.</a:t>
            </a:r>
          </a:p>
          <a:p>
            <a:pPr algn="just"/>
            <a:r>
              <a:rPr lang="en-US" sz="2500" dirty="0" smtClean="0">
                <a:solidFill>
                  <a:srgbClr val="FFFFFF"/>
                </a:solidFill>
              </a:rPr>
              <a:t>Cosmological, teleological, moral, historical, and supernatural arguments help us understand the work of God.</a:t>
            </a:r>
          </a:p>
          <a:p>
            <a:pPr algn="just"/>
            <a:r>
              <a:rPr lang="en-US" sz="2500" dirty="0">
                <a:solidFill>
                  <a:srgbClr val="FFFFFF"/>
                </a:solidFill>
              </a:rPr>
              <a:t>The things that surround us on earth, sea, and sky indicate order, beauty, precision, and ingenious </a:t>
            </a:r>
            <a:r>
              <a:rPr lang="en-US" sz="2500" dirty="0" smtClean="0">
                <a:solidFill>
                  <a:srgbClr val="FFFFFF"/>
                </a:solidFill>
              </a:rPr>
              <a:t>planning.</a:t>
            </a:r>
          </a:p>
          <a:p>
            <a:pPr algn="just"/>
            <a:r>
              <a:rPr lang="en-US" sz="2500" dirty="0" smtClean="0">
                <a:solidFill>
                  <a:srgbClr val="FFFFFF"/>
                </a:solidFill>
              </a:rPr>
              <a:t>The authority and unity of the Bible, just like the fulfillment of its prophecies, help us trust the Scriptures.  </a:t>
            </a:r>
          </a:p>
          <a:p>
            <a:pPr algn="just"/>
            <a:r>
              <a:rPr lang="en-US" sz="2500" dirty="0" smtClean="0">
                <a:solidFill>
                  <a:srgbClr val="FFFFFF"/>
                </a:solidFill>
              </a:rPr>
              <a:t>The transforming power of the Bible reveals that it has a non-human origin.</a:t>
            </a:r>
            <a:endParaRPr lang="es-ES" sz="25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What Is the Purpose of Your Life?</a:t>
            </a:r>
            <a:endParaRPr lang="en-US" dirty="0">
              <a:solidFill>
                <a:srgbClr val="FFFFFF"/>
              </a:solidFill>
            </a:endParaRPr>
          </a:p>
        </p:txBody>
      </p:sp>
      <p:sp>
        <p:nvSpPr>
          <p:cNvPr id="3" name="Marcador de contenido 2"/>
          <p:cNvSpPr>
            <a:spLocks noGrp="1"/>
          </p:cNvSpPr>
          <p:nvPr>
            <p:ph sz="half" idx="1"/>
          </p:nvPr>
        </p:nvSpPr>
        <p:spPr>
          <a:xfrm>
            <a:off x="457199" y="1600200"/>
            <a:ext cx="4287635" cy="4803190"/>
          </a:xfrm>
        </p:spPr>
        <p:txBody>
          <a:bodyPr>
            <a:noAutofit/>
          </a:bodyPr>
          <a:lstStyle/>
          <a:p>
            <a:pPr algn="just"/>
            <a:r>
              <a:rPr lang="en-US" sz="2300" dirty="0">
                <a:solidFill>
                  <a:srgbClr val="FFFFFF"/>
                </a:solidFill>
              </a:rPr>
              <a:t>John D. Rockefeller, Sr</a:t>
            </a:r>
            <a:r>
              <a:rPr lang="en-US" sz="2300" dirty="0" smtClean="0">
                <a:solidFill>
                  <a:srgbClr val="FFFFFF"/>
                </a:solidFill>
              </a:rPr>
              <a:t>. </a:t>
            </a:r>
            <a:r>
              <a:rPr lang="en-US" sz="2300" dirty="0">
                <a:solidFill>
                  <a:srgbClr val="FFFFFF"/>
                </a:solidFill>
              </a:rPr>
              <a:t>was strong and husky </a:t>
            </a:r>
            <a:r>
              <a:rPr lang="en-US" sz="2300" dirty="0" smtClean="0">
                <a:solidFill>
                  <a:srgbClr val="FFFFFF"/>
                </a:solidFill>
              </a:rPr>
              <a:t>when young. </a:t>
            </a:r>
          </a:p>
          <a:p>
            <a:pPr algn="just"/>
            <a:r>
              <a:rPr lang="en-US" sz="2300" dirty="0" smtClean="0">
                <a:solidFill>
                  <a:srgbClr val="FFFFFF"/>
                </a:solidFill>
              </a:rPr>
              <a:t>He determined early on </a:t>
            </a:r>
            <a:r>
              <a:rPr lang="en-US" sz="2300" dirty="0">
                <a:solidFill>
                  <a:srgbClr val="FFFFFF"/>
                </a:solidFill>
              </a:rPr>
              <a:t>to earn money and drove himself to the limit. At age 33, he earned his first million dollars. </a:t>
            </a:r>
            <a:endParaRPr lang="en-US" sz="2300" dirty="0" smtClean="0">
              <a:solidFill>
                <a:srgbClr val="FFFFFF"/>
              </a:solidFill>
            </a:endParaRPr>
          </a:p>
          <a:p>
            <a:pPr algn="just"/>
            <a:r>
              <a:rPr lang="en-US" sz="2300" dirty="0" smtClean="0">
                <a:solidFill>
                  <a:srgbClr val="FFFFFF"/>
                </a:solidFill>
              </a:rPr>
              <a:t>At </a:t>
            </a:r>
            <a:r>
              <a:rPr lang="en-US" sz="2300" dirty="0">
                <a:solidFill>
                  <a:srgbClr val="FFFFFF"/>
                </a:solidFill>
              </a:rPr>
              <a:t>age 43, he controlled the biggest company in the world. At age 53, he was the richest man on earth and the world’s only </a:t>
            </a:r>
            <a:r>
              <a:rPr lang="en-US" sz="2300" dirty="0" smtClean="0">
                <a:solidFill>
                  <a:srgbClr val="FFFFFF"/>
                </a:solidFill>
              </a:rPr>
              <a:t>billionaire.</a:t>
            </a:r>
            <a:endParaRPr lang="en-US" sz="2300" dirty="0">
              <a:solidFill>
                <a:srgbClr val="FFFFFF"/>
              </a:solidFill>
            </a:endParaRPr>
          </a:p>
        </p:txBody>
      </p:sp>
      <p:pic>
        <p:nvPicPr>
          <p:cNvPr id="6" name="Marcador de contenido 5"/>
          <p:cNvPicPr>
            <a:picLocks noGrp="1" noChangeAspect="1"/>
          </p:cNvPicPr>
          <p:nvPr>
            <p:ph sz="half" idx="2"/>
          </p:nvPr>
        </p:nvPicPr>
        <p:blipFill rotWithShape="1">
          <a:blip r:embed="rId2"/>
          <a:srcRect l="12820" r="21273" b="6319"/>
          <a:stretch/>
        </p:blipFill>
        <p:spPr>
          <a:xfrm>
            <a:off x="4998833" y="1517364"/>
            <a:ext cx="3579502" cy="4239969"/>
          </a:xfrm>
          <a:ln>
            <a:solidFill>
              <a:schemeClr val="bg1">
                <a:lumMod val="85000"/>
              </a:schemeClr>
            </a:solidFill>
          </a:ln>
        </p:spPr>
      </p:pic>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565413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23458" y="274638"/>
            <a:ext cx="5562600" cy="1143000"/>
          </a:xfrm>
        </p:spPr>
        <p:txBody>
          <a:bodyPr>
            <a:normAutofit fontScale="90000"/>
          </a:bodyPr>
          <a:lstStyle/>
          <a:p>
            <a:pPr algn="l"/>
            <a:r>
              <a:rPr lang="en-US" dirty="0" smtClean="0">
                <a:solidFill>
                  <a:srgbClr val="FFFFFF"/>
                </a:solidFill>
              </a:rPr>
              <a:t>What is the purpose of </a:t>
            </a:r>
            <a:br>
              <a:rPr lang="en-US" dirty="0" smtClean="0">
                <a:solidFill>
                  <a:srgbClr val="FFFFFF"/>
                </a:solidFill>
              </a:rPr>
            </a:br>
            <a:r>
              <a:rPr lang="en-US" dirty="0" smtClean="0">
                <a:solidFill>
                  <a:srgbClr val="FFFFFF"/>
                </a:solidFill>
              </a:rPr>
              <a:t>life and suffering?</a:t>
            </a:r>
            <a:endParaRPr lang="en-US" dirty="0">
              <a:solidFill>
                <a:srgbClr val="FFFFFF"/>
              </a:solidFill>
            </a:endParaRPr>
          </a:p>
        </p:txBody>
      </p:sp>
      <p:sp>
        <p:nvSpPr>
          <p:cNvPr id="3" name="Marcador de contenido 2"/>
          <p:cNvSpPr>
            <a:spLocks noGrp="1"/>
          </p:cNvSpPr>
          <p:nvPr>
            <p:ph sz="half" idx="1"/>
          </p:nvPr>
        </p:nvSpPr>
        <p:spPr>
          <a:xfrm>
            <a:off x="734070" y="1846596"/>
            <a:ext cx="4452819" cy="4525963"/>
          </a:xfrm>
        </p:spPr>
        <p:txBody>
          <a:bodyPr>
            <a:normAutofit/>
          </a:bodyPr>
          <a:lstStyle/>
          <a:p>
            <a:r>
              <a:rPr lang="en-US" sz="2400" dirty="0" smtClean="0">
                <a:solidFill>
                  <a:srgbClr val="FFFFFF"/>
                </a:solidFill>
              </a:rPr>
              <a:t>Albert Camus, French philosopher, wrote that humanity is born, lives, and finally dies tormented by one question: What is the purpose of life and of suffering? </a:t>
            </a:r>
          </a:p>
          <a:p>
            <a:r>
              <a:rPr lang="en-US" sz="2400" dirty="0" smtClean="0">
                <a:solidFill>
                  <a:srgbClr val="FFFFFF"/>
                </a:solidFill>
              </a:rPr>
              <a:t>Camus’ answer to this question is the theory of the absurd: everything in life and in the </a:t>
            </a:r>
            <a:r>
              <a:rPr lang="en-US" sz="2400" dirty="0">
                <a:solidFill>
                  <a:srgbClr val="FFFFFF"/>
                </a:solidFill>
              </a:rPr>
              <a:t>universe is </a:t>
            </a:r>
            <a:r>
              <a:rPr lang="en-US" sz="2400" dirty="0" smtClean="0">
                <a:solidFill>
                  <a:srgbClr val="FFFFFF"/>
                </a:solidFill>
              </a:rPr>
              <a:t>meaningless.</a:t>
            </a:r>
          </a:p>
        </p:txBody>
      </p:sp>
      <p:sp>
        <p:nvSpPr>
          <p:cNvPr id="8"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278957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7543800" cy="990600"/>
          </a:xfrm>
        </p:spPr>
        <p:txBody>
          <a:bodyPr>
            <a:normAutofit fontScale="90000"/>
          </a:bodyPr>
          <a:lstStyle/>
          <a:p>
            <a:r>
              <a:rPr lang="en-US" dirty="0">
                <a:solidFill>
                  <a:srgbClr val="FFFFFF"/>
                </a:solidFill>
              </a:rPr>
              <a:t>What Is the </a:t>
            </a:r>
            <a:r>
              <a:rPr lang="en-US" dirty="0" smtClean="0">
                <a:solidFill>
                  <a:srgbClr val="FFFFFF"/>
                </a:solidFill>
              </a:rPr>
              <a:t>Purpose </a:t>
            </a:r>
            <a:r>
              <a:rPr lang="en-US" dirty="0">
                <a:solidFill>
                  <a:srgbClr val="FFFFFF"/>
                </a:solidFill>
              </a:rPr>
              <a:t>of </a:t>
            </a:r>
            <a:r>
              <a:rPr lang="en-US" dirty="0" smtClean="0">
                <a:solidFill>
                  <a:srgbClr val="FFFFFF"/>
                </a:solidFill>
              </a:rPr>
              <a:t>Your </a:t>
            </a:r>
            <a:r>
              <a:rPr lang="en-US" dirty="0">
                <a:solidFill>
                  <a:srgbClr val="FFFFFF"/>
                </a:solidFill>
              </a:rPr>
              <a:t>Life?</a:t>
            </a:r>
            <a:endParaRPr lang="es-ES" dirty="0">
              <a:solidFill>
                <a:srgbClr val="FFFFFF"/>
              </a:solidFill>
            </a:endParaRPr>
          </a:p>
        </p:txBody>
      </p:sp>
      <p:sp>
        <p:nvSpPr>
          <p:cNvPr id="3" name="Marcador de contenido 2"/>
          <p:cNvSpPr>
            <a:spLocks noGrp="1"/>
          </p:cNvSpPr>
          <p:nvPr>
            <p:ph idx="1"/>
          </p:nvPr>
        </p:nvSpPr>
        <p:spPr/>
        <p:txBody>
          <a:bodyPr>
            <a:noAutofit/>
          </a:bodyPr>
          <a:lstStyle/>
          <a:p>
            <a:pPr algn="just"/>
            <a:r>
              <a:rPr lang="en-US" sz="2400" dirty="0">
                <a:solidFill>
                  <a:srgbClr val="FFFFFF"/>
                </a:solidFill>
              </a:rPr>
              <a:t>Then he developed a sickness called “alopecia,” where the hair of his head dropped off, his eyelashes and eyebrows disappeared, and he was shrunken like a mummy. </a:t>
            </a:r>
            <a:endParaRPr lang="en-US" sz="2400" dirty="0" smtClean="0">
              <a:solidFill>
                <a:srgbClr val="FFFFFF"/>
              </a:solidFill>
            </a:endParaRPr>
          </a:p>
          <a:p>
            <a:pPr algn="just"/>
            <a:r>
              <a:rPr lang="en-US" sz="2400" dirty="0" smtClean="0">
                <a:solidFill>
                  <a:srgbClr val="FFFFFF"/>
                </a:solidFill>
              </a:rPr>
              <a:t>His </a:t>
            </a:r>
            <a:r>
              <a:rPr lang="en-US" sz="2400" dirty="0">
                <a:solidFill>
                  <a:srgbClr val="FFFFFF"/>
                </a:solidFill>
              </a:rPr>
              <a:t>weekly income was one million dollars, but he digested only milk and crackers. </a:t>
            </a:r>
            <a:endParaRPr lang="en-US" sz="2400" dirty="0" smtClean="0">
              <a:solidFill>
                <a:srgbClr val="FFFFFF"/>
              </a:solidFill>
            </a:endParaRPr>
          </a:p>
          <a:p>
            <a:pPr algn="just"/>
            <a:r>
              <a:rPr lang="en-US" sz="2400" dirty="0" smtClean="0">
                <a:solidFill>
                  <a:srgbClr val="FFFFFF"/>
                </a:solidFill>
              </a:rPr>
              <a:t>He </a:t>
            </a:r>
            <a:r>
              <a:rPr lang="en-US" sz="2400" dirty="0">
                <a:solidFill>
                  <a:srgbClr val="FFFFFF"/>
                </a:solidFill>
              </a:rPr>
              <a:t>was so hated in Pennsylvania that he had to have bodyguards day and night. </a:t>
            </a:r>
            <a:endParaRPr lang="en-US" sz="2400" dirty="0" smtClean="0">
              <a:solidFill>
                <a:srgbClr val="FFFFFF"/>
              </a:solidFill>
            </a:endParaRPr>
          </a:p>
          <a:p>
            <a:pPr algn="just"/>
            <a:r>
              <a:rPr lang="en-US" sz="2400" dirty="0" smtClean="0">
                <a:solidFill>
                  <a:srgbClr val="FFFFFF"/>
                </a:solidFill>
              </a:rPr>
              <a:t>He </a:t>
            </a:r>
            <a:r>
              <a:rPr lang="en-US" sz="2400" dirty="0">
                <a:solidFill>
                  <a:srgbClr val="FFFFFF"/>
                </a:solidFill>
              </a:rPr>
              <a:t>could not sleep, stopped smiling </a:t>
            </a:r>
            <a:r>
              <a:rPr lang="en-US" sz="2400" dirty="0" smtClean="0">
                <a:solidFill>
                  <a:srgbClr val="FFFFFF"/>
                </a:solidFill>
              </a:rPr>
              <a:t>long ago, </a:t>
            </a:r>
            <a:r>
              <a:rPr lang="en-US" sz="2400" dirty="0">
                <a:solidFill>
                  <a:srgbClr val="FFFFFF"/>
                </a:solidFill>
              </a:rPr>
              <a:t>and enjoyed nothing in </a:t>
            </a:r>
            <a:r>
              <a:rPr lang="en-US" sz="2400" dirty="0" smtClean="0">
                <a:solidFill>
                  <a:srgbClr val="FFFFFF"/>
                </a:solidFill>
              </a:rPr>
              <a:t>life.</a:t>
            </a:r>
          </a:p>
          <a:p>
            <a:pPr algn="just"/>
            <a:r>
              <a:rPr lang="en-US" sz="2400" dirty="0">
                <a:solidFill>
                  <a:srgbClr val="FFFFFF"/>
                </a:solidFill>
              </a:rPr>
              <a:t>The doctors predicted he would not live over one year</a:t>
            </a:r>
            <a:r>
              <a:rPr lang="en-US" sz="2400" dirty="0" smtClean="0">
                <a:solidFill>
                  <a:srgbClr val="FFFFFF"/>
                </a:solidFill>
              </a:rPr>
              <a:t>.</a:t>
            </a:r>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7" name="Marcador de contenido 5"/>
          <p:cNvPicPr>
            <a:picLocks noChangeAspect="1"/>
          </p:cNvPicPr>
          <p:nvPr/>
        </p:nvPicPr>
        <p:blipFill rotWithShape="1">
          <a:blip r:embed="rId2"/>
          <a:srcRect l="12820" r="21273"/>
          <a:stretch/>
        </p:blipFill>
        <p:spPr>
          <a:xfrm>
            <a:off x="7981382" y="360172"/>
            <a:ext cx="947780" cy="1198384"/>
          </a:xfrm>
          <a:prstGeom prst="rect">
            <a:avLst/>
          </a:prstGeom>
          <a:ln>
            <a:solidFill>
              <a:schemeClr val="bg1">
                <a:lumMod val="85000"/>
              </a:schemeClr>
            </a:solidFill>
          </a:ln>
        </p:spPr>
      </p:pic>
    </p:spTree>
    <p:extLst>
      <p:ext uri="{BB962C8B-B14F-4D97-AF65-F5344CB8AC3E}">
        <p14:creationId xmlns:p14="http://schemas.microsoft.com/office/powerpoint/2010/main" val="2841238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7543800" cy="990600"/>
          </a:xfrm>
        </p:spPr>
        <p:txBody>
          <a:bodyPr>
            <a:normAutofit fontScale="90000"/>
          </a:bodyPr>
          <a:lstStyle/>
          <a:p>
            <a:r>
              <a:rPr lang="en-US" dirty="0">
                <a:solidFill>
                  <a:srgbClr val="FFFFFF"/>
                </a:solidFill>
              </a:rPr>
              <a:t>What Is the </a:t>
            </a:r>
            <a:r>
              <a:rPr lang="en-US" dirty="0" smtClean="0">
                <a:solidFill>
                  <a:srgbClr val="FFFFFF"/>
                </a:solidFill>
              </a:rPr>
              <a:t>Purpose </a:t>
            </a:r>
            <a:r>
              <a:rPr lang="en-US" dirty="0">
                <a:solidFill>
                  <a:srgbClr val="FFFFFF"/>
                </a:solidFill>
              </a:rPr>
              <a:t>of </a:t>
            </a:r>
            <a:r>
              <a:rPr lang="en-US" dirty="0" smtClean="0">
                <a:solidFill>
                  <a:srgbClr val="FFFFFF"/>
                </a:solidFill>
              </a:rPr>
              <a:t>Your </a:t>
            </a:r>
            <a:r>
              <a:rPr lang="en-US" dirty="0">
                <a:solidFill>
                  <a:srgbClr val="FFFFFF"/>
                </a:solidFill>
              </a:rPr>
              <a:t>Life?</a:t>
            </a:r>
            <a:endParaRPr lang="es-ES" dirty="0">
              <a:solidFill>
                <a:srgbClr val="FFFFFF"/>
              </a:solidFill>
            </a:endParaRPr>
          </a:p>
        </p:txBody>
      </p:sp>
      <p:sp>
        <p:nvSpPr>
          <p:cNvPr id="3" name="Marcador de contenido 2"/>
          <p:cNvSpPr>
            <a:spLocks noGrp="1"/>
          </p:cNvSpPr>
          <p:nvPr>
            <p:ph idx="1"/>
          </p:nvPr>
        </p:nvSpPr>
        <p:spPr>
          <a:xfrm>
            <a:off x="457200" y="1840087"/>
            <a:ext cx="8019313" cy="2449689"/>
          </a:xfrm>
        </p:spPr>
        <p:txBody>
          <a:bodyPr>
            <a:noAutofit/>
          </a:bodyPr>
          <a:lstStyle/>
          <a:p>
            <a:pPr algn="just"/>
            <a:r>
              <a:rPr lang="en-US" sz="2600" dirty="0" smtClean="0">
                <a:solidFill>
                  <a:srgbClr val="FFFFFF"/>
                </a:solidFill>
              </a:rPr>
              <a:t>The </a:t>
            </a:r>
            <a:r>
              <a:rPr lang="en-US" sz="2600" dirty="0">
                <a:solidFill>
                  <a:srgbClr val="FFFFFF"/>
                </a:solidFill>
              </a:rPr>
              <a:t>newspaper had gleefully written his obituary in advance—for </a:t>
            </a:r>
            <a:r>
              <a:rPr lang="en-US" sz="2600" dirty="0" smtClean="0">
                <a:solidFill>
                  <a:srgbClr val="FFFFFF"/>
                </a:solidFill>
              </a:rPr>
              <a:t>convenience to have when he died. </a:t>
            </a:r>
            <a:r>
              <a:rPr lang="en-US" sz="2600" dirty="0">
                <a:solidFill>
                  <a:srgbClr val="FFFFFF"/>
                </a:solidFill>
              </a:rPr>
              <a:t>Those sleepless nights set him thinking. </a:t>
            </a:r>
            <a:endParaRPr lang="en-US" sz="2600" dirty="0" smtClean="0">
              <a:solidFill>
                <a:srgbClr val="FFFFFF"/>
              </a:solidFill>
            </a:endParaRPr>
          </a:p>
          <a:p>
            <a:pPr algn="just"/>
            <a:r>
              <a:rPr lang="en-US" sz="2600" dirty="0" smtClean="0">
                <a:solidFill>
                  <a:srgbClr val="FFFFFF"/>
                </a:solidFill>
              </a:rPr>
              <a:t>He </a:t>
            </a:r>
            <a:r>
              <a:rPr lang="en-US" sz="2600" dirty="0">
                <a:solidFill>
                  <a:srgbClr val="FFFFFF"/>
                </a:solidFill>
              </a:rPr>
              <a:t>realized with a new light that he “could not take one dime into the next world.” Money was not </a:t>
            </a:r>
            <a:r>
              <a:rPr lang="en-US" sz="2600" dirty="0" smtClean="0">
                <a:solidFill>
                  <a:srgbClr val="FFFFFF"/>
                </a:solidFill>
              </a:rPr>
              <a:t>everything.</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7" name="Marcador de contenido 5"/>
          <p:cNvPicPr>
            <a:picLocks noChangeAspect="1"/>
          </p:cNvPicPr>
          <p:nvPr/>
        </p:nvPicPr>
        <p:blipFill rotWithShape="1">
          <a:blip r:embed="rId2"/>
          <a:srcRect l="12820" r="21273"/>
          <a:stretch/>
        </p:blipFill>
        <p:spPr>
          <a:xfrm>
            <a:off x="7981382" y="360172"/>
            <a:ext cx="947780" cy="1198384"/>
          </a:xfrm>
          <a:prstGeom prst="rect">
            <a:avLst/>
          </a:prstGeom>
          <a:ln>
            <a:solidFill>
              <a:schemeClr val="bg1">
                <a:lumMod val="85000"/>
              </a:schemeClr>
            </a:solidFill>
          </a:ln>
        </p:spPr>
      </p:pic>
    </p:spTree>
    <p:extLst>
      <p:ext uri="{BB962C8B-B14F-4D97-AF65-F5344CB8AC3E}">
        <p14:creationId xmlns:p14="http://schemas.microsoft.com/office/powerpoint/2010/main" val="2233840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7543800" cy="990600"/>
          </a:xfrm>
        </p:spPr>
        <p:txBody>
          <a:bodyPr>
            <a:normAutofit fontScale="90000"/>
          </a:bodyPr>
          <a:lstStyle/>
          <a:p>
            <a:r>
              <a:rPr lang="en-US" dirty="0">
                <a:solidFill>
                  <a:srgbClr val="FFFFFF"/>
                </a:solidFill>
              </a:rPr>
              <a:t>What Is the </a:t>
            </a:r>
            <a:r>
              <a:rPr lang="en-US" dirty="0" smtClean="0">
                <a:solidFill>
                  <a:srgbClr val="FFFFFF"/>
                </a:solidFill>
              </a:rPr>
              <a:t>Purpose </a:t>
            </a:r>
            <a:r>
              <a:rPr lang="en-US" dirty="0">
                <a:solidFill>
                  <a:srgbClr val="FFFFFF"/>
                </a:solidFill>
              </a:rPr>
              <a:t>of </a:t>
            </a:r>
            <a:r>
              <a:rPr lang="en-US" dirty="0" smtClean="0">
                <a:solidFill>
                  <a:srgbClr val="FFFFFF"/>
                </a:solidFill>
              </a:rPr>
              <a:t>Your </a:t>
            </a:r>
            <a:r>
              <a:rPr lang="en-US" dirty="0">
                <a:solidFill>
                  <a:srgbClr val="FFFFFF"/>
                </a:solidFill>
              </a:rPr>
              <a:t>Life?</a:t>
            </a:r>
            <a:endParaRPr lang="es-ES" dirty="0">
              <a:solidFill>
                <a:srgbClr val="FFFFFF"/>
              </a:solidFill>
            </a:endParaRPr>
          </a:p>
        </p:txBody>
      </p:sp>
      <p:sp>
        <p:nvSpPr>
          <p:cNvPr id="3" name="Marcador de contenido 2"/>
          <p:cNvSpPr>
            <a:spLocks noGrp="1"/>
          </p:cNvSpPr>
          <p:nvPr>
            <p:ph idx="1"/>
          </p:nvPr>
        </p:nvSpPr>
        <p:spPr>
          <a:xfrm>
            <a:off x="457200" y="1797754"/>
            <a:ext cx="8019313" cy="4525963"/>
          </a:xfrm>
        </p:spPr>
        <p:txBody>
          <a:bodyPr>
            <a:noAutofit/>
          </a:bodyPr>
          <a:lstStyle/>
          <a:p>
            <a:pPr algn="just"/>
            <a:r>
              <a:rPr lang="en-US" sz="2600" dirty="0" smtClean="0">
                <a:solidFill>
                  <a:srgbClr val="FFFFFF"/>
                </a:solidFill>
              </a:rPr>
              <a:t>The </a:t>
            </a:r>
            <a:r>
              <a:rPr lang="en-US" sz="2600" dirty="0">
                <a:solidFill>
                  <a:srgbClr val="FFFFFF"/>
                </a:solidFill>
              </a:rPr>
              <a:t>next morning found him a new man. He began to help churches with his amassed wealth; the poor and needy were not overlooked. He established the Rockefeller </a:t>
            </a:r>
            <a:r>
              <a:rPr lang="en-US" sz="2600" dirty="0" smtClean="0">
                <a:solidFill>
                  <a:srgbClr val="FFFFFF"/>
                </a:solidFill>
              </a:rPr>
              <a:t>Foundation, </a:t>
            </a:r>
            <a:r>
              <a:rPr lang="en-US" sz="2600" dirty="0">
                <a:solidFill>
                  <a:srgbClr val="FFFFFF"/>
                </a:solidFill>
              </a:rPr>
              <a:t>whose funding of medical </a:t>
            </a:r>
            <a:r>
              <a:rPr lang="en-US" sz="2600" dirty="0" smtClean="0">
                <a:solidFill>
                  <a:srgbClr val="FFFFFF"/>
                </a:solidFill>
              </a:rPr>
              <a:t>research </a:t>
            </a:r>
            <a:r>
              <a:rPr lang="en-US" sz="2600" dirty="0">
                <a:solidFill>
                  <a:srgbClr val="FFFFFF"/>
                </a:solidFill>
              </a:rPr>
              <a:t>led to the discovery of penicillin and other wonder drugs. John D. began to sleep well, eat and enjoy </a:t>
            </a:r>
            <a:r>
              <a:rPr lang="en-US" sz="2600" dirty="0" smtClean="0">
                <a:solidFill>
                  <a:srgbClr val="FFFFFF"/>
                </a:solidFill>
              </a:rPr>
              <a:t>life.</a:t>
            </a:r>
          </a:p>
          <a:p>
            <a:pPr algn="just"/>
            <a:r>
              <a:rPr lang="en-US" sz="2600" dirty="0">
                <a:solidFill>
                  <a:srgbClr val="FFFFFF"/>
                </a:solidFill>
              </a:rPr>
              <a:t>The doctors had predicted he would not live over age 54. He lived up to </a:t>
            </a:r>
            <a:r>
              <a:rPr lang="en-US" sz="2600" dirty="0" smtClean="0">
                <a:solidFill>
                  <a:srgbClr val="FFFFFF"/>
                </a:solidFill>
              </a:rPr>
              <a:t>98.</a:t>
            </a:r>
            <a:endParaRPr lang="en-US" sz="26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7" name="Marcador de contenido 5"/>
          <p:cNvPicPr>
            <a:picLocks noChangeAspect="1"/>
          </p:cNvPicPr>
          <p:nvPr/>
        </p:nvPicPr>
        <p:blipFill rotWithShape="1">
          <a:blip r:embed="rId2"/>
          <a:srcRect l="12820" r="21273"/>
          <a:stretch/>
        </p:blipFill>
        <p:spPr>
          <a:xfrm>
            <a:off x="7981382" y="360172"/>
            <a:ext cx="947780" cy="1198384"/>
          </a:xfrm>
          <a:prstGeom prst="rect">
            <a:avLst/>
          </a:prstGeom>
          <a:ln>
            <a:solidFill>
              <a:schemeClr val="bg1">
                <a:lumMod val="85000"/>
              </a:schemeClr>
            </a:solidFill>
          </a:ln>
        </p:spPr>
      </p:pic>
    </p:spTree>
    <p:extLst>
      <p:ext uri="{BB962C8B-B14F-4D97-AF65-F5344CB8AC3E}">
        <p14:creationId xmlns:p14="http://schemas.microsoft.com/office/powerpoint/2010/main" val="639734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Imagen 12" descr="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14" name="Título 1"/>
          <p:cNvSpPr>
            <a:spLocks noGrp="1"/>
          </p:cNvSpPr>
          <p:nvPr>
            <p:ph type="title"/>
          </p:nvPr>
        </p:nvSpPr>
        <p:spPr>
          <a:xfrm>
            <a:off x="457200" y="274638"/>
            <a:ext cx="8229600" cy="1143000"/>
          </a:xfrm>
        </p:spPr>
        <p:txBody>
          <a:bodyPr/>
          <a:lstStyle/>
          <a:p>
            <a:r>
              <a:rPr lang="en-US" dirty="0" smtClean="0">
                <a:solidFill>
                  <a:srgbClr val="FFFFFF"/>
                </a:solidFill>
              </a:rPr>
              <a:t>My Decision</a:t>
            </a:r>
            <a:endParaRPr lang="en-US" dirty="0">
              <a:solidFill>
                <a:srgbClr val="FFFFFF"/>
              </a:solidFill>
            </a:endParaRPr>
          </a:p>
        </p:txBody>
      </p:sp>
      <p:sp>
        <p:nvSpPr>
          <p:cNvPr id="4" name="Marcador de contenido 3"/>
          <p:cNvSpPr>
            <a:spLocks noGrp="1"/>
          </p:cNvSpPr>
          <p:nvPr>
            <p:ph sz="half" idx="2"/>
          </p:nvPr>
        </p:nvSpPr>
        <p:spPr>
          <a:xfrm>
            <a:off x="1716462" y="1877427"/>
            <a:ext cx="5261028" cy="4525963"/>
          </a:xfrm>
        </p:spPr>
        <p:txBody>
          <a:bodyPr>
            <a:normAutofit/>
          </a:bodyPr>
          <a:lstStyle/>
          <a:p>
            <a:pPr algn="just"/>
            <a:r>
              <a:rPr lang="en-US" sz="2600" dirty="0" smtClean="0">
                <a:solidFill>
                  <a:srgbClr val="FFFFFF"/>
                </a:solidFill>
              </a:rPr>
              <a:t>The Bible says: “I will instruct you and teach you in the way you should go; I will counsel you with my loving eye on you” </a:t>
            </a:r>
            <a:r>
              <a:rPr lang="en-US" sz="2600" dirty="0">
                <a:solidFill>
                  <a:srgbClr val="FFFFFF"/>
                </a:solidFill>
              </a:rPr>
              <a:t>(</a:t>
            </a:r>
            <a:r>
              <a:rPr lang="en-US" sz="2600" dirty="0" smtClean="0">
                <a:solidFill>
                  <a:srgbClr val="FFFFFF"/>
                </a:solidFill>
              </a:rPr>
              <a:t>Ps. 32:8).</a:t>
            </a:r>
          </a:p>
          <a:p>
            <a:pPr algn="just"/>
            <a:endParaRPr lang="en-US" sz="2600" dirty="0" smtClean="0">
              <a:solidFill>
                <a:srgbClr val="FFFFFF"/>
              </a:solidFill>
            </a:endParaRPr>
          </a:p>
          <a:p>
            <a:pPr algn="just"/>
            <a:r>
              <a:rPr lang="en-US" sz="2600" dirty="0" smtClean="0">
                <a:solidFill>
                  <a:srgbClr val="FFFFFF"/>
                </a:solidFill>
              </a:rPr>
              <a:t>Are </a:t>
            </a:r>
            <a:r>
              <a:rPr lang="en-US" sz="2600" dirty="0">
                <a:solidFill>
                  <a:srgbClr val="FFFFFF"/>
                </a:solidFill>
              </a:rPr>
              <a:t>you willing to accept </a:t>
            </a:r>
            <a:r>
              <a:rPr lang="en-US" sz="2600" dirty="0" smtClean="0">
                <a:solidFill>
                  <a:srgbClr val="FFFFFF"/>
                </a:solidFill>
              </a:rPr>
              <a:t>Jesus and let Him show you the purpose of your life?</a:t>
            </a:r>
            <a:endParaRPr lang="en-US" sz="26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31139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67639" y="3436170"/>
            <a:ext cx="8502160" cy="2886456"/>
          </a:xfrm>
        </p:spPr>
        <p:txBody>
          <a:bodyPr>
            <a:normAutofit/>
          </a:bodyPr>
          <a:lstStyle/>
          <a:p>
            <a:r>
              <a:rPr lang="en-US" sz="2700" dirty="0" smtClean="0">
                <a:solidFill>
                  <a:srgbClr val="FFFFFF"/>
                </a:solidFill>
              </a:rPr>
              <a:t>Scientific Evidence in Favor of God.</a:t>
            </a:r>
          </a:p>
          <a:p>
            <a:r>
              <a:rPr lang="en-US" sz="2700" dirty="0" smtClean="0">
                <a:solidFill>
                  <a:srgbClr val="FFFFFF"/>
                </a:solidFill>
              </a:rPr>
              <a:t>The Biblical Account of Creation.</a:t>
            </a:r>
          </a:p>
          <a:p>
            <a:r>
              <a:rPr lang="en-US" sz="2700" dirty="0" smtClean="0">
                <a:solidFill>
                  <a:srgbClr val="FFFFFF"/>
                </a:solidFill>
              </a:rPr>
              <a:t>A Book of Faith with Pedagogical Language.</a:t>
            </a:r>
          </a:p>
          <a:p>
            <a:r>
              <a:rPr lang="en-US" sz="2700" dirty="0" smtClean="0">
                <a:solidFill>
                  <a:srgbClr val="FFFFFF"/>
                </a:solidFill>
              </a:rPr>
              <a:t>Beyond Human Grasp.</a:t>
            </a:r>
          </a:p>
          <a:p>
            <a:r>
              <a:rPr lang="en-US" sz="2700" dirty="0" smtClean="0">
                <a:solidFill>
                  <a:srgbClr val="FFFFFF"/>
                </a:solidFill>
              </a:rPr>
              <a:t>A Matter </a:t>
            </a:r>
            <a:r>
              <a:rPr lang="en-US" sz="2700" smtClean="0">
                <a:solidFill>
                  <a:srgbClr val="FFFFFF"/>
                </a:solidFill>
              </a:rPr>
              <a:t>of Faith.</a:t>
            </a:r>
            <a:endParaRPr lang="en-US" sz="27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pic>
        <p:nvPicPr>
          <p:cNvPr id="8" name="Imagen 7" descr="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9" name="Título 1"/>
          <p:cNvSpPr>
            <a:spLocks noGrp="1"/>
          </p:cNvSpPr>
          <p:nvPr>
            <p:ph type="title"/>
          </p:nvPr>
        </p:nvSpPr>
        <p:spPr>
          <a:xfrm>
            <a:off x="457200" y="340116"/>
            <a:ext cx="8229600" cy="1295400"/>
          </a:xfrm>
        </p:spPr>
        <p:txBody>
          <a:bodyPr>
            <a:normAutofit/>
          </a:bodyPr>
          <a:lstStyle/>
          <a:p>
            <a:r>
              <a:rPr lang="en-US">
                <a:solidFill>
                  <a:srgbClr val="FFFFFF"/>
                </a:solidFill>
              </a:rPr>
              <a:t>Next Topic:</a:t>
            </a:r>
            <a:endParaRPr lang="en-US" sz="2200" dirty="0">
              <a:solidFill>
                <a:srgbClr val="FFFFFF"/>
              </a:solidFill>
            </a:endParaRPr>
          </a:p>
        </p:txBody>
      </p:sp>
      <p:sp>
        <p:nvSpPr>
          <p:cNvPr id="10" name="Título 1"/>
          <p:cNvSpPr txBox="1">
            <a:spLocks/>
          </p:cNvSpPr>
          <p:nvPr/>
        </p:nvSpPr>
        <p:spPr>
          <a:xfrm>
            <a:off x="685800" y="1650962"/>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dirty="0">
                <a:solidFill>
                  <a:srgbClr val="FFFFFF"/>
                </a:solidFill>
              </a:rPr>
              <a:t>WHERE DO WE COME FROM, AND WHERE ARE WE GOING?</a:t>
            </a:r>
          </a:p>
        </p:txBody>
      </p:sp>
      <p:pic>
        <p:nvPicPr>
          <p:cNvPr id="11" name="Imagen 10" descr="NEV31EN_HayRespuesta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6470" y="3041051"/>
            <a:ext cx="3179100" cy="3179100"/>
          </a:xfrm>
          <a:prstGeom prst="rect">
            <a:avLst/>
          </a:prstGeom>
        </p:spPr>
      </p:pic>
    </p:spTree>
    <p:extLst>
      <p:ext uri="{BB962C8B-B14F-4D97-AF65-F5344CB8AC3E}">
        <p14:creationId xmlns:p14="http://schemas.microsoft.com/office/powerpoint/2010/main" val="2911616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No Meaning To Life</a:t>
            </a:r>
            <a:endParaRPr lang="en-US" dirty="0">
              <a:solidFill>
                <a:srgbClr val="FFFFFF"/>
              </a:solidFill>
            </a:endParaRPr>
          </a:p>
        </p:txBody>
      </p:sp>
      <p:sp>
        <p:nvSpPr>
          <p:cNvPr id="3" name="Marcador de contenido 2"/>
          <p:cNvSpPr>
            <a:spLocks noGrp="1"/>
          </p:cNvSpPr>
          <p:nvPr>
            <p:ph idx="1"/>
          </p:nvPr>
        </p:nvSpPr>
        <p:spPr>
          <a:xfrm>
            <a:off x="512415" y="1600200"/>
            <a:ext cx="8229600" cy="4525963"/>
          </a:xfrm>
        </p:spPr>
        <p:txBody>
          <a:bodyPr>
            <a:noAutofit/>
          </a:bodyPr>
          <a:lstStyle/>
          <a:p>
            <a:pPr algn="just"/>
            <a:r>
              <a:rPr lang="en-US" sz="2400" dirty="0" smtClean="0">
                <a:solidFill>
                  <a:srgbClr val="FFFFFF"/>
                </a:solidFill>
              </a:rPr>
              <a:t>According to Camus, humanity exists in a universe without meaning. Someone trying to find any purpose enters a futile conflict with the universe. </a:t>
            </a:r>
          </a:p>
          <a:p>
            <a:pPr algn="just"/>
            <a:r>
              <a:rPr lang="en-US" sz="2400" dirty="0" smtClean="0">
                <a:solidFill>
                  <a:srgbClr val="FFFFFF"/>
                </a:solidFill>
              </a:rPr>
              <a:t>The French philosopher’s conclusion is logical. For without God, whom Camus refused to accept, there is no human explanation for the mystery of pain, suffering, and death.</a:t>
            </a:r>
          </a:p>
          <a:p>
            <a:pPr algn="just"/>
            <a:r>
              <a:rPr lang="en-US" sz="2400" dirty="0" smtClean="0">
                <a:solidFill>
                  <a:srgbClr val="FFFFFF"/>
                </a:solidFill>
              </a:rPr>
              <a:t>Despite how incoherent the theory of the absurd may seem, </a:t>
            </a:r>
            <a:r>
              <a:rPr lang="en-US" sz="2400" dirty="0">
                <a:solidFill>
                  <a:srgbClr val="FFFFFF"/>
                </a:solidFill>
              </a:rPr>
              <a:t>throughout the </a:t>
            </a:r>
            <a:r>
              <a:rPr lang="en-US" sz="2400" dirty="0" smtClean="0">
                <a:solidFill>
                  <a:srgbClr val="FFFFFF"/>
                </a:solidFill>
              </a:rPr>
              <a:t>decades Camus influenced various generations that, in one form or another, face life with that view. In the minds of those who embrace this position, there is no place for God.</a:t>
            </a:r>
            <a:endParaRPr lang="en-US" sz="2400"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912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22313" y="4164268"/>
            <a:ext cx="7772400" cy="887509"/>
          </a:xfrm>
        </p:spPr>
        <p:txBody>
          <a:bodyPr/>
          <a:lstStyle/>
          <a:p>
            <a:r>
              <a:rPr lang="en-US" dirty="0" smtClean="0">
                <a:solidFill>
                  <a:srgbClr val="FFFFFF"/>
                </a:solidFill>
              </a:rPr>
              <a:t>Does God Exist?</a:t>
            </a:r>
            <a:endParaRPr lang="en-US" dirty="0">
              <a:solidFill>
                <a:srgbClr val="FFFFFF"/>
              </a:solidFill>
            </a:endParaRPr>
          </a:p>
        </p:txBody>
      </p:sp>
      <p:sp>
        <p:nvSpPr>
          <p:cNvPr id="3" name="Marcador de texto 2"/>
          <p:cNvSpPr>
            <a:spLocks noGrp="1"/>
          </p:cNvSpPr>
          <p:nvPr>
            <p:ph type="body" idx="1"/>
          </p:nvPr>
        </p:nvSpPr>
        <p:spPr>
          <a:xfrm>
            <a:off x="722313" y="4713103"/>
            <a:ext cx="7772400" cy="724205"/>
          </a:xfrm>
        </p:spPr>
        <p:txBody>
          <a:bodyPr/>
          <a:lstStyle/>
          <a:p>
            <a:r>
              <a:rPr lang="en-US" dirty="0" smtClean="0">
                <a:solidFill>
                  <a:srgbClr val="FFFFFF"/>
                </a:solidFill>
              </a:rPr>
              <a:t>A question that every human being has considered</a:t>
            </a:r>
            <a:endParaRPr lang="en-US"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219414"/>
            <a:ext cx="8229600" cy="1143000"/>
          </a:xfrm>
        </p:spPr>
        <p:txBody>
          <a:bodyPr/>
          <a:lstStyle/>
          <a:p>
            <a:r>
              <a:rPr lang="en-US" dirty="0" smtClean="0">
                <a:solidFill>
                  <a:srgbClr val="FFFFFF"/>
                </a:solidFill>
              </a:rPr>
              <a:t>A Natural Human Element</a:t>
            </a:r>
            <a:endParaRPr lang="en-US" dirty="0">
              <a:solidFill>
                <a:srgbClr val="FFFFFF"/>
              </a:solidFill>
            </a:endParaRPr>
          </a:p>
        </p:txBody>
      </p:sp>
      <p:sp>
        <p:nvSpPr>
          <p:cNvPr id="4" name="Marcador de contenido 3"/>
          <p:cNvSpPr>
            <a:spLocks noGrp="1"/>
          </p:cNvSpPr>
          <p:nvPr>
            <p:ph sz="half" idx="2"/>
          </p:nvPr>
        </p:nvSpPr>
        <p:spPr>
          <a:xfrm>
            <a:off x="4571999" y="1727504"/>
            <a:ext cx="4388555" cy="4525963"/>
          </a:xfrm>
        </p:spPr>
        <p:txBody>
          <a:bodyPr>
            <a:noAutofit/>
          </a:bodyPr>
          <a:lstStyle/>
          <a:p>
            <a:r>
              <a:rPr lang="en-US" sz="2300" spc="10" dirty="0" smtClean="0">
                <a:solidFill>
                  <a:srgbClr val="FFFFFF"/>
                </a:solidFill>
              </a:rPr>
              <a:t>Believing in God is a characteristic element of human nature, since the latter has been constituted to have an intuition about a divine existence and presence.</a:t>
            </a:r>
          </a:p>
          <a:p>
            <a:r>
              <a:rPr lang="en-US" sz="2300" spc="10" dirty="0" smtClean="0">
                <a:solidFill>
                  <a:srgbClr val="FFFFFF"/>
                </a:solidFill>
              </a:rPr>
              <a:t>His existence, character, and the trustworthiness in his Word involve elements that are decipherable to human logic.</a:t>
            </a:r>
            <a:endParaRPr lang="en-US" sz="2300" spc="1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6205033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1368322" y="665238"/>
            <a:ext cx="6251966" cy="1392162"/>
          </a:xfrm>
        </p:spPr>
        <p:txBody>
          <a:bodyPr>
            <a:noAutofit/>
          </a:bodyPr>
          <a:lstStyle/>
          <a:p>
            <a:r>
              <a:rPr lang="en-US" sz="4400" dirty="0" smtClean="0">
                <a:solidFill>
                  <a:srgbClr val="FFFFFF"/>
                </a:solidFill>
              </a:rPr>
              <a:t>Cosmological Argument </a:t>
            </a:r>
            <a:br>
              <a:rPr lang="en-US" sz="4400" dirty="0" smtClean="0">
                <a:solidFill>
                  <a:srgbClr val="FFFFFF"/>
                </a:solidFill>
              </a:rPr>
            </a:br>
            <a:r>
              <a:rPr lang="en-US" sz="4400" dirty="0" smtClean="0">
                <a:solidFill>
                  <a:srgbClr val="FFFFFF"/>
                </a:solidFill>
              </a:rPr>
              <a:t>(Ps. 139:13-18) </a:t>
            </a:r>
            <a:endParaRPr lang="en-US" sz="4400" dirty="0">
              <a:solidFill>
                <a:srgbClr val="FFFFFF"/>
              </a:solidFill>
            </a:endParaRPr>
          </a:p>
        </p:txBody>
      </p:sp>
      <p:sp>
        <p:nvSpPr>
          <p:cNvPr id="3" name="Marcador de contenido 2"/>
          <p:cNvSpPr>
            <a:spLocks noGrp="1"/>
          </p:cNvSpPr>
          <p:nvPr>
            <p:ph type="body" sz="half" idx="2"/>
          </p:nvPr>
        </p:nvSpPr>
        <p:spPr>
          <a:xfrm>
            <a:off x="1433361" y="2357687"/>
            <a:ext cx="5486400" cy="804862"/>
          </a:xfrm>
        </p:spPr>
        <p:txBody>
          <a:bodyPr>
            <a:normAutofit/>
          </a:bodyPr>
          <a:lstStyle/>
          <a:p>
            <a:r>
              <a:rPr lang="en-US" sz="2200" dirty="0" smtClean="0">
                <a:solidFill>
                  <a:srgbClr val="FFFFFF"/>
                </a:solidFill>
              </a:rPr>
              <a:t>Nothing exists without a cause. God is the origin of everything that exists, the first cause.</a:t>
            </a:r>
            <a:endParaRPr lang="en-US" sz="22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521357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199" y="665238"/>
            <a:ext cx="6624699" cy="1644952"/>
          </a:xfrm>
        </p:spPr>
        <p:txBody>
          <a:bodyPr>
            <a:noAutofit/>
          </a:bodyPr>
          <a:lstStyle/>
          <a:p>
            <a:r>
              <a:rPr lang="en-US" sz="4400" dirty="0" smtClean="0">
                <a:solidFill>
                  <a:srgbClr val="FFFFFF"/>
                </a:solidFill>
              </a:rPr>
              <a:t>Teleological Argument </a:t>
            </a:r>
            <a:br>
              <a:rPr lang="en-US" sz="4400" dirty="0" smtClean="0">
                <a:solidFill>
                  <a:srgbClr val="FFFFFF"/>
                </a:solidFill>
              </a:rPr>
            </a:br>
            <a:r>
              <a:rPr lang="en-US" sz="4400" dirty="0" smtClean="0">
                <a:solidFill>
                  <a:srgbClr val="FFFFFF"/>
                </a:solidFill>
              </a:rPr>
              <a:t>(Ps. 19:1-6; Is. 40:26)</a:t>
            </a:r>
            <a:endParaRPr lang="en-US" sz="4400" dirty="0">
              <a:solidFill>
                <a:srgbClr val="FFFFFF"/>
              </a:solidFill>
            </a:endParaRPr>
          </a:p>
        </p:txBody>
      </p:sp>
      <p:sp>
        <p:nvSpPr>
          <p:cNvPr id="3" name="Marcador de contenido 2"/>
          <p:cNvSpPr>
            <a:spLocks noGrp="1"/>
          </p:cNvSpPr>
          <p:nvPr>
            <p:ph type="body" sz="half" idx="2"/>
          </p:nvPr>
        </p:nvSpPr>
        <p:spPr>
          <a:xfrm>
            <a:off x="712362" y="2605608"/>
            <a:ext cx="3541195" cy="3812225"/>
          </a:xfrm>
        </p:spPr>
        <p:txBody>
          <a:bodyPr>
            <a:normAutofit/>
          </a:bodyPr>
          <a:lstStyle/>
          <a:p>
            <a:r>
              <a:rPr lang="en-US" sz="2400" dirty="0">
                <a:solidFill>
                  <a:srgbClr val="FFFFFF"/>
                </a:solidFill>
              </a:rPr>
              <a:t>Order, harmony, and perfection exist in that which is infinitely large and significantly small. Everything occurs as if a supreme artist had both conceived and expressed it in an extraordinary </a:t>
            </a:r>
            <a:r>
              <a:rPr lang="en-US" sz="2400" dirty="0" smtClean="0">
                <a:solidFill>
                  <a:srgbClr val="FFFFFF"/>
                </a:solidFill>
              </a:rPr>
              <a:t>work.</a:t>
            </a:r>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040327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right_wron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0863" y="2242256"/>
            <a:ext cx="4528017" cy="3005471"/>
          </a:xfrm>
          <a:prstGeom prst="rect">
            <a:avLst/>
          </a:prstGeom>
          <a:ln>
            <a:solidFill>
              <a:schemeClr val="bg1">
                <a:lumMod val="85000"/>
              </a:schemeClr>
            </a:solidFill>
          </a:ln>
        </p:spPr>
      </p:pic>
      <p:sp>
        <p:nvSpPr>
          <p:cNvPr id="2" name="Título 1"/>
          <p:cNvSpPr>
            <a:spLocks noGrp="1"/>
          </p:cNvSpPr>
          <p:nvPr>
            <p:ph type="title"/>
          </p:nvPr>
        </p:nvSpPr>
        <p:spPr>
          <a:xfrm>
            <a:off x="650469" y="182028"/>
            <a:ext cx="6583283" cy="1644952"/>
          </a:xfrm>
        </p:spPr>
        <p:txBody>
          <a:bodyPr>
            <a:noAutofit/>
          </a:bodyPr>
          <a:lstStyle/>
          <a:p>
            <a:r>
              <a:rPr lang="en-US" sz="4400" dirty="0" smtClean="0">
                <a:solidFill>
                  <a:srgbClr val="FFFFFF"/>
                </a:solidFill>
              </a:rPr>
              <a:t>Moral Argument</a:t>
            </a:r>
            <a:br>
              <a:rPr lang="en-US" sz="4400" dirty="0" smtClean="0">
                <a:solidFill>
                  <a:srgbClr val="FFFFFF"/>
                </a:solidFill>
              </a:rPr>
            </a:br>
            <a:r>
              <a:rPr lang="en-US" sz="4400" dirty="0" smtClean="0">
                <a:solidFill>
                  <a:srgbClr val="FFFFFF"/>
                </a:solidFill>
              </a:rPr>
              <a:t>(Rom. 2:14, 15)</a:t>
            </a:r>
            <a:endParaRPr lang="en-US" sz="4400" dirty="0">
              <a:solidFill>
                <a:srgbClr val="FFFFFF"/>
              </a:solidFill>
            </a:endParaRPr>
          </a:p>
        </p:txBody>
      </p:sp>
      <p:sp>
        <p:nvSpPr>
          <p:cNvPr id="3" name="Marcador de contenido 2"/>
          <p:cNvSpPr>
            <a:spLocks noGrp="1"/>
          </p:cNvSpPr>
          <p:nvPr>
            <p:ph type="body" sz="half" idx="2"/>
          </p:nvPr>
        </p:nvSpPr>
        <p:spPr>
          <a:xfrm>
            <a:off x="622858" y="2164940"/>
            <a:ext cx="3370585" cy="3812225"/>
          </a:xfrm>
        </p:spPr>
        <p:txBody>
          <a:bodyPr>
            <a:noAutofit/>
          </a:bodyPr>
          <a:lstStyle/>
          <a:p>
            <a:pPr algn="just"/>
            <a:r>
              <a:rPr lang="en-US" sz="2400" dirty="0" smtClean="0">
                <a:solidFill>
                  <a:srgbClr val="FFFFFF"/>
                </a:solidFill>
              </a:rPr>
              <a:t>Human beings have aspirations that would be inexplicable if God did not exist. The function of conscience would lack any meaning if there were no eternal justice and a supreme Legislator.</a:t>
            </a:r>
            <a:endParaRPr lang="en-US" sz="24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276295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2174</TotalTime>
  <Words>2408</Words>
  <Application>Microsoft Macintosh PowerPoint</Application>
  <PresentationFormat>On-screen Show (4:3)</PresentationFormat>
  <Paragraphs>187</Paragraphs>
  <Slides>34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Tema de Office</vt:lpstr>
      <vt:lpstr>PowerPoint Presentation</vt:lpstr>
      <vt:lpstr>Is It Possible to Believe in God?</vt:lpstr>
      <vt:lpstr>What is the purpose of  life and suffering?</vt:lpstr>
      <vt:lpstr>No Meaning To Life</vt:lpstr>
      <vt:lpstr>Does God Exist?</vt:lpstr>
      <vt:lpstr>A Natural Human Element</vt:lpstr>
      <vt:lpstr>Cosmological Argument  (Ps. 139:13-18) </vt:lpstr>
      <vt:lpstr>Teleological Argument  (Ps. 19:1-6; Is. 40:26)</vt:lpstr>
      <vt:lpstr>Moral Argument (Rom. 2:14, 15)</vt:lpstr>
      <vt:lpstr>Argument from History (Deut. 32:8)</vt:lpstr>
      <vt:lpstr>Argument from  Supernatural Events  (Is. 44:6, 7)</vt:lpstr>
      <vt:lpstr>The Mark of God Is Everywhere</vt:lpstr>
      <vt:lpstr>Heavens Declare the Glory of God</vt:lpstr>
      <vt:lpstr>Heavens Declare the Glory of God</vt:lpstr>
      <vt:lpstr>CAN THE BIBLE  BE TRUSTED?</vt:lpstr>
      <vt:lpstr>The Bible Has Divine Authority</vt:lpstr>
      <vt:lpstr>The Bible Has a Wonderful Unity</vt:lpstr>
      <vt:lpstr>The Fulfillment of the Biblical Prophecies</vt:lpstr>
      <vt:lpstr>Prophecies from the Old Testament Regarding the Messiah</vt:lpstr>
      <vt:lpstr>Bible Prophecies against Some Places</vt:lpstr>
      <vt:lpstr>Benefits of reading the bible</vt:lpstr>
      <vt:lpstr>Benefits of reading the bible</vt:lpstr>
      <vt:lpstr>THE BIBLE  AND SCIENCE</vt:lpstr>
      <vt:lpstr>The Circle of the Earth</vt:lpstr>
      <vt:lpstr>The Orbit of the Sun</vt:lpstr>
      <vt:lpstr>The Number of the Stars</vt:lpstr>
      <vt:lpstr>The Transforming Power of the Bible</vt:lpstr>
      <vt:lpstr>Summary</vt:lpstr>
      <vt:lpstr>What Is the Purpose of Your Life?</vt:lpstr>
      <vt:lpstr>What Is the Purpose of Your Life?</vt:lpstr>
      <vt:lpstr>What Is the Purpose of Your Life?</vt:lpstr>
      <vt:lpstr>What Is the Purpose of Your Life?</vt:lpstr>
      <vt:lpstr>My Decision</vt:lpstr>
      <vt:lpstr>Next Topic:</vt:lpstr>
    </vt:vector>
  </TitlesOfParts>
  <Company>Editorial Safeliz</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Sergio Roberto Mato Riner</cp:lastModifiedBy>
  <cp:revision>142</cp:revision>
  <dcterms:created xsi:type="dcterms:W3CDTF">2016-10-26T07:26:55Z</dcterms:created>
  <dcterms:modified xsi:type="dcterms:W3CDTF">2017-01-17T10:42:00Z</dcterms:modified>
</cp:coreProperties>
</file>