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2" r:id="rId1"/>
  </p:sldMasterIdLst>
  <p:notesMasterIdLst>
    <p:notesMasterId r:id="rId36"/>
  </p:notesMasterIdLst>
  <p:handoutMasterIdLst>
    <p:handoutMasterId r:id="rId37"/>
  </p:handoutMasterIdLst>
  <p:sldIdLst>
    <p:sldId id="297" r:id="rId2"/>
    <p:sldId id="298" r:id="rId3"/>
    <p:sldId id="258" r:id="rId4"/>
    <p:sldId id="259" r:id="rId5"/>
    <p:sldId id="263" r:id="rId6"/>
    <p:sldId id="271" r:id="rId7"/>
    <p:sldId id="268" r:id="rId8"/>
    <p:sldId id="282" r:id="rId9"/>
    <p:sldId id="283" r:id="rId10"/>
    <p:sldId id="284" r:id="rId11"/>
    <p:sldId id="285" r:id="rId12"/>
    <p:sldId id="266" r:id="rId13"/>
    <p:sldId id="269" r:id="rId14"/>
    <p:sldId id="286" r:id="rId15"/>
    <p:sldId id="281" r:id="rId16"/>
    <p:sldId id="272" r:id="rId17"/>
    <p:sldId id="287" r:id="rId18"/>
    <p:sldId id="267" r:id="rId19"/>
    <p:sldId id="288" r:id="rId20"/>
    <p:sldId id="273" r:id="rId21"/>
    <p:sldId id="300" r:id="rId22"/>
    <p:sldId id="301" r:id="rId23"/>
    <p:sldId id="275" r:id="rId24"/>
    <p:sldId id="276" r:id="rId25"/>
    <p:sldId id="289" r:id="rId26"/>
    <p:sldId id="290" r:id="rId27"/>
    <p:sldId id="278" r:id="rId28"/>
    <p:sldId id="295" r:id="rId29"/>
    <p:sldId id="291" r:id="rId30"/>
    <p:sldId id="292" r:id="rId31"/>
    <p:sldId id="299" r:id="rId32"/>
    <p:sldId id="293" r:id="rId33"/>
    <p:sldId id="296" r:id="rId34"/>
    <p:sldId id="294"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92"/>
    <p:restoredTop sz="94751"/>
  </p:normalViewPr>
  <p:slideViewPr>
    <p:cSldViewPr snapToGrid="0" snapToObjects="1">
      <p:cViewPr varScale="1">
        <p:scale>
          <a:sx n="119" d="100"/>
          <a:sy n="119" d="100"/>
        </p:scale>
        <p:origin x="160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45D57E5-0204-3F4A-B597-DCCC984652D8}" type="datetimeFigureOut">
              <a:rPr lang="es-ES" smtClean="0"/>
              <a:pPr/>
              <a:t>26/1/17</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01DFAA-9B9D-AF45-8A8E-F3321C5CA551}" type="slidenum">
              <a:rPr lang="es-ES" smtClean="0"/>
              <a:pPr/>
              <a:t>‹#›</a:t>
            </a:fld>
            <a:endParaRPr lang="es-ES"/>
          </a:p>
        </p:txBody>
      </p:sp>
    </p:spTree>
    <p:extLst>
      <p:ext uri="{BB962C8B-B14F-4D97-AF65-F5344CB8AC3E}">
        <p14:creationId xmlns:p14="http://schemas.microsoft.com/office/powerpoint/2010/main" val="2092563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A1F8A-6082-704E-95BC-74245CF32087}" type="datetimeFigureOut">
              <a:rPr lang="es-ES" smtClean="0"/>
              <a:pPr/>
              <a:t>26/1/17</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9F0B3-A32B-2840-BE6A-B26C9CDC4EB2}" type="slidenum">
              <a:rPr lang="es-ES" smtClean="0"/>
              <a:pPr/>
              <a:t>‹#›</a:t>
            </a:fld>
            <a:endParaRPr lang="es-ES"/>
          </a:p>
        </p:txBody>
      </p:sp>
    </p:spTree>
    <p:extLst>
      <p:ext uri="{BB962C8B-B14F-4D97-AF65-F5344CB8AC3E}">
        <p14:creationId xmlns:p14="http://schemas.microsoft.com/office/powerpoint/2010/main" val="26590542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209F0B3-A32B-2840-BE6A-B26C9CDC4EB2}" type="slidenum">
              <a:rPr lang="es-ES" smtClean="0"/>
              <a:pPr/>
              <a:t>10</a:t>
            </a:fld>
            <a:endParaRPr lang="es-ES"/>
          </a:p>
        </p:txBody>
      </p:sp>
    </p:spTree>
    <p:extLst>
      <p:ext uri="{BB962C8B-B14F-4D97-AF65-F5344CB8AC3E}">
        <p14:creationId xmlns:p14="http://schemas.microsoft.com/office/powerpoint/2010/main" val="7632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11395FEA-AC2D-584C-8448-7DD13439533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139860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7E508968-14BE-6F41-AD8D-E004D50BDA4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161344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AF96BA9-6ABA-CB46-BF55-FC77BE8A4D8D}"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048781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C0339E1-A295-F54A-B4E2-C709B36EB248}"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72399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2333CFDF-F83A-8746-BCC5-CD081E5F6724}" type="datetime2">
              <a:rPr lang="es-ES" smtClean="0"/>
              <a:pPr/>
              <a:t>jueves, 26 de enero de 2017</a:t>
            </a:fld>
            <a:endParaRPr lang="en-US"/>
          </a:p>
        </p:txBody>
      </p:sp>
      <p:sp>
        <p:nvSpPr>
          <p:cNvPr id="5" name="Marcador de pie de página 4"/>
          <p:cNvSpPr>
            <a:spLocks noGrp="1"/>
          </p:cNvSpPr>
          <p:nvPr>
            <p:ph type="ftr" sz="quarter" idx="11"/>
          </p:nvPr>
        </p:nvSpPr>
        <p:spPr/>
        <p:txBody>
          <a:bodyPr/>
          <a:lstStyle/>
          <a:p>
            <a:pPr algn="r"/>
            <a:r>
              <a:rPr lang="en-US" smtClean="0"/>
              <a:t>There Is an Answer!</a:t>
            </a:r>
            <a:endParaRPr lang="en-US" dirty="0"/>
          </a:p>
        </p:txBody>
      </p:sp>
      <p:sp>
        <p:nvSpPr>
          <p:cNvPr id="6" name="Marcador de número de diapositiva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130761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C53DF16-7257-3148-A47D-BF89E0D432FC}"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387721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FC1818F3-A080-4F40-A33F-1714140F9876}" type="datetime2">
              <a:rPr lang="es-ES" smtClean="0"/>
              <a:pPr/>
              <a:t>jueves, 26 de enero de 2017</a:t>
            </a:fld>
            <a:endParaRPr lang="en-US"/>
          </a:p>
        </p:txBody>
      </p:sp>
      <p:sp>
        <p:nvSpPr>
          <p:cNvPr id="8" name="Marcador de pie de página 7"/>
          <p:cNvSpPr>
            <a:spLocks noGrp="1"/>
          </p:cNvSpPr>
          <p:nvPr>
            <p:ph type="ftr" sz="quarter" idx="11"/>
          </p:nvPr>
        </p:nvSpPr>
        <p:spPr/>
        <p:txBody>
          <a:bodyPr/>
          <a:lstStyle/>
          <a:p>
            <a:pPr algn="r"/>
            <a:r>
              <a:rPr lang="en-US" smtClean="0"/>
              <a:t>There Is an Answer!</a:t>
            </a:r>
            <a:endParaRPr lang="en-US" dirty="0"/>
          </a:p>
        </p:txBody>
      </p:sp>
      <p:sp>
        <p:nvSpPr>
          <p:cNvPr id="9" name="Marcador de número de diapositiva 8"/>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22318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1F5B9821-705D-BB47-B0BC-4889626845C2}" type="datetime2">
              <a:rPr lang="es-ES" smtClean="0"/>
              <a:pPr/>
              <a:t>jueves, 26 de enero de 2017</a:t>
            </a:fld>
            <a:endParaRPr lang="en-US"/>
          </a:p>
        </p:txBody>
      </p:sp>
      <p:sp>
        <p:nvSpPr>
          <p:cNvPr id="4" name="Marcador de pie de página 3"/>
          <p:cNvSpPr>
            <a:spLocks noGrp="1"/>
          </p:cNvSpPr>
          <p:nvPr>
            <p:ph type="ftr" sz="quarter" idx="11"/>
          </p:nvPr>
        </p:nvSpPr>
        <p:spPr/>
        <p:txBody>
          <a:bodyPr/>
          <a:lstStyle/>
          <a:p>
            <a:pPr algn="r"/>
            <a:r>
              <a:rPr lang="en-US" smtClean="0"/>
              <a:t>There Is an Answer!</a:t>
            </a:r>
            <a:endParaRPr lang="en-US" dirty="0"/>
          </a:p>
        </p:txBody>
      </p:sp>
      <p:sp>
        <p:nvSpPr>
          <p:cNvPr id="5" name="Marcador de número de diapositiva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50023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66851C7-10B7-204A-A0E0-A429A11F06BD}" type="datetime2">
              <a:rPr lang="es-ES" smtClean="0"/>
              <a:pPr/>
              <a:t>jueves, 26 de enero de 2017</a:t>
            </a:fld>
            <a:endParaRPr lang="en-US"/>
          </a:p>
        </p:txBody>
      </p:sp>
      <p:sp>
        <p:nvSpPr>
          <p:cNvPr id="3" name="Marcador de pie de página 2"/>
          <p:cNvSpPr>
            <a:spLocks noGrp="1"/>
          </p:cNvSpPr>
          <p:nvPr>
            <p:ph type="ftr" sz="quarter" idx="11"/>
          </p:nvPr>
        </p:nvSpPr>
        <p:spPr/>
        <p:txBody>
          <a:bodyPr/>
          <a:lstStyle/>
          <a:p>
            <a:pPr algn="r"/>
            <a:r>
              <a:rPr lang="en-US" smtClean="0"/>
              <a:t>There Is an Answer!</a:t>
            </a:r>
            <a:endParaRPr lang="en-US" dirty="0"/>
          </a:p>
        </p:txBody>
      </p:sp>
      <p:sp>
        <p:nvSpPr>
          <p:cNvPr id="4" name="Marcador de número de diapositiva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115516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FD1D3EDA-FDEB-0E46-A246-106DB7F9303B}"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512443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156AF476-75D6-6045-BDEA-E95E837A2AE1}" type="datetime2">
              <a:rPr lang="es-ES" smtClean="0"/>
              <a:pPr/>
              <a:t>jueves, 26 de enero de 2017</a:t>
            </a:fld>
            <a:endParaRPr lang="en-US"/>
          </a:p>
        </p:txBody>
      </p:sp>
      <p:sp>
        <p:nvSpPr>
          <p:cNvPr id="6" name="Marcador de pie de página 5"/>
          <p:cNvSpPr>
            <a:spLocks noGrp="1"/>
          </p:cNvSpPr>
          <p:nvPr>
            <p:ph type="ftr" sz="quarter" idx="11"/>
          </p:nvPr>
        </p:nvSpPr>
        <p:spPr/>
        <p:txBody>
          <a:bodyPr/>
          <a:lstStyle/>
          <a:p>
            <a:pPr algn="r"/>
            <a:r>
              <a:rPr lang="en-US" smtClean="0"/>
              <a:t>There Is an Answer!</a:t>
            </a:r>
            <a:endParaRPr lang="en-US" dirty="0"/>
          </a:p>
        </p:txBody>
      </p:sp>
      <p:sp>
        <p:nvSpPr>
          <p:cNvPr id="7" name="Marcador de número de diapositiva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9699252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619B5-F61C-454D-B99A-C8C28004095B}" type="datetime2">
              <a:rPr lang="es-ES" smtClean="0"/>
              <a:pPr/>
              <a:t>jueves, 26 de enero de 2017</a:t>
            </a:fld>
            <a:endParaRPr lang="en-US" dirty="0"/>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r>
              <a:rPr lang="en-US" smtClean="0"/>
              <a:t>There Is an Answer!</a:t>
            </a:r>
            <a:endParaRPr lang="en-US" dirty="0"/>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EC368-1D7A-4F81-ABF6-AE0E36BAF64C}" type="slidenum">
              <a:rPr lang="en-US" smtClean="0"/>
              <a:pPr/>
              <a:t>‹#›</a:t>
            </a:fld>
            <a:endParaRPr lang="en-US" dirty="0"/>
          </a:p>
        </p:txBody>
      </p:sp>
    </p:spTree>
    <p:extLst>
      <p:ext uri="{BB962C8B-B14F-4D97-AF65-F5344CB8AC3E}">
        <p14:creationId xmlns:p14="http://schemas.microsoft.com/office/powerpoint/2010/main" val="424492541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 Id="rId3"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45151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650469" y="154416"/>
            <a:ext cx="7871946" cy="1644952"/>
          </a:xfrm>
        </p:spPr>
        <p:txBody>
          <a:bodyPr>
            <a:noAutofit/>
          </a:bodyPr>
          <a:lstStyle/>
          <a:p>
            <a:r>
              <a:rPr lang="es-ES" sz="4400" dirty="0" smtClean="0">
                <a:solidFill>
                  <a:srgbClr val="FFFFFF"/>
                </a:solidFill>
              </a:rPr>
              <a:t>El argumento extraído de la historia (Deuteronomio  32: 8)</a:t>
            </a:r>
            <a:endParaRPr lang="en-US" sz="4400" dirty="0">
              <a:solidFill>
                <a:srgbClr val="FFFFFF"/>
              </a:solidFill>
            </a:endParaRPr>
          </a:p>
        </p:txBody>
      </p:sp>
      <p:sp>
        <p:nvSpPr>
          <p:cNvPr id="3" name="Marcador de contenido 2"/>
          <p:cNvSpPr>
            <a:spLocks noGrp="1"/>
          </p:cNvSpPr>
          <p:nvPr>
            <p:ph type="body" sz="half" idx="2"/>
          </p:nvPr>
        </p:nvSpPr>
        <p:spPr>
          <a:xfrm>
            <a:off x="650469" y="2053368"/>
            <a:ext cx="7871946" cy="1908869"/>
          </a:xfrm>
        </p:spPr>
        <p:txBody>
          <a:bodyPr>
            <a:noAutofit/>
          </a:bodyPr>
          <a:lstStyle/>
          <a:p>
            <a:pPr algn="just"/>
            <a:r>
              <a:rPr lang="es-ES" sz="2400" dirty="0" smtClean="0">
                <a:solidFill>
                  <a:srgbClr val="FFFFFF"/>
                </a:solidFill>
              </a:rPr>
              <a:t>Ya sea que se considere la historia del universo, de la humanidad, de un pueblo en particular o incluso un individuo, se percibe que siempre hay un plan, un designio, un pensamiento soberano que todo lo preside y lo conduce hacia el objetivo final.</a:t>
            </a:r>
            <a:endParaRPr lang="en-US" sz="2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1077441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67640" y="1288724"/>
            <a:ext cx="5346464" cy="1644952"/>
          </a:xfrm>
        </p:spPr>
        <p:txBody>
          <a:bodyPr>
            <a:noAutofit/>
          </a:bodyPr>
          <a:lstStyle/>
          <a:p>
            <a:r>
              <a:rPr lang="en-US" sz="4400" dirty="0" smtClean="0">
                <a:solidFill>
                  <a:srgbClr val="FFFFFF"/>
                </a:solidFill>
              </a:rPr>
              <a:t>El </a:t>
            </a:r>
            <a:r>
              <a:rPr lang="en-US" sz="4400" dirty="0" err="1" smtClean="0">
                <a:solidFill>
                  <a:srgbClr val="FFFFFF"/>
                </a:solidFill>
              </a:rPr>
              <a:t>argumento</a:t>
            </a:r>
            <a:r>
              <a:rPr lang="en-US" sz="4400" dirty="0" smtClean="0">
                <a:solidFill>
                  <a:srgbClr val="FFFFFF"/>
                </a:solidFill>
              </a:rPr>
              <a:t> </a:t>
            </a:r>
            <a:r>
              <a:rPr lang="en-US" sz="4400" dirty="0" err="1" smtClean="0">
                <a:solidFill>
                  <a:srgbClr val="FFFFFF"/>
                </a:solidFill>
              </a:rPr>
              <a:t>extraído</a:t>
            </a:r>
            <a:r>
              <a:rPr lang="en-US" sz="4400" dirty="0" smtClean="0">
                <a:solidFill>
                  <a:srgbClr val="FFFFFF"/>
                </a:solidFill>
              </a:rPr>
              <a:t> de lo </a:t>
            </a:r>
            <a:r>
              <a:rPr lang="en-US" sz="4400" dirty="0" err="1" smtClean="0">
                <a:solidFill>
                  <a:srgbClr val="FFFFFF"/>
                </a:solidFill>
              </a:rPr>
              <a:t>sobrenatural</a:t>
            </a:r>
            <a:r>
              <a:rPr lang="en-US" sz="4400" dirty="0" smtClean="0">
                <a:solidFill>
                  <a:srgbClr val="FFFFFF"/>
                </a:solidFill>
              </a:rPr>
              <a:t/>
            </a:r>
            <a:br>
              <a:rPr lang="en-US" sz="4400" dirty="0" smtClean="0">
                <a:solidFill>
                  <a:srgbClr val="FFFFFF"/>
                </a:solidFill>
              </a:rPr>
            </a:br>
            <a:r>
              <a:rPr lang="en-US" sz="4400" dirty="0" smtClean="0">
                <a:solidFill>
                  <a:srgbClr val="FFFFFF"/>
                </a:solidFill>
              </a:rPr>
              <a:t>(</a:t>
            </a:r>
            <a:r>
              <a:rPr lang="en-US" sz="4400" dirty="0" err="1" smtClean="0">
                <a:solidFill>
                  <a:srgbClr val="FFFFFF"/>
                </a:solidFill>
              </a:rPr>
              <a:t>Isaías</a:t>
            </a:r>
            <a:r>
              <a:rPr lang="en-US" sz="4400" dirty="0" smtClean="0">
                <a:solidFill>
                  <a:srgbClr val="FFFFFF"/>
                </a:solidFill>
              </a:rPr>
              <a:t> 44: 6-7)</a:t>
            </a:r>
            <a:endParaRPr lang="en-US" sz="4400" dirty="0">
              <a:solidFill>
                <a:srgbClr val="FFFFFF"/>
              </a:solidFill>
            </a:endParaRPr>
          </a:p>
        </p:txBody>
      </p:sp>
      <p:sp>
        <p:nvSpPr>
          <p:cNvPr id="3" name="Marcador de contenido 2"/>
          <p:cNvSpPr>
            <a:spLocks noGrp="1"/>
          </p:cNvSpPr>
          <p:nvPr>
            <p:ph type="body" sz="half" idx="2"/>
          </p:nvPr>
        </p:nvSpPr>
        <p:spPr>
          <a:xfrm>
            <a:off x="567640" y="3285843"/>
            <a:ext cx="3976138" cy="2295407"/>
          </a:xfrm>
        </p:spPr>
        <p:txBody>
          <a:bodyPr>
            <a:noAutofit/>
          </a:bodyPr>
          <a:lstStyle/>
          <a:p>
            <a:pPr algn="just"/>
            <a:r>
              <a:rPr lang="es-ES" sz="2400" dirty="0" smtClean="0">
                <a:solidFill>
                  <a:srgbClr val="FFFFFF"/>
                </a:solidFill>
              </a:rPr>
              <a:t>La revelación, el milagro y la profecía, entre otros, son manifestaciones por las que Dios revela su existencia e interés por sus criaturas.</a:t>
            </a:r>
            <a:endParaRPr lang="en-US" sz="2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227708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1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ítulo 7"/>
          <p:cNvSpPr>
            <a:spLocks noGrp="1"/>
          </p:cNvSpPr>
          <p:nvPr>
            <p:ph type="title"/>
          </p:nvPr>
        </p:nvSpPr>
        <p:spPr/>
        <p:txBody>
          <a:bodyPr>
            <a:noAutofit/>
          </a:bodyPr>
          <a:lstStyle/>
          <a:p>
            <a:r>
              <a:rPr lang="es-ES" dirty="0" smtClean="0">
                <a:solidFill>
                  <a:srgbClr val="FFFFFF"/>
                </a:solidFill>
              </a:rPr>
              <a:t>La huella de Dios</a:t>
            </a:r>
            <a:br>
              <a:rPr lang="es-ES" dirty="0" smtClean="0">
                <a:solidFill>
                  <a:srgbClr val="FFFFFF"/>
                </a:solidFill>
              </a:rPr>
            </a:br>
            <a:r>
              <a:rPr lang="es-ES" dirty="0" smtClean="0">
                <a:solidFill>
                  <a:srgbClr val="FFFFFF"/>
                </a:solidFill>
              </a:rPr>
              <a:t>está por todas partes</a:t>
            </a:r>
            <a:endParaRPr lang="en-US" dirty="0">
              <a:solidFill>
                <a:srgbClr val="FFFFFF"/>
              </a:solidFill>
            </a:endParaRPr>
          </a:p>
        </p:txBody>
      </p:sp>
      <p:sp>
        <p:nvSpPr>
          <p:cNvPr id="10" name="Marcador de contenido 9"/>
          <p:cNvSpPr>
            <a:spLocks noGrp="1"/>
          </p:cNvSpPr>
          <p:nvPr>
            <p:ph sz="half" idx="2"/>
          </p:nvPr>
        </p:nvSpPr>
        <p:spPr>
          <a:xfrm>
            <a:off x="584281" y="1815394"/>
            <a:ext cx="5160303" cy="4289101"/>
          </a:xfrm>
        </p:spPr>
        <p:txBody>
          <a:bodyPr>
            <a:noAutofit/>
          </a:bodyPr>
          <a:lstStyle/>
          <a:p>
            <a:r>
              <a:rPr lang="es-ES" sz="2400" dirty="0" smtClean="0">
                <a:solidFill>
                  <a:srgbClr val="FFFFFF"/>
                </a:solidFill>
              </a:rPr>
              <a:t>Las cosas que nos rodean en la tierra, en el mar y en el cielo, demuestran orden, belleza, exactitud y planificación ingeniosa. Con un análisis lógico, nada de lo maravilloso que existe a nuestro alrededor podría existir por simple casualidad.</a:t>
            </a:r>
          </a:p>
          <a:p>
            <a:r>
              <a:rPr lang="es-ES" sz="2400" dirty="0" smtClean="0">
                <a:solidFill>
                  <a:srgbClr val="FFFFFF"/>
                </a:solidFill>
              </a:rPr>
              <a:t>Tiene que haber una mente inteligente detrás de todo esto.</a:t>
            </a:r>
            <a:endParaRPr lang="en-US" sz="2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0372411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s-ES" dirty="0" smtClean="0">
                <a:solidFill>
                  <a:srgbClr val="FFFFFF"/>
                </a:solidFill>
              </a:rPr>
              <a:t>Los cielos cuentan la gloria de Dios</a:t>
            </a:r>
            <a:endParaRPr lang="en-US" dirty="0">
              <a:solidFill>
                <a:srgbClr val="FFFFFF"/>
              </a:solidFill>
            </a:endParaRPr>
          </a:p>
        </p:txBody>
      </p:sp>
      <p:sp>
        <p:nvSpPr>
          <p:cNvPr id="3" name="Marcador de contenido 2"/>
          <p:cNvSpPr>
            <a:spLocks noGrp="1"/>
          </p:cNvSpPr>
          <p:nvPr>
            <p:ph sz="half" idx="1"/>
          </p:nvPr>
        </p:nvSpPr>
        <p:spPr>
          <a:xfrm>
            <a:off x="457200" y="2235276"/>
            <a:ext cx="8229600" cy="2541521"/>
          </a:xfrm>
        </p:spPr>
        <p:txBody>
          <a:bodyPr>
            <a:normAutofit/>
          </a:bodyPr>
          <a:lstStyle/>
          <a:p>
            <a:pPr algn="just"/>
            <a:r>
              <a:rPr lang="es-ES" sz="2400" dirty="0" smtClean="0">
                <a:solidFill>
                  <a:srgbClr val="FFFFFF"/>
                </a:solidFill>
              </a:rPr>
              <a:t>El rey David dijo: «Los cielos cuentan la gloria de Dios, el firmamento proclama la obra de sus manos» (Salmo 19: 1).</a:t>
            </a:r>
          </a:p>
          <a:p>
            <a:pPr algn="just"/>
            <a:r>
              <a:rPr lang="es-ES" sz="2400" dirty="0" smtClean="0">
                <a:solidFill>
                  <a:srgbClr val="FFFFFF"/>
                </a:solidFill>
              </a:rPr>
              <a:t>Levanta ahora los ojos al cielo. Allá, donde tus ojos se pierden en el infinito, existen las mismas evidencias de orden, belleza, precisión y propósito que las que se ven en la tierra.</a:t>
            </a:r>
            <a:endParaRPr lang="en-US" sz="2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947525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FFFFFF"/>
                </a:solidFill>
              </a:rPr>
              <a:t>Los cielos cuentan la gloria de Dios</a:t>
            </a:r>
            <a:endParaRPr lang="es-ES" dirty="0">
              <a:solidFill>
                <a:srgbClr val="FFFFFF"/>
              </a:solidFill>
            </a:endParaRPr>
          </a:p>
        </p:txBody>
      </p:sp>
      <p:sp>
        <p:nvSpPr>
          <p:cNvPr id="3" name="Marcador de contenido 2"/>
          <p:cNvSpPr>
            <a:spLocks noGrp="1"/>
          </p:cNvSpPr>
          <p:nvPr>
            <p:ph idx="1"/>
          </p:nvPr>
        </p:nvSpPr>
        <p:spPr/>
        <p:txBody>
          <a:bodyPr>
            <a:normAutofit/>
          </a:bodyPr>
          <a:lstStyle/>
          <a:p>
            <a:pPr marL="0" indent="0" algn="just">
              <a:buNone/>
            </a:pPr>
            <a:r>
              <a:rPr lang="es-ES" sz="2600" dirty="0" smtClean="0">
                <a:solidFill>
                  <a:srgbClr val="FFFFFF"/>
                </a:solidFill>
              </a:rPr>
              <a:t>«Alzad los ojos y mirad a los cielos: ¿Quién ha creado todo esto? El que ordena la multitud de estrellas una por una, y llama a cada una por su nombre. ¡Es tan grande su poder, y tan poderosa su fuerza, que no falta ninguna de ellas! ¿Por qué murmuras, Jacob? ¿Por qué refunfuñas, Israel: “Mi camino está escondido del Señor; mi Dios ignora mi derecho”? ¿Acaso no lo sabes? ¿Acaso no te has enterado? El Señor es el Dios eterno, creador de los confines de la tierra. No se cansa ni se fatiga, y su inteligencia es insondable» (Isaías 40: 26-28).</a:t>
            </a:r>
            <a:endParaRPr lang="en-US" sz="26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7552700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1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722313" y="1562094"/>
            <a:ext cx="7772400" cy="1695236"/>
          </a:xfrm>
        </p:spPr>
        <p:txBody>
          <a:bodyPr>
            <a:noAutofit/>
          </a:bodyPr>
          <a:lstStyle/>
          <a:p>
            <a:r>
              <a:rPr lang="es-ES" sz="4800" dirty="0" smtClean="0">
                <a:solidFill>
                  <a:srgbClr val="FFFFFF"/>
                </a:solidFill>
              </a:rPr>
              <a:t>¿SE PUEDE </a:t>
            </a:r>
            <a:br>
              <a:rPr lang="es-ES" sz="4800" dirty="0" smtClean="0">
                <a:solidFill>
                  <a:srgbClr val="FFFFFF"/>
                </a:solidFill>
              </a:rPr>
            </a:br>
            <a:r>
              <a:rPr lang="es-ES" sz="4800" dirty="0" smtClean="0">
                <a:solidFill>
                  <a:srgbClr val="FFFFFF"/>
                </a:solidFill>
              </a:rPr>
              <a:t>CONFIAR</a:t>
            </a:r>
            <a:br>
              <a:rPr lang="es-ES" sz="4800" dirty="0" smtClean="0">
                <a:solidFill>
                  <a:srgbClr val="FFFFFF"/>
                </a:solidFill>
              </a:rPr>
            </a:br>
            <a:r>
              <a:rPr lang="es-ES" sz="4800" dirty="0" smtClean="0">
                <a:solidFill>
                  <a:srgbClr val="FFFFFF"/>
                </a:solidFill>
              </a:rPr>
              <a:t>EN LA BIBLIA?</a:t>
            </a:r>
            <a:endParaRPr lang="en-US" sz="4800" dirty="0">
              <a:solidFill>
                <a:srgbClr val="FFFFFF"/>
              </a:solidFill>
            </a:endParaRPr>
          </a:p>
        </p:txBody>
      </p:sp>
      <p:sp>
        <p:nvSpPr>
          <p:cNvPr id="3" name="Marcador de texto 2"/>
          <p:cNvSpPr>
            <a:spLocks noGrp="1"/>
          </p:cNvSpPr>
          <p:nvPr>
            <p:ph type="body" idx="1"/>
          </p:nvPr>
        </p:nvSpPr>
        <p:spPr>
          <a:xfrm>
            <a:off x="722313" y="3043876"/>
            <a:ext cx="4377274" cy="1500187"/>
          </a:xfrm>
        </p:spPr>
        <p:txBody>
          <a:bodyPr/>
          <a:lstStyle/>
          <a:p>
            <a:r>
              <a:rPr lang="es-ES" dirty="0" smtClean="0">
                <a:solidFill>
                  <a:srgbClr val="FFFFFF"/>
                </a:solidFill>
              </a:rPr>
              <a:t>¿Qué razones tengo yo para creer que la Biblia es la Palabra de Dios?</a:t>
            </a:r>
            <a:endParaRPr lang="en-US"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1075949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1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lstStyle/>
          <a:p>
            <a:r>
              <a:rPr lang="es-ES" dirty="0" smtClean="0">
                <a:solidFill>
                  <a:srgbClr val="FFFFFF"/>
                </a:solidFill>
              </a:rPr>
              <a:t>La Biblia tiene autoridad divina</a:t>
            </a:r>
            <a:endParaRPr lang="en-US" dirty="0">
              <a:solidFill>
                <a:srgbClr val="FFFFFF"/>
              </a:solidFill>
            </a:endParaRPr>
          </a:p>
        </p:txBody>
      </p:sp>
      <p:sp>
        <p:nvSpPr>
          <p:cNvPr id="3" name="Marcador de contenido 2"/>
          <p:cNvSpPr>
            <a:spLocks noGrp="1"/>
          </p:cNvSpPr>
          <p:nvPr>
            <p:ph sz="half" idx="1"/>
          </p:nvPr>
        </p:nvSpPr>
        <p:spPr>
          <a:xfrm>
            <a:off x="880525" y="1686763"/>
            <a:ext cx="7295848" cy="1831751"/>
          </a:xfrm>
        </p:spPr>
        <p:txBody>
          <a:bodyPr>
            <a:normAutofit/>
          </a:bodyPr>
          <a:lstStyle/>
          <a:p>
            <a:pPr marL="0" indent="0" algn="just">
              <a:buNone/>
            </a:pPr>
            <a:r>
              <a:rPr lang="es-ES" dirty="0" smtClean="0">
                <a:solidFill>
                  <a:srgbClr val="FFFFFF"/>
                </a:solidFill>
              </a:rPr>
              <a:t>«Toda la Escritura es inspirada por Dios y útil para enseñar, para reprender, para corregir y para instruir en la justicia» (2 Timoteo 3: 16).</a:t>
            </a:r>
            <a:endParaRPr lang="en-US"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9352417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solidFill>
                  <a:srgbClr val="FFFFFF"/>
                </a:solidFill>
              </a:rPr>
              <a:t>La Biblia tiene una maravillosa unidad</a:t>
            </a:r>
            <a:endParaRPr lang="en-US" dirty="0">
              <a:solidFill>
                <a:srgbClr val="FFFFFF"/>
              </a:solidFill>
            </a:endParaRPr>
          </a:p>
        </p:txBody>
      </p:sp>
      <p:sp>
        <p:nvSpPr>
          <p:cNvPr id="3" name="Marcador de contenido 2"/>
          <p:cNvSpPr>
            <a:spLocks noGrp="1"/>
          </p:cNvSpPr>
          <p:nvPr>
            <p:ph idx="1"/>
          </p:nvPr>
        </p:nvSpPr>
        <p:spPr>
          <a:xfrm>
            <a:off x="457200" y="1600200"/>
            <a:ext cx="7973411" cy="4525963"/>
          </a:xfrm>
        </p:spPr>
        <p:txBody>
          <a:bodyPr>
            <a:noAutofit/>
          </a:bodyPr>
          <a:lstStyle/>
          <a:p>
            <a:pPr algn="just"/>
            <a:r>
              <a:rPr lang="es-ES" sz="2400" spc="20" dirty="0" smtClean="0">
                <a:solidFill>
                  <a:srgbClr val="FFFFFF"/>
                </a:solidFill>
              </a:rPr>
              <a:t>Este libro fue escrito por cuarenta diferentes escritores, durante un periodo de casi mil seiscientos años y en tres idiomas distintos. La mayoría de los escritores no se conocieron personalmente.</a:t>
            </a:r>
          </a:p>
          <a:p>
            <a:pPr algn="just"/>
            <a:r>
              <a:rPr lang="es-ES" sz="2400" spc="20" dirty="0" smtClean="0">
                <a:solidFill>
                  <a:srgbClr val="FFFFFF"/>
                </a:solidFill>
              </a:rPr>
              <a:t>Sin embargo, si lees la Biblia de principio a fi n, comprobarás que existe en ella unidad de pensamiento y de contenido. Da la impresión de que cuarenta escritores se hubiesen reunido un día para armonizar el texto que escribirían.</a:t>
            </a:r>
          </a:p>
          <a:p>
            <a:pPr algn="just"/>
            <a:r>
              <a:rPr lang="es-ES" sz="2400" spc="20" dirty="0" smtClean="0">
                <a:solidFill>
                  <a:srgbClr val="FFFFFF"/>
                </a:solidFill>
              </a:rPr>
              <a:t>Esta es una prueba más de que ellos fueron los medios humanos de transmisión inspirados por el mismo Espíritu Santo, que es el verdadero Autor de la Biblia.</a:t>
            </a:r>
            <a:endParaRPr lang="en-US" sz="24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985930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solidFill>
                  <a:srgbClr val="FFFFFF"/>
                </a:solidFill>
              </a:rPr>
              <a:t>Cumplimiento de las profecías bíblicas</a:t>
            </a:r>
            <a:endParaRPr lang="en-US" dirty="0">
              <a:solidFill>
                <a:srgbClr val="FFFFFF"/>
              </a:solidFill>
            </a:endParaRPr>
          </a:p>
        </p:txBody>
      </p:sp>
      <p:sp>
        <p:nvSpPr>
          <p:cNvPr id="3" name="Marcador de contenido 2"/>
          <p:cNvSpPr>
            <a:spLocks noGrp="1"/>
          </p:cNvSpPr>
          <p:nvPr>
            <p:ph idx="1"/>
          </p:nvPr>
        </p:nvSpPr>
        <p:spPr>
          <a:xfrm>
            <a:off x="355002" y="1600200"/>
            <a:ext cx="8331798" cy="4525963"/>
          </a:xfrm>
        </p:spPr>
        <p:txBody>
          <a:bodyPr>
            <a:noAutofit/>
          </a:bodyPr>
          <a:lstStyle/>
          <a:p>
            <a:pPr algn="just"/>
            <a:r>
              <a:rPr lang="es-ES" sz="2500" dirty="0" smtClean="0">
                <a:solidFill>
                  <a:srgbClr val="FFFFFF"/>
                </a:solidFill>
              </a:rPr>
              <a:t>«Recordad las cosas pasadas, aquellas de antaño; yo soy Dios, y no hay ningún otro, yo soy Dios, y no hay nadie igual a mí. Yo anuncio el fi n desde el principio; desde los tiempos antiguos, lo que va a suceder. Yo digo: Mi propósito se cumplirá, y haré todo lo que deseo» (Isaías 46: 9-10).</a:t>
            </a:r>
          </a:p>
          <a:p>
            <a:pPr algn="just"/>
            <a:r>
              <a:rPr lang="es-ES" sz="2500" dirty="0" smtClean="0">
                <a:solidFill>
                  <a:srgbClr val="FFFFFF"/>
                </a:solidFill>
              </a:rPr>
              <a:t>La Biblia contiene, por lo menos, mil profecías, algunas totalmente cumplidas; otras, en proceso de cumplimiento; y otras, aún por cumplirse. Aproximadamente un tercio de la Biblia está compuesta de profecías, cuya autenticidad se puede comprobar hoy con asombrosa exactitud.</a:t>
            </a:r>
            <a:endParaRPr lang="en-US" sz="25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706138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PPT1_az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139753"/>
            <a:ext cx="8229600" cy="530978"/>
          </a:xfrm>
        </p:spPr>
        <p:txBody>
          <a:bodyPr>
            <a:normAutofit/>
          </a:bodyPr>
          <a:lstStyle/>
          <a:p>
            <a:r>
              <a:rPr lang="es-ES" sz="2400" dirty="0" smtClean="0">
                <a:solidFill>
                  <a:srgbClr val="FFFFFF"/>
                </a:solidFill>
              </a:rPr>
              <a:t>Profecías del Antiguo Testamento concernientes al Mesías</a:t>
            </a:r>
            <a:endParaRPr lang="en-US" sz="2400" dirty="0">
              <a:solidFill>
                <a:srgbClr val="FFFFFF"/>
              </a:solidFill>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709693006"/>
              </p:ext>
            </p:extLst>
          </p:nvPr>
        </p:nvGraphicFramePr>
        <p:xfrm>
          <a:off x="483173" y="822597"/>
          <a:ext cx="8229602" cy="5862320"/>
        </p:xfrm>
        <a:graphic>
          <a:graphicData uri="http://schemas.openxmlformats.org/drawingml/2006/table">
            <a:tbl>
              <a:tblPr firstRow="1" bandRow="1">
                <a:tableStyleId>{5C22544A-7EE6-4342-B048-85BDC9FD1C3A}</a:tableStyleId>
              </a:tblPr>
              <a:tblGrid>
                <a:gridCol w="3842659"/>
                <a:gridCol w="1817915"/>
                <a:gridCol w="2569028"/>
              </a:tblGrid>
              <a:tr h="370840">
                <a:tc>
                  <a:txBody>
                    <a:bodyPr/>
                    <a:lstStyle/>
                    <a:p>
                      <a:r>
                        <a:rPr lang="en-US" sz="1800" b="1" i="0" u="none" strike="noStrike" kern="1200" baseline="0" noProof="0" dirty="0" err="1" smtClean="0">
                          <a:solidFill>
                            <a:schemeClr val="tx1"/>
                          </a:solidFill>
                          <a:latin typeface="+mn-lt"/>
                          <a:ea typeface="+mn-ea"/>
                          <a:cs typeface="+mn-cs"/>
                        </a:rPr>
                        <a:t>Profecía</a:t>
                      </a:r>
                      <a:endParaRPr lang="en-US" b="1" noProof="0" dirty="0">
                        <a:solidFill>
                          <a:schemeClr val="tx1"/>
                        </a:solidFill>
                      </a:endParaRPr>
                    </a:p>
                  </a:txBody>
                  <a:tcPr>
                    <a:solidFill>
                      <a:schemeClr val="bg1">
                        <a:lumMod val="85000"/>
                        <a:alpha val="48000"/>
                      </a:schemeClr>
                    </a:solidFill>
                  </a:tcPr>
                </a:tc>
                <a:tc>
                  <a:txBody>
                    <a:bodyPr/>
                    <a:lstStyle/>
                    <a:p>
                      <a:r>
                        <a:rPr lang="en-US" sz="1800" b="1" i="0" u="none" strike="noStrike" kern="1200" baseline="0" noProof="0" dirty="0" err="1" smtClean="0">
                          <a:solidFill>
                            <a:schemeClr val="tx1"/>
                          </a:solidFill>
                          <a:latin typeface="+mn-lt"/>
                          <a:ea typeface="+mn-ea"/>
                          <a:cs typeface="+mn-cs"/>
                        </a:rPr>
                        <a:t>Profeta</a:t>
                      </a:r>
                      <a:r>
                        <a:rPr lang="en-US" sz="1800" b="1" i="0" u="none" strike="noStrike" kern="1200" baseline="0" noProof="0" dirty="0" smtClean="0">
                          <a:solidFill>
                            <a:schemeClr val="tx1"/>
                          </a:solidFill>
                          <a:latin typeface="+mn-lt"/>
                          <a:ea typeface="+mn-ea"/>
                          <a:cs typeface="+mn-cs"/>
                        </a:rPr>
                        <a:t>/</a:t>
                      </a:r>
                      <a:r>
                        <a:rPr lang="en-US" sz="1800" b="1" i="0" u="none" strike="noStrike" kern="1200" baseline="0" noProof="0" dirty="0" err="1" smtClean="0">
                          <a:solidFill>
                            <a:schemeClr val="tx1"/>
                          </a:solidFill>
                          <a:latin typeface="+mn-lt"/>
                          <a:ea typeface="+mn-ea"/>
                          <a:cs typeface="+mn-cs"/>
                        </a:rPr>
                        <a:t>autor</a:t>
                      </a:r>
                      <a:endParaRPr lang="en-US" b="1" noProof="0" dirty="0">
                        <a:solidFill>
                          <a:schemeClr val="tx1"/>
                        </a:solidFill>
                      </a:endParaRPr>
                    </a:p>
                  </a:txBody>
                  <a:tcPr>
                    <a:solidFill>
                      <a:schemeClr val="bg1">
                        <a:lumMod val="85000"/>
                        <a:alpha val="48000"/>
                      </a:schemeClr>
                    </a:solidFill>
                  </a:tcPr>
                </a:tc>
                <a:tc>
                  <a:txBody>
                    <a:bodyPr/>
                    <a:lstStyle/>
                    <a:p>
                      <a:r>
                        <a:rPr lang="en-US" sz="1800" b="1" i="0" u="none" strike="noStrike" kern="1200" baseline="0" noProof="0" dirty="0" err="1" smtClean="0">
                          <a:solidFill>
                            <a:schemeClr val="tx1"/>
                          </a:solidFill>
                          <a:latin typeface="+mn-lt"/>
                          <a:ea typeface="+mn-ea"/>
                          <a:cs typeface="+mn-cs"/>
                        </a:rPr>
                        <a:t>Cumplimiento</a:t>
                      </a:r>
                      <a:endParaRPr lang="en-US" b="1" noProof="0" dirty="0">
                        <a:solidFill>
                          <a:schemeClr val="tx1"/>
                        </a:solidFill>
                      </a:endParaRPr>
                    </a:p>
                  </a:txBody>
                  <a:tcPr>
                    <a:solidFill>
                      <a:schemeClr val="bg1">
                        <a:lumMod val="85000"/>
                        <a:alpha val="48000"/>
                      </a:schemeClr>
                    </a:solidFill>
                  </a:tcPr>
                </a:tc>
              </a:tr>
              <a:tr h="370840">
                <a:tc>
                  <a:txBody>
                    <a:bodyPr/>
                    <a:lstStyle/>
                    <a:p>
                      <a:r>
                        <a:rPr lang="en-US" sz="1600" b="0" i="0" u="none" strike="noStrike" kern="1200" baseline="0" noProof="0" dirty="0" err="1" smtClean="0">
                          <a:solidFill>
                            <a:schemeClr val="dk1"/>
                          </a:solidFill>
                          <a:latin typeface="+mn-lt"/>
                          <a:ea typeface="+mn-ea"/>
                          <a:cs typeface="+mn-cs"/>
                        </a:rPr>
                        <a:t>Nacería</a:t>
                      </a:r>
                      <a:r>
                        <a:rPr lang="en-US" sz="1600" b="0" i="0" u="none" strike="noStrike" kern="1200" baseline="0" noProof="0" dirty="0" smtClean="0">
                          <a:solidFill>
                            <a:schemeClr val="dk1"/>
                          </a:solidFill>
                          <a:latin typeface="+mn-lt"/>
                          <a:ea typeface="+mn-ea"/>
                          <a:cs typeface="+mn-cs"/>
                        </a:rPr>
                        <a:t> en </a:t>
                      </a:r>
                      <a:r>
                        <a:rPr lang="en-US" sz="1600" b="0" i="0" u="none" strike="noStrike" kern="1200" baseline="0" noProof="0" dirty="0" err="1" smtClean="0">
                          <a:solidFill>
                            <a:schemeClr val="dk1"/>
                          </a:solidFill>
                          <a:latin typeface="+mn-lt"/>
                          <a:ea typeface="+mn-ea"/>
                          <a:cs typeface="+mn-cs"/>
                        </a:rPr>
                        <a:t>Belén</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err="1" smtClean="0">
                          <a:solidFill>
                            <a:schemeClr val="dk1"/>
                          </a:solidFill>
                          <a:latin typeface="+mn-lt"/>
                          <a:ea typeface="+mn-ea"/>
                          <a:cs typeface="+mn-cs"/>
                        </a:rPr>
                        <a:t>Miqueas</a:t>
                      </a:r>
                      <a:r>
                        <a:rPr lang="en-US" sz="1600" b="0" i="0" u="none" strike="noStrike" kern="1200" baseline="0" noProof="0" dirty="0" smtClean="0">
                          <a:solidFill>
                            <a:schemeClr val="dk1"/>
                          </a:solidFill>
                          <a:latin typeface="+mn-lt"/>
                          <a:ea typeface="+mn-ea"/>
                          <a:cs typeface="+mn-cs"/>
                        </a:rPr>
                        <a:t> (5: 2)</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smtClean="0">
                          <a:solidFill>
                            <a:schemeClr val="dk1"/>
                          </a:solidFill>
                          <a:latin typeface="+mn-lt"/>
                          <a:ea typeface="+mn-ea"/>
                          <a:cs typeface="+mn-cs"/>
                        </a:rPr>
                        <a:t>Mateo 2: 5, 6; Lucas 2: 4-6</a:t>
                      </a:r>
                      <a:endParaRPr lang="en-US" sz="1600" noProof="0" dirty="0"/>
                    </a:p>
                  </a:txBody>
                  <a:tcPr>
                    <a:solidFill>
                      <a:schemeClr val="bg1">
                        <a:lumMod val="85000"/>
                        <a:alpha val="48000"/>
                      </a:schemeClr>
                    </a:solidFill>
                  </a:tcPr>
                </a:tc>
              </a:tr>
              <a:tr h="370840">
                <a:tc>
                  <a:txBody>
                    <a:bodyPr/>
                    <a:lstStyle/>
                    <a:p>
                      <a:r>
                        <a:rPr lang="en-US" sz="1600" b="0" i="0" u="none" strike="noStrike" kern="1200" baseline="0" noProof="0" dirty="0" err="1" smtClean="0">
                          <a:solidFill>
                            <a:schemeClr val="dk1"/>
                          </a:solidFill>
                          <a:latin typeface="+mn-lt"/>
                          <a:ea typeface="+mn-ea"/>
                          <a:cs typeface="+mn-cs"/>
                        </a:rPr>
                        <a:t>Nacería</a:t>
                      </a:r>
                      <a:r>
                        <a:rPr lang="en-US" sz="1600" b="0" i="0" u="none" strike="noStrike" kern="1200" baseline="0" noProof="0" dirty="0" smtClean="0">
                          <a:solidFill>
                            <a:schemeClr val="dk1"/>
                          </a:solidFill>
                          <a:latin typeface="+mn-lt"/>
                          <a:ea typeface="+mn-ea"/>
                          <a:cs typeface="+mn-cs"/>
                        </a:rPr>
                        <a:t> de </a:t>
                      </a:r>
                      <a:r>
                        <a:rPr lang="en-US" sz="1600" b="0" i="0" u="none" strike="noStrike" kern="1200" baseline="0" noProof="0" dirty="0" err="1" smtClean="0">
                          <a:solidFill>
                            <a:schemeClr val="dk1"/>
                          </a:solidFill>
                          <a:latin typeface="+mn-lt"/>
                          <a:ea typeface="+mn-ea"/>
                          <a:cs typeface="+mn-cs"/>
                        </a:rPr>
                        <a:t>una</a:t>
                      </a:r>
                      <a:r>
                        <a:rPr lang="en-US" sz="1600" b="0" i="0" u="none" strike="noStrike" kern="1200" baseline="0" noProof="0" dirty="0" smtClean="0">
                          <a:solidFill>
                            <a:schemeClr val="dk1"/>
                          </a:solidFill>
                          <a:latin typeface="+mn-lt"/>
                          <a:ea typeface="+mn-ea"/>
                          <a:cs typeface="+mn-cs"/>
                        </a:rPr>
                        <a:t> </a:t>
                      </a:r>
                      <a:r>
                        <a:rPr lang="en-US" sz="1600" b="0" i="0" u="none" strike="noStrike" kern="1200" baseline="0" noProof="0" dirty="0" err="1" smtClean="0">
                          <a:solidFill>
                            <a:schemeClr val="dk1"/>
                          </a:solidFill>
                          <a:latin typeface="+mn-lt"/>
                          <a:ea typeface="+mn-ea"/>
                          <a:cs typeface="+mn-cs"/>
                        </a:rPr>
                        <a:t>virgen</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err="1" smtClean="0">
                          <a:solidFill>
                            <a:schemeClr val="dk1"/>
                          </a:solidFill>
                          <a:latin typeface="+mn-lt"/>
                          <a:ea typeface="+mn-ea"/>
                          <a:cs typeface="+mn-cs"/>
                        </a:rPr>
                        <a:t>Isaías</a:t>
                      </a:r>
                      <a:r>
                        <a:rPr lang="en-US" sz="1600" b="0" i="0" u="none" strike="noStrike" kern="1200" baseline="0" noProof="0" dirty="0" smtClean="0">
                          <a:solidFill>
                            <a:schemeClr val="dk1"/>
                          </a:solidFill>
                          <a:latin typeface="+mn-lt"/>
                          <a:ea typeface="+mn-ea"/>
                          <a:cs typeface="+mn-cs"/>
                        </a:rPr>
                        <a:t> (7: 14)</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smtClean="0">
                          <a:solidFill>
                            <a:schemeClr val="dk1"/>
                          </a:solidFill>
                          <a:latin typeface="+mn-lt"/>
                          <a:ea typeface="+mn-ea"/>
                          <a:cs typeface="+mn-cs"/>
                        </a:rPr>
                        <a:t>Mateo 1: 22-23</a:t>
                      </a:r>
                      <a:endParaRPr lang="en-US" sz="1600" noProof="0" dirty="0"/>
                    </a:p>
                  </a:txBody>
                  <a:tcPr>
                    <a:solidFill>
                      <a:schemeClr val="bg1">
                        <a:lumMod val="85000"/>
                        <a:alpha val="48000"/>
                      </a:schemeClr>
                    </a:solidFill>
                  </a:tcPr>
                </a:tc>
              </a:tr>
              <a:tr h="370840">
                <a:tc>
                  <a:txBody>
                    <a:bodyPr/>
                    <a:lstStyle/>
                    <a:p>
                      <a:r>
                        <a:rPr lang="en-US" sz="1600" b="0" i="0" u="none" strike="noStrike" kern="1200" baseline="0" noProof="0" dirty="0" err="1" smtClean="0">
                          <a:solidFill>
                            <a:schemeClr val="dk1"/>
                          </a:solidFill>
                          <a:latin typeface="+mn-lt"/>
                          <a:ea typeface="+mn-ea"/>
                          <a:cs typeface="+mn-cs"/>
                        </a:rPr>
                        <a:t>Sería</a:t>
                      </a:r>
                      <a:r>
                        <a:rPr lang="en-US" sz="1600" b="0" i="0" u="none" strike="noStrike" kern="1200" baseline="0" noProof="0" dirty="0" smtClean="0">
                          <a:solidFill>
                            <a:schemeClr val="dk1"/>
                          </a:solidFill>
                          <a:latin typeface="+mn-lt"/>
                          <a:ea typeface="+mn-ea"/>
                          <a:cs typeface="+mn-cs"/>
                        </a:rPr>
                        <a:t> </a:t>
                      </a:r>
                      <a:r>
                        <a:rPr lang="en-US" sz="1600" b="0" i="0" u="none" strike="noStrike" kern="1200" baseline="0" noProof="0" dirty="0" err="1" smtClean="0">
                          <a:solidFill>
                            <a:schemeClr val="dk1"/>
                          </a:solidFill>
                          <a:latin typeface="+mn-lt"/>
                          <a:ea typeface="+mn-ea"/>
                          <a:cs typeface="+mn-cs"/>
                        </a:rPr>
                        <a:t>llamado</a:t>
                      </a:r>
                      <a:r>
                        <a:rPr lang="en-US" sz="1600" b="0" i="0" u="none" strike="noStrike" kern="1200" baseline="0" noProof="0" dirty="0" smtClean="0">
                          <a:solidFill>
                            <a:schemeClr val="dk1"/>
                          </a:solidFill>
                          <a:latin typeface="+mn-lt"/>
                          <a:ea typeface="+mn-ea"/>
                          <a:cs typeface="+mn-cs"/>
                        </a:rPr>
                        <a:t> Emanuel</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err="1" smtClean="0">
                          <a:solidFill>
                            <a:schemeClr val="dk1"/>
                          </a:solidFill>
                          <a:latin typeface="+mn-lt"/>
                          <a:ea typeface="+mn-ea"/>
                          <a:cs typeface="+mn-cs"/>
                        </a:rPr>
                        <a:t>Isaías</a:t>
                      </a:r>
                      <a:r>
                        <a:rPr lang="en-US" sz="1600" b="0" i="0" u="none" strike="noStrike" kern="1200" baseline="0" noProof="0" dirty="0" smtClean="0">
                          <a:solidFill>
                            <a:schemeClr val="dk1"/>
                          </a:solidFill>
                          <a:latin typeface="+mn-lt"/>
                          <a:ea typeface="+mn-ea"/>
                          <a:cs typeface="+mn-cs"/>
                        </a:rPr>
                        <a:t> (7: 14)</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smtClean="0">
                          <a:solidFill>
                            <a:schemeClr val="dk1"/>
                          </a:solidFill>
                          <a:latin typeface="+mn-lt"/>
                          <a:ea typeface="+mn-ea"/>
                          <a:cs typeface="+mn-cs"/>
                        </a:rPr>
                        <a:t>Mateo 1: 23</a:t>
                      </a:r>
                      <a:endParaRPr lang="en-US" sz="1600" noProof="0" dirty="0"/>
                    </a:p>
                  </a:txBody>
                  <a:tcPr>
                    <a:solidFill>
                      <a:schemeClr val="bg1">
                        <a:lumMod val="85000"/>
                        <a:alpha val="48000"/>
                      </a:schemeClr>
                    </a:solidFill>
                  </a:tcPr>
                </a:tc>
              </a:tr>
              <a:tr h="370840">
                <a:tc>
                  <a:txBody>
                    <a:bodyPr/>
                    <a:lstStyle/>
                    <a:p>
                      <a:r>
                        <a:rPr lang="es-ES" sz="1600" b="0" i="0" u="none" strike="noStrike" kern="1200" baseline="0" noProof="0" dirty="0" smtClean="0">
                          <a:solidFill>
                            <a:schemeClr val="dk1"/>
                          </a:solidFill>
                          <a:latin typeface="+mn-lt"/>
                          <a:ea typeface="+mn-ea"/>
                          <a:cs typeface="+mn-cs"/>
                        </a:rPr>
                        <a:t>Su lugar de nacimiento lloraría la muerte de muchos niños</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err="1" smtClean="0">
                          <a:solidFill>
                            <a:schemeClr val="dk1"/>
                          </a:solidFill>
                          <a:latin typeface="+mn-lt"/>
                          <a:ea typeface="+mn-ea"/>
                          <a:cs typeface="+mn-cs"/>
                        </a:rPr>
                        <a:t>Jeremías</a:t>
                      </a:r>
                      <a:r>
                        <a:rPr lang="en-US" sz="1600" b="0" i="0" u="none" strike="noStrike" kern="1200" baseline="0" noProof="0" dirty="0" smtClean="0">
                          <a:solidFill>
                            <a:schemeClr val="dk1"/>
                          </a:solidFill>
                          <a:latin typeface="+mn-lt"/>
                          <a:ea typeface="+mn-ea"/>
                          <a:cs typeface="+mn-cs"/>
                        </a:rPr>
                        <a:t> (31: 15)</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smtClean="0">
                          <a:solidFill>
                            <a:schemeClr val="dk1"/>
                          </a:solidFill>
                          <a:latin typeface="+mn-lt"/>
                          <a:ea typeface="+mn-ea"/>
                          <a:cs typeface="+mn-cs"/>
                        </a:rPr>
                        <a:t>Mateo 2: 17-18</a:t>
                      </a:r>
                      <a:endParaRPr lang="en-US" sz="1600" noProof="0" dirty="0"/>
                    </a:p>
                  </a:txBody>
                  <a:tcPr>
                    <a:solidFill>
                      <a:schemeClr val="bg1">
                        <a:lumMod val="85000"/>
                        <a:alpha val="48000"/>
                      </a:schemeClr>
                    </a:solidFill>
                  </a:tcPr>
                </a:tc>
              </a:tr>
              <a:tr h="370840">
                <a:tc>
                  <a:txBody>
                    <a:bodyPr/>
                    <a:lstStyle/>
                    <a:p>
                      <a:r>
                        <a:rPr lang="es-ES" sz="1600" b="0" i="0" u="none" strike="noStrike" kern="1200" baseline="0" noProof="0" dirty="0" smtClean="0">
                          <a:solidFill>
                            <a:schemeClr val="dk1"/>
                          </a:solidFill>
                          <a:latin typeface="+mn-lt"/>
                          <a:ea typeface="+mn-ea"/>
                          <a:cs typeface="+mn-cs"/>
                        </a:rPr>
                        <a:t>Haría una entrada triunfal a Jerusalén montado en un asno</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err="1" smtClean="0">
                          <a:solidFill>
                            <a:schemeClr val="dk1"/>
                          </a:solidFill>
                          <a:latin typeface="+mn-lt"/>
                          <a:ea typeface="+mn-ea"/>
                          <a:cs typeface="+mn-cs"/>
                        </a:rPr>
                        <a:t>Zacarías</a:t>
                      </a:r>
                      <a:r>
                        <a:rPr lang="en-US" sz="1600" b="0" i="0" u="none" strike="noStrike" kern="1200" baseline="0" noProof="0" dirty="0" smtClean="0">
                          <a:solidFill>
                            <a:schemeClr val="dk1"/>
                          </a:solidFill>
                          <a:latin typeface="+mn-lt"/>
                          <a:ea typeface="+mn-ea"/>
                          <a:cs typeface="+mn-cs"/>
                        </a:rPr>
                        <a:t> (9: 9)</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smtClean="0">
                          <a:solidFill>
                            <a:schemeClr val="dk1"/>
                          </a:solidFill>
                          <a:latin typeface="+mn-lt"/>
                          <a:ea typeface="+mn-ea"/>
                          <a:cs typeface="+mn-cs"/>
                        </a:rPr>
                        <a:t>Mateo 21: 4-5</a:t>
                      </a:r>
                      <a:endParaRPr lang="en-US" sz="1600" noProof="0" dirty="0"/>
                    </a:p>
                  </a:txBody>
                  <a:tcPr>
                    <a:solidFill>
                      <a:schemeClr val="bg1">
                        <a:lumMod val="85000"/>
                        <a:alpha val="48000"/>
                      </a:schemeClr>
                    </a:solidFill>
                  </a:tcPr>
                </a:tc>
              </a:tr>
              <a:tr h="370840">
                <a:tc>
                  <a:txBody>
                    <a:bodyPr/>
                    <a:lstStyle/>
                    <a:p>
                      <a:r>
                        <a:rPr lang="es-ES" sz="1600" b="0" i="0" u="none" strike="noStrike" kern="1200" baseline="0" noProof="0" dirty="0" smtClean="0">
                          <a:solidFill>
                            <a:schemeClr val="dk1"/>
                          </a:solidFill>
                          <a:latin typeface="+mn-lt"/>
                          <a:ea typeface="+mn-ea"/>
                          <a:cs typeface="+mn-cs"/>
                        </a:rPr>
                        <a:t>Usaría parábolas en su predicación</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err="1" smtClean="0">
                          <a:solidFill>
                            <a:schemeClr val="dk1"/>
                          </a:solidFill>
                          <a:latin typeface="+mn-lt"/>
                          <a:ea typeface="+mn-ea"/>
                          <a:cs typeface="+mn-cs"/>
                        </a:rPr>
                        <a:t>Isaías</a:t>
                      </a:r>
                      <a:r>
                        <a:rPr lang="en-US" sz="1600" b="0" i="0" u="none" strike="noStrike" kern="1200" baseline="0" noProof="0" dirty="0" smtClean="0">
                          <a:solidFill>
                            <a:schemeClr val="dk1"/>
                          </a:solidFill>
                          <a:latin typeface="+mn-lt"/>
                          <a:ea typeface="+mn-ea"/>
                          <a:cs typeface="+mn-cs"/>
                        </a:rPr>
                        <a:t> (6: 9-10)</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smtClean="0">
                          <a:solidFill>
                            <a:schemeClr val="dk1"/>
                          </a:solidFill>
                          <a:latin typeface="+mn-lt"/>
                          <a:ea typeface="+mn-ea"/>
                          <a:cs typeface="+mn-cs"/>
                        </a:rPr>
                        <a:t>Mateo 13: 10-15</a:t>
                      </a:r>
                      <a:endParaRPr lang="en-US" sz="1600" noProof="0" dirty="0"/>
                    </a:p>
                  </a:txBody>
                  <a:tcPr>
                    <a:solidFill>
                      <a:schemeClr val="bg1">
                        <a:lumMod val="85000"/>
                        <a:alpha val="48000"/>
                      </a:schemeClr>
                    </a:solidFill>
                  </a:tcPr>
                </a:tc>
              </a:tr>
              <a:tr h="370840">
                <a:tc>
                  <a:txBody>
                    <a:bodyPr/>
                    <a:lstStyle/>
                    <a:p>
                      <a:r>
                        <a:rPr lang="en-US" sz="1600" b="0" i="0" u="none" strike="noStrike" kern="1200" baseline="0" noProof="0" dirty="0" err="1" smtClean="0">
                          <a:solidFill>
                            <a:schemeClr val="dk1"/>
                          </a:solidFill>
                          <a:latin typeface="+mn-lt"/>
                          <a:ea typeface="+mn-ea"/>
                          <a:cs typeface="+mn-cs"/>
                        </a:rPr>
                        <a:t>Sanaría</a:t>
                      </a:r>
                      <a:r>
                        <a:rPr lang="en-US" sz="1600" b="0" i="0" u="none" strike="noStrike" kern="1200" baseline="0" noProof="0" dirty="0" smtClean="0">
                          <a:solidFill>
                            <a:schemeClr val="dk1"/>
                          </a:solidFill>
                          <a:latin typeface="+mn-lt"/>
                          <a:ea typeface="+mn-ea"/>
                          <a:cs typeface="+mn-cs"/>
                        </a:rPr>
                        <a:t> a </a:t>
                      </a:r>
                      <a:r>
                        <a:rPr lang="en-US" sz="1600" b="0" i="0" u="none" strike="noStrike" kern="1200" baseline="0" noProof="0" dirty="0" err="1" smtClean="0">
                          <a:solidFill>
                            <a:schemeClr val="dk1"/>
                          </a:solidFill>
                          <a:latin typeface="+mn-lt"/>
                          <a:ea typeface="+mn-ea"/>
                          <a:cs typeface="+mn-cs"/>
                        </a:rPr>
                        <a:t>mucha</a:t>
                      </a:r>
                      <a:r>
                        <a:rPr lang="en-US" sz="1600" b="0" i="0" u="none" strike="noStrike" kern="1200" baseline="0" noProof="0" dirty="0" smtClean="0">
                          <a:solidFill>
                            <a:schemeClr val="dk1"/>
                          </a:solidFill>
                          <a:latin typeface="+mn-lt"/>
                          <a:ea typeface="+mn-ea"/>
                          <a:cs typeface="+mn-cs"/>
                        </a:rPr>
                        <a:t> </a:t>
                      </a:r>
                      <a:r>
                        <a:rPr lang="en-US" sz="1600" b="0" i="0" u="none" strike="noStrike" kern="1200" baseline="0" noProof="0" dirty="0" err="1" smtClean="0">
                          <a:solidFill>
                            <a:schemeClr val="dk1"/>
                          </a:solidFill>
                          <a:latin typeface="+mn-lt"/>
                          <a:ea typeface="+mn-ea"/>
                          <a:cs typeface="+mn-cs"/>
                        </a:rPr>
                        <a:t>gente</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err="1" smtClean="0">
                          <a:solidFill>
                            <a:schemeClr val="dk1"/>
                          </a:solidFill>
                          <a:latin typeface="+mn-lt"/>
                          <a:ea typeface="+mn-ea"/>
                          <a:cs typeface="+mn-cs"/>
                        </a:rPr>
                        <a:t>Isaías</a:t>
                      </a:r>
                      <a:r>
                        <a:rPr lang="en-US" sz="1600" b="0" i="0" u="none" strike="noStrike" kern="1200" baseline="0" noProof="0" dirty="0" smtClean="0">
                          <a:solidFill>
                            <a:schemeClr val="dk1"/>
                          </a:solidFill>
                          <a:latin typeface="+mn-lt"/>
                          <a:ea typeface="+mn-ea"/>
                          <a:cs typeface="+mn-cs"/>
                        </a:rPr>
                        <a:t> (53: 5)</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smtClean="0">
                          <a:solidFill>
                            <a:schemeClr val="dk1"/>
                          </a:solidFill>
                          <a:latin typeface="+mn-lt"/>
                          <a:ea typeface="+mn-ea"/>
                          <a:cs typeface="+mn-cs"/>
                        </a:rPr>
                        <a:t>Mateo 8: 16-17</a:t>
                      </a:r>
                      <a:endParaRPr lang="en-US" sz="1600" noProof="0" dirty="0"/>
                    </a:p>
                  </a:txBody>
                  <a:tcPr>
                    <a:solidFill>
                      <a:schemeClr val="bg1">
                        <a:lumMod val="85000"/>
                        <a:alpha val="48000"/>
                      </a:schemeClr>
                    </a:solidFill>
                  </a:tcPr>
                </a:tc>
              </a:tr>
              <a:tr h="370840">
                <a:tc>
                  <a:txBody>
                    <a:bodyPr/>
                    <a:lstStyle/>
                    <a:p>
                      <a:r>
                        <a:rPr lang="es-ES" sz="1600" b="0" i="0" u="none" strike="noStrike" kern="1200" baseline="0" noProof="0" dirty="0" smtClean="0">
                          <a:solidFill>
                            <a:schemeClr val="dk1"/>
                          </a:solidFill>
                          <a:latin typeface="+mn-lt"/>
                          <a:ea typeface="+mn-ea"/>
                          <a:cs typeface="+mn-cs"/>
                        </a:rPr>
                        <a:t>Sería rechazado por su propia gente</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err="1" smtClean="0">
                          <a:solidFill>
                            <a:schemeClr val="dk1"/>
                          </a:solidFill>
                          <a:latin typeface="+mn-lt"/>
                          <a:ea typeface="+mn-ea"/>
                          <a:cs typeface="+mn-cs"/>
                        </a:rPr>
                        <a:t>Isaías</a:t>
                      </a:r>
                      <a:r>
                        <a:rPr lang="en-US" sz="1600" b="0" i="0" u="none" strike="noStrike" kern="1200" baseline="0" noProof="0" dirty="0" smtClean="0">
                          <a:solidFill>
                            <a:schemeClr val="dk1"/>
                          </a:solidFill>
                          <a:latin typeface="+mn-lt"/>
                          <a:ea typeface="+mn-ea"/>
                          <a:cs typeface="+mn-cs"/>
                        </a:rPr>
                        <a:t> (53: 3)</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smtClean="0">
                          <a:solidFill>
                            <a:schemeClr val="dk1"/>
                          </a:solidFill>
                          <a:latin typeface="+mn-lt"/>
                          <a:ea typeface="+mn-ea"/>
                          <a:cs typeface="+mn-cs"/>
                        </a:rPr>
                        <a:t>Juan 1: 11</a:t>
                      </a:r>
                      <a:endParaRPr lang="en-US" sz="1600" noProof="0" dirty="0"/>
                    </a:p>
                  </a:txBody>
                  <a:tcPr>
                    <a:solidFill>
                      <a:schemeClr val="bg1">
                        <a:lumMod val="85000"/>
                        <a:alpha val="48000"/>
                      </a:schemeClr>
                    </a:solidFill>
                  </a:tcPr>
                </a:tc>
              </a:tr>
              <a:tr h="370840">
                <a:tc>
                  <a:txBody>
                    <a:bodyPr/>
                    <a:lstStyle/>
                    <a:p>
                      <a:r>
                        <a:rPr lang="es-ES" sz="1600" b="0" i="0" u="none" strike="noStrike" kern="1200" baseline="0" noProof="0" dirty="0" smtClean="0">
                          <a:solidFill>
                            <a:schemeClr val="dk1"/>
                          </a:solidFill>
                          <a:latin typeface="+mn-lt"/>
                          <a:ea typeface="+mn-ea"/>
                          <a:cs typeface="+mn-cs"/>
                        </a:rPr>
                        <a:t>Sería crucificado entre dos ladrones</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err="1" smtClean="0">
                          <a:solidFill>
                            <a:schemeClr val="dk1"/>
                          </a:solidFill>
                          <a:latin typeface="+mn-lt"/>
                          <a:ea typeface="+mn-ea"/>
                          <a:cs typeface="+mn-cs"/>
                        </a:rPr>
                        <a:t>Isaías</a:t>
                      </a:r>
                      <a:r>
                        <a:rPr lang="en-US" sz="1600" b="0" i="0" u="none" strike="noStrike" kern="1200" baseline="0" noProof="0" dirty="0" smtClean="0">
                          <a:solidFill>
                            <a:schemeClr val="dk1"/>
                          </a:solidFill>
                          <a:latin typeface="+mn-lt"/>
                          <a:ea typeface="+mn-ea"/>
                          <a:cs typeface="+mn-cs"/>
                        </a:rPr>
                        <a:t> (53: 12)</a:t>
                      </a:r>
                      <a:endParaRPr lang="en-US" sz="1600" noProof="0" dirty="0"/>
                    </a:p>
                  </a:txBody>
                  <a:tcPr>
                    <a:solidFill>
                      <a:schemeClr val="bg1">
                        <a:lumMod val="85000"/>
                        <a:alpha val="48000"/>
                      </a:schemeClr>
                    </a:solidFill>
                  </a:tcPr>
                </a:tc>
                <a:tc>
                  <a:txBody>
                    <a:bodyPr/>
                    <a:lstStyle/>
                    <a:p>
                      <a:r>
                        <a:rPr lang="pt-PT" sz="1600" b="0" i="0" u="none" strike="noStrike" kern="1200" baseline="0" noProof="0" dirty="0" err="1" smtClean="0">
                          <a:solidFill>
                            <a:schemeClr val="dk1"/>
                          </a:solidFill>
                          <a:latin typeface="+mn-lt"/>
                          <a:ea typeface="+mn-ea"/>
                          <a:cs typeface="+mn-cs"/>
                        </a:rPr>
                        <a:t>Mateo</a:t>
                      </a:r>
                      <a:r>
                        <a:rPr lang="pt-PT" sz="1600" b="0" i="0" u="none" strike="noStrike" kern="1200" baseline="0" noProof="0" dirty="0" smtClean="0">
                          <a:solidFill>
                            <a:schemeClr val="dk1"/>
                          </a:solidFill>
                          <a:latin typeface="+mn-lt"/>
                          <a:ea typeface="+mn-ea"/>
                          <a:cs typeface="+mn-cs"/>
                        </a:rPr>
                        <a:t> 27: 38; Marcos 15: 27</a:t>
                      </a:r>
                      <a:endParaRPr lang="en-US" sz="1600" noProof="0" dirty="0"/>
                    </a:p>
                  </a:txBody>
                  <a:tcPr>
                    <a:solidFill>
                      <a:schemeClr val="bg1">
                        <a:lumMod val="85000"/>
                        <a:alpha val="48000"/>
                      </a:schemeClr>
                    </a:solidFill>
                  </a:tcPr>
                </a:tc>
              </a:tr>
              <a:tr h="370840">
                <a:tc>
                  <a:txBody>
                    <a:bodyPr/>
                    <a:lstStyle/>
                    <a:p>
                      <a:r>
                        <a:rPr lang="es-ES" sz="1600" b="0" i="0" u="none" strike="noStrike" kern="1200" baseline="0" noProof="0" dirty="0" smtClean="0">
                          <a:solidFill>
                            <a:schemeClr val="dk1"/>
                          </a:solidFill>
                          <a:latin typeface="+mn-lt"/>
                          <a:ea typeface="+mn-ea"/>
                          <a:cs typeface="+mn-cs"/>
                        </a:rPr>
                        <a:t>Se le daría a beber vinagre</a:t>
                      </a:r>
                      <a:endParaRPr lang="en-US" sz="1600" noProof="0" dirty="0"/>
                    </a:p>
                  </a:txBody>
                  <a:tcPr>
                    <a:solidFill>
                      <a:schemeClr val="bg1">
                        <a:lumMod val="85000"/>
                        <a:alpha val="48000"/>
                      </a:schemeClr>
                    </a:solidFill>
                  </a:tcPr>
                </a:tc>
                <a:tc>
                  <a:txBody>
                    <a:bodyPr/>
                    <a:lstStyle/>
                    <a:p>
                      <a:r>
                        <a:rPr lang="pt-BR" sz="1600" b="0" i="0" u="none" strike="noStrike" kern="1200" baseline="0" dirty="0" smtClean="0">
                          <a:solidFill>
                            <a:schemeClr val="dk1"/>
                          </a:solidFill>
                          <a:latin typeface="+mn-lt"/>
                          <a:ea typeface="+mn-ea"/>
                          <a:cs typeface="+mn-cs"/>
                        </a:rPr>
                        <a:t>David</a:t>
                      </a:r>
                    </a:p>
                    <a:p>
                      <a:r>
                        <a:rPr lang="pt-BR" sz="1600" b="0" i="0" u="none" strike="noStrike" kern="1200" baseline="0" dirty="0" smtClean="0">
                          <a:solidFill>
                            <a:schemeClr val="dk1"/>
                          </a:solidFill>
                          <a:latin typeface="+mn-lt"/>
                          <a:ea typeface="+mn-ea"/>
                          <a:cs typeface="+mn-cs"/>
                        </a:rPr>
                        <a:t>(Salmo 69: 21)</a:t>
                      </a:r>
                      <a:endParaRPr lang="en-US" sz="1600" noProof="0" dirty="0"/>
                    </a:p>
                  </a:txBody>
                  <a:tcPr>
                    <a:solidFill>
                      <a:schemeClr val="bg1">
                        <a:lumMod val="85000"/>
                        <a:alpha val="48000"/>
                      </a:schemeClr>
                    </a:solidFill>
                  </a:tcPr>
                </a:tc>
                <a:tc>
                  <a:txBody>
                    <a:bodyPr/>
                    <a:lstStyle/>
                    <a:p>
                      <a:r>
                        <a:rPr lang="es-ES" sz="1600" b="0" i="0" u="none" strike="noStrike" kern="1200" baseline="0" dirty="0" smtClean="0">
                          <a:solidFill>
                            <a:schemeClr val="dk1"/>
                          </a:solidFill>
                          <a:latin typeface="+mn-lt"/>
                          <a:ea typeface="+mn-ea"/>
                          <a:cs typeface="+mn-cs"/>
                        </a:rPr>
                        <a:t>Mateo 27: 34;</a:t>
                      </a:r>
                    </a:p>
                    <a:p>
                      <a:r>
                        <a:rPr lang="es-ES" sz="1600" b="0" i="0" u="none" strike="noStrike" kern="1200" baseline="0" dirty="0" smtClean="0">
                          <a:solidFill>
                            <a:schemeClr val="dk1"/>
                          </a:solidFill>
                          <a:latin typeface="+mn-lt"/>
                          <a:ea typeface="+mn-ea"/>
                          <a:cs typeface="+mn-cs"/>
                        </a:rPr>
                        <a:t>Juan 19: 28-30</a:t>
                      </a:r>
                      <a:endParaRPr lang="en-US" sz="1600" noProof="0" dirty="0"/>
                    </a:p>
                  </a:txBody>
                  <a:tcPr>
                    <a:solidFill>
                      <a:schemeClr val="bg1">
                        <a:lumMod val="85000"/>
                        <a:alpha val="48000"/>
                      </a:schemeClr>
                    </a:solidFill>
                  </a:tcPr>
                </a:tc>
              </a:tr>
              <a:tr h="370840">
                <a:tc>
                  <a:txBody>
                    <a:bodyPr/>
                    <a:lstStyle/>
                    <a:p>
                      <a:r>
                        <a:rPr lang="es-ES" sz="1600" b="0" i="0" u="none" strike="noStrike" kern="1200" baseline="0" noProof="0" dirty="0" smtClean="0">
                          <a:solidFill>
                            <a:schemeClr val="dk1"/>
                          </a:solidFill>
                          <a:latin typeface="+mn-lt"/>
                          <a:ea typeface="+mn-ea"/>
                          <a:cs typeface="+mn-cs"/>
                        </a:rPr>
                        <a:t>Repartirían sus vestidos echando suertes</a:t>
                      </a:r>
                      <a:endParaRPr lang="en-US" sz="1600" noProof="0" dirty="0"/>
                    </a:p>
                  </a:txBody>
                  <a:tcPr>
                    <a:solidFill>
                      <a:schemeClr val="bg1">
                        <a:lumMod val="85000"/>
                        <a:alpha val="48000"/>
                      </a:schemeClr>
                    </a:solidFill>
                  </a:tcPr>
                </a:tc>
                <a:tc>
                  <a:txBody>
                    <a:bodyPr/>
                    <a:lstStyle/>
                    <a:p>
                      <a:r>
                        <a:rPr lang="is-IS" sz="1600" b="0" i="0" u="none" strike="noStrike" kern="1200" baseline="0" dirty="0" smtClean="0">
                          <a:solidFill>
                            <a:schemeClr val="dk1"/>
                          </a:solidFill>
                          <a:latin typeface="+mn-lt"/>
                          <a:ea typeface="+mn-ea"/>
                          <a:cs typeface="+mn-cs"/>
                        </a:rPr>
                        <a:t>David</a:t>
                      </a:r>
                    </a:p>
                    <a:p>
                      <a:r>
                        <a:rPr lang="is-IS" sz="1600" b="0" i="0" u="none" strike="noStrike" kern="1200" baseline="0" dirty="0" smtClean="0">
                          <a:solidFill>
                            <a:schemeClr val="dk1"/>
                          </a:solidFill>
                          <a:latin typeface="+mn-lt"/>
                          <a:ea typeface="+mn-ea"/>
                          <a:cs typeface="+mn-cs"/>
                        </a:rPr>
                        <a:t>(Salmo 22: 18)</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smtClean="0">
                          <a:solidFill>
                            <a:schemeClr val="dk1"/>
                          </a:solidFill>
                          <a:latin typeface="+mn-lt"/>
                          <a:ea typeface="+mn-ea"/>
                          <a:cs typeface="+mn-cs"/>
                        </a:rPr>
                        <a:t>Lucas 23: 34</a:t>
                      </a:r>
                      <a:endParaRPr lang="en-US" sz="1600" noProof="0" dirty="0"/>
                    </a:p>
                  </a:txBody>
                  <a:tcPr>
                    <a:solidFill>
                      <a:schemeClr val="bg1">
                        <a:lumMod val="85000"/>
                        <a:alpha val="48000"/>
                      </a:schemeClr>
                    </a:solidFill>
                  </a:tcPr>
                </a:tc>
              </a:tr>
              <a:tr h="370840">
                <a:tc>
                  <a:txBody>
                    <a:bodyPr/>
                    <a:lstStyle/>
                    <a:p>
                      <a:r>
                        <a:rPr lang="es-ES" sz="1600" b="0" i="0" u="none" strike="noStrike" kern="1200" baseline="0" noProof="0" dirty="0" smtClean="0">
                          <a:solidFill>
                            <a:schemeClr val="dk1"/>
                          </a:solidFill>
                          <a:latin typeface="+mn-lt"/>
                          <a:ea typeface="+mn-ea"/>
                          <a:cs typeface="+mn-cs"/>
                        </a:rPr>
                        <a:t>Se le asignaría un sepulcro con los impíos pero sería sepultado con los ricos</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err="1" smtClean="0">
                          <a:solidFill>
                            <a:schemeClr val="dk1"/>
                          </a:solidFill>
                          <a:latin typeface="+mn-lt"/>
                          <a:ea typeface="+mn-ea"/>
                          <a:cs typeface="+mn-cs"/>
                        </a:rPr>
                        <a:t>Isaías</a:t>
                      </a:r>
                      <a:r>
                        <a:rPr lang="en-US" sz="1600" b="0" i="0" u="none" strike="noStrike" kern="1200" baseline="0" noProof="0" dirty="0" smtClean="0">
                          <a:solidFill>
                            <a:schemeClr val="dk1"/>
                          </a:solidFill>
                          <a:latin typeface="+mn-lt"/>
                          <a:ea typeface="+mn-ea"/>
                          <a:cs typeface="+mn-cs"/>
                        </a:rPr>
                        <a:t> (53: 9)</a:t>
                      </a:r>
                      <a:endParaRPr lang="en-US" sz="1600" noProof="0" dirty="0"/>
                    </a:p>
                  </a:txBody>
                  <a:tcPr>
                    <a:solidFill>
                      <a:schemeClr val="bg1">
                        <a:lumMod val="85000"/>
                        <a:alpha val="48000"/>
                      </a:schemeClr>
                    </a:solidFill>
                  </a:tcPr>
                </a:tc>
                <a:tc>
                  <a:txBody>
                    <a:bodyPr/>
                    <a:lstStyle/>
                    <a:p>
                      <a:r>
                        <a:rPr lang="en-US" sz="1600" b="0" i="0" u="none" strike="noStrike" kern="1200" baseline="0" noProof="0" dirty="0" smtClean="0">
                          <a:solidFill>
                            <a:schemeClr val="dk1"/>
                          </a:solidFill>
                          <a:latin typeface="+mn-lt"/>
                          <a:ea typeface="+mn-ea"/>
                          <a:cs typeface="+mn-cs"/>
                        </a:rPr>
                        <a:t>Mateo 27: 57-60</a:t>
                      </a:r>
                      <a:endParaRPr lang="en-US" sz="1600" noProof="0" dirty="0"/>
                    </a:p>
                  </a:txBody>
                  <a:tcPr>
                    <a:solidFill>
                      <a:schemeClr val="bg1">
                        <a:lumMod val="85000"/>
                        <a:alpha val="48000"/>
                      </a:schemeClr>
                    </a:solidFill>
                  </a:tcPr>
                </a:tc>
              </a:tr>
            </a:tbl>
          </a:graphicData>
        </a:graphic>
      </p:graphicFrame>
    </p:spTree>
    <p:extLst>
      <p:ext uri="{BB962C8B-B14F-4D97-AF65-F5344CB8AC3E}">
        <p14:creationId xmlns:p14="http://schemas.microsoft.com/office/powerpoint/2010/main" val="11468794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Imagen 8" descr="sub_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5381" y="3631810"/>
            <a:ext cx="4918619" cy="1127080"/>
          </a:xfrm>
          <a:prstGeom prst="rect">
            <a:avLst/>
          </a:prstGeom>
        </p:spPr>
      </p:pic>
      <p:pic>
        <p:nvPicPr>
          <p:cNvPr id="6" name="Imagen 5" descr="tit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7160"/>
            <a:ext cx="9144000" cy="2493169"/>
          </a:xfrm>
          <a:prstGeom prst="rect">
            <a:avLst/>
          </a:prstGeom>
        </p:spPr>
      </p:pic>
      <p:sp>
        <p:nvSpPr>
          <p:cNvPr id="2" name="Título 1"/>
          <p:cNvSpPr>
            <a:spLocks noGrp="1"/>
          </p:cNvSpPr>
          <p:nvPr>
            <p:ph type="ctrTitle"/>
          </p:nvPr>
        </p:nvSpPr>
        <p:spPr>
          <a:xfrm>
            <a:off x="344910" y="2154280"/>
            <a:ext cx="7196048" cy="1470025"/>
          </a:xfrm>
        </p:spPr>
        <p:txBody>
          <a:bodyPr>
            <a:noAutofit/>
          </a:bodyPr>
          <a:lstStyle/>
          <a:p>
            <a:pPr algn="r">
              <a:lnSpc>
                <a:spcPts val="4760"/>
              </a:lnSpc>
            </a:pPr>
            <a:r>
              <a:rPr lang="es-ES" sz="4800" dirty="0" smtClean="0">
                <a:solidFill>
                  <a:schemeClr val="bg1"/>
                </a:solidFill>
              </a:rPr>
              <a:t>¿Es posible creer en Dios?</a:t>
            </a:r>
            <a:endParaRPr lang="en-US" sz="4800" dirty="0">
              <a:solidFill>
                <a:schemeClr val="bg1"/>
              </a:solidFill>
            </a:endParaRPr>
          </a:p>
        </p:txBody>
      </p:sp>
      <p:sp>
        <p:nvSpPr>
          <p:cNvPr id="3" name="Subtítulo 2"/>
          <p:cNvSpPr>
            <a:spLocks noGrp="1"/>
          </p:cNvSpPr>
          <p:nvPr>
            <p:ph type="subTitle" idx="1"/>
          </p:nvPr>
        </p:nvSpPr>
        <p:spPr>
          <a:xfrm>
            <a:off x="5063886" y="3886200"/>
            <a:ext cx="4354703" cy="943212"/>
          </a:xfrm>
        </p:spPr>
        <p:txBody>
          <a:bodyPr/>
          <a:lstStyle/>
          <a:p>
            <a:pPr algn="l"/>
            <a:r>
              <a:rPr lang="en-US" dirty="0" err="1" smtClean="0">
                <a:solidFill>
                  <a:srgbClr val="FFFFFF"/>
                </a:solidFill>
              </a:rPr>
              <a:t>Tema</a:t>
            </a:r>
            <a:r>
              <a:rPr lang="en-US" dirty="0" smtClean="0">
                <a:solidFill>
                  <a:srgbClr val="FFFFFF"/>
                </a:solidFill>
              </a:rPr>
              <a:t> 2</a:t>
            </a:r>
            <a:endParaRPr lang="en-US" dirty="0">
              <a:solidFill>
                <a:srgbClr val="FFFFFF"/>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1528" y="1383010"/>
            <a:ext cx="2330113" cy="2330113"/>
          </a:xfrm>
          <a:prstGeom prst="rect">
            <a:avLst/>
          </a:prstGeom>
        </p:spPr>
      </p:pic>
    </p:spTree>
    <p:extLst>
      <p:ext uri="{BB962C8B-B14F-4D97-AF65-F5344CB8AC3E}">
        <p14:creationId xmlns:p14="http://schemas.microsoft.com/office/powerpoint/2010/main" val="28118782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PT2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250723" y="262302"/>
            <a:ext cx="8583561" cy="963307"/>
          </a:xfrm>
        </p:spPr>
        <p:txBody>
          <a:bodyPr>
            <a:noAutofit/>
          </a:bodyPr>
          <a:lstStyle/>
          <a:p>
            <a:pPr algn="ctr"/>
            <a:r>
              <a:rPr lang="es-ES" sz="4000" b="0" dirty="0" smtClean="0">
                <a:solidFill>
                  <a:schemeClr val="bg1"/>
                </a:solidFill>
              </a:rPr>
              <a:t>Profecías bíblicas sobre algunos lugares</a:t>
            </a:r>
            <a:endParaRPr lang="en-US" sz="4000" b="0" dirty="0">
              <a:solidFill>
                <a:schemeClr val="bg1"/>
              </a:solidFill>
            </a:endParaRPr>
          </a:p>
        </p:txBody>
      </p:sp>
      <p:sp>
        <p:nvSpPr>
          <p:cNvPr id="4" name="Marcador de texto 3"/>
          <p:cNvSpPr>
            <a:spLocks noGrp="1"/>
          </p:cNvSpPr>
          <p:nvPr>
            <p:ph type="body" sz="half" idx="2"/>
          </p:nvPr>
        </p:nvSpPr>
        <p:spPr>
          <a:xfrm>
            <a:off x="494632" y="1888292"/>
            <a:ext cx="8339652" cy="2474321"/>
          </a:xfrm>
        </p:spPr>
        <p:txBody>
          <a:bodyPr>
            <a:normAutofit/>
          </a:bodyPr>
          <a:lstStyle/>
          <a:p>
            <a:pPr marL="285750" indent="-285750">
              <a:buFont typeface="Arial"/>
              <a:buChar char="•"/>
            </a:pPr>
            <a:r>
              <a:rPr lang="en-US" sz="2400" dirty="0" err="1" smtClean="0">
                <a:solidFill>
                  <a:schemeClr val="bg1"/>
                </a:solidFill>
              </a:rPr>
              <a:t>Tiro</a:t>
            </a:r>
            <a:r>
              <a:rPr lang="en-US" sz="2400" dirty="0" smtClean="0">
                <a:solidFill>
                  <a:schemeClr val="bg1"/>
                </a:solidFill>
              </a:rPr>
              <a:t> (</a:t>
            </a:r>
            <a:r>
              <a:rPr lang="en-US" sz="2400" dirty="0" err="1" smtClean="0">
                <a:solidFill>
                  <a:schemeClr val="bg1"/>
                </a:solidFill>
              </a:rPr>
              <a:t>Ezequiel</a:t>
            </a:r>
            <a:r>
              <a:rPr lang="en-US" sz="2400" dirty="0" smtClean="0">
                <a:solidFill>
                  <a:schemeClr val="bg1"/>
                </a:solidFill>
              </a:rPr>
              <a:t> 26: 7-14).</a:t>
            </a:r>
          </a:p>
          <a:p>
            <a:pPr marL="285750" indent="-285750">
              <a:buFont typeface="Arial"/>
              <a:buChar char="•"/>
            </a:pPr>
            <a:r>
              <a:rPr lang="en-US" sz="2400" dirty="0" err="1" smtClean="0">
                <a:solidFill>
                  <a:schemeClr val="bg1"/>
                </a:solidFill>
              </a:rPr>
              <a:t>Egipto</a:t>
            </a:r>
            <a:r>
              <a:rPr lang="en-US" sz="2400" dirty="0" smtClean="0">
                <a:solidFill>
                  <a:schemeClr val="bg1"/>
                </a:solidFill>
              </a:rPr>
              <a:t> (</a:t>
            </a:r>
            <a:r>
              <a:rPr lang="en-US" sz="2400" dirty="0" err="1" smtClean="0">
                <a:solidFill>
                  <a:schemeClr val="bg1"/>
                </a:solidFill>
              </a:rPr>
              <a:t>Ezequiel</a:t>
            </a:r>
            <a:r>
              <a:rPr lang="en-US" sz="2400" dirty="0" smtClean="0">
                <a:solidFill>
                  <a:schemeClr val="bg1"/>
                </a:solidFill>
              </a:rPr>
              <a:t> 29: 14-15). </a:t>
            </a:r>
          </a:p>
          <a:p>
            <a:pPr marL="285750" indent="-285750">
              <a:buFont typeface="Arial"/>
              <a:buChar char="•"/>
            </a:pPr>
            <a:r>
              <a:rPr lang="en-US" sz="2400" dirty="0" smtClean="0">
                <a:solidFill>
                  <a:schemeClr val="bg1"/>
                </a:solidFill>
              </a:rPr>
              <a:t>Petra (Edom) (</a:t>
            </a:r>
            <a:r>
              <a:rPr lang="en-US" sz="2400" dirty="0" err="1" smtClean="0">
                <a:solidFill>
                  <a:schemeClr val="bg1"/>
                </a:solidFill>
              </a:rPr>
              <a:t>Jeremías</a:t>
            </a:r>
            <a:r>
              <a:rPr lang="en-US" sz="2400" dirty="0" smtClean="0">
                <a:solidFill>
                  <a:schemeClr val="bg1"/>
                </a:solidFill>
              </a:rPr>
              <a:t> 49: 17, 18; </a:t>
            </a:r>
            <a:r>
              <a:rPr lang="en-US" sz="2400" dirty="0" err="1" smtClean="0">
                <a:solidFill>
                  <a:schemeClr val="bg1"/>
                </a:solidFill>
              </a:rPr>
              <a:t>Isaías</a:t>
            </a:r>
            <a:r>
              <a:rPr lang="en-US" sz="2400" dirty="0" smtClean="0">
                <a:solidFill>
                  <a:schemeClr val="bg1"/>
                </a:solidFill>
              </a:rPr>
              <a:t> 34: 11-13). </a:t>
            </a:r>
          </a:p>
          <a:p>
            <a:pPr marL="285750" indent="-285750">
              <a:buFont typeface="Arial"/>
              <a:buChar char="•"/>
            </a:pPr>
            <a:r>
              <a:rPr lang="en-US" sz="2400" dirty="0" err="1" smtClean="0">
                <a:solidFill>
                  <a:schemeClr val="bg1"/>
                </a:solidFill>
              </a:rPr>
              <a:t>Babilonia</a:t>
            </a:r>
            <a:r>
              <a:rPr lang="en-US" sz="2400" dirty="0" smtClean="0">
                <a:solidFill>
                  <a:schemeClr val="bg1"/>
                </a:solidFill>
              </a:rPr>
              <a:t/>
            </a:r>
            <a:br>
              <a:rPr lang="en-US" sz="2400" dirty="0" smtClean="0">
                <a:solidFill>
                  <a:schemeClr val="bg1"/>
                </a:solidFill>
              </a:rPr>
            </a:br>
            <a:r>
              <a:rPr lang="en-US" sz="2400" dirty="0" smtClean="0">
                <a:solidFill>
                  <a:schemeClr val="bg1"/>
                </a:solidFill>
              </a:rPr>
              <a:t>(</a:t>
            </a:r>
            <a:r>
              <a:rPr lang="en-US" sz="2400" dirty="0" err="1" smtClean="0">
                <a:solidFill>
                  <a:schemeClr val="bg1"/>
                </a:solidFill>
              </a:rPr>
              <a:t>Jeremías</a:t>
            </a:r>
            <a:r>
              <a:rPr lang="en-US" sz="2400" dirty="0" smtClean="0">
                <a:solidFill>
                  <a:schemeClr val="bg1"/>
                </a:solidFill>
              </a:rPr>
              <a:t> 51: 36-37; </a:t>
            </a:r>
            <a:r>
              <a:rPr lang="en-US" sz="2400" dirty="0" err="1" smtClean="0">
                <a:solidFill>
                  <a:schemeClr val="bg1"/>
                </a:solidFill>
              </a:rPr>
              <a:t>Isaías</a:t>
            </a:r>
            <a:r>
              <a:rPr lang="en-US" sz="2400" dirty="0" smtClean="0">
                <a:solidFill>
                  <a:schemeClr val="bg1"/>
                </a:solidFill>
              </a:rPr>
              <a:t> 13: 20, 21).</a:t>
            </a:r>
            <a:endParaRPr lang="en-US" sz="2400" dirty="0">
              <a:solidFill>
                <a:schemeClr val="bg1"/>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8645141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s-ES" dirty="0" smtClean="0">
                <a:solidFill>
                  <a:srgbClr val="FFFFFF"/>
                </a:solidFill>
              </a:rPr>
              <a:t>Beneficios de la lectura de la biblia</a:t>
            </a:r>
            <a:endParaRPr lang="en-US" dirty="0">
              <a:solidFill>
                <a:srgbClr val="FFFFFF"/>
              </a:solidFill>
            </a:endParaRPr>
          </a:p>
        </p:txBody>
      </p:sp>
      <p:sp>
        <p:nvSpPr>
          <p:cNvPr id="3" name="Marcador de contenido 2"/>
          <p:cNvSpPr>
            <a:spLocks noGrp="1"/>
          </p:cNvSpPr>
          <p:nvPr>
            <p:ph idx="1"/>
          </p:nvPr>
        </p:nvSpPr>
        <p:spPr>
          <a:xfrm>
            <a:off x="457200" y="1600201"/>
            <a:ext cx="8229600" cy="3451578"/>
          </a:xfrm>
        </p:spPr>
        <p:txBody>
          <a:bodyPr>
            <a:noAutofit/>
          </a:bodyPr>
          <a:lstStyle/>
          <a:p>
            <a:r>
              <a:rPr lang="es-ES" sz="2800" dirty="0" smtClean="0">
                <a:solidFill>
                  <a:schemeClr val="bg1"/>
                </a:solidFill>
              </a:rPr>
              <a:t>Brinda una vida </a:t>
            </a:r>
            <a:r>
              <a:rPr lang="es-ES" sz="2800" dirty="0" err="1" smtClean="0">
                <a:solidFill>
                  <a:schemeClr val="bg1"/>
                </a:solidFill>
              </a:rPr>
              <a:t>próspera</a:t>
            </a:r>
            <a:r>
              <a:rPr lang="es-ES" sz="2800" dirty="0" smtClean="0">
                <a:solidFill>
                  <a:schemeClr val="bg1"/>
                </a:solidFill>
              </a:rPr>
              <a:t> (Salmo 1: 1-3).</a:t>
            </a:r>
          </a:p>
          <a:p>
            <a:r>
              <a:rPr lang="es-ES" sz="2800" dirty="0" smtClean="0">
                <a:solidFill>
                  <a:schemeClr val="bg1"/>
                </a:solidFill>
              </a:rPr>
              <a:t>Ayuda a vencer el pecado (Salmo 119: 11).</a:t>
            </a:r>
          </a:p>
          <a:p>
            <a:r>
              <a:rPr lang="es-ES" sz="2800" dirty="0" smtClean="0">
                <a:solidFill>
                  <a:schemeClr val="bg1"/>
                </a:solidFill>
              </a:rPr>
              <a:t>Otorga </a:t>
            </a:r>
            <a:r>
              <a:rPr lang="es-ES" sz="2800" dirty="0" err="1" smtClean="0">
                <a:solidFill>
                  <a:schemeClr val="bg1"/>
                </a:solidFill>
              </a:rPr>
              <a:t>sabiduría</a:t>
            </a:r>
            <a:r>
              <a:rPr lang="es-ES" sz="2800" dirty="0" smtClean="0">
                <a:solidFill>
                  <a:schemeClr val="bg1"/>
                </a:solidFill>
              </a:rPr>
              <a:t> (Salmo 119: 98).</a:t>
            </a:r>
          </a:p>
          <a:p>
            <a:r>
              <a:rPr lang="es-ES" sz="2800" dirty="0" smtClean="0">
                <a:solidFill>
                  <a:schemeClr val="bg1"/>
                </a:solidFill>
              </a:rPr>
              <a:t>Llena de gozo el </a:t>
            </a:r>
            <a:r>
              <a:rPr lang="es-ES" sz="2800" dirty="0" err="1" smtClean="0">
                <a:solidFill>
                  <a:schemeClr val="bg1"/>
                </a:solidFill>
              </a:rPr>
              <a:t>corazón</a:t>
            </a:r>
            <a:r>
              <a:rPr lang="es-ES" sz="2800" dirty="0" smtClean="0">
                <a:solidFill>
                  <a:schemeClr val="bg1"/>
                </a:solidFill>
              </a:rPr>
              <a:t> (Salmo 119: 111).</a:t>
            </a:r>
          </a:p>
          <a:p>
            <a:r>
              <a:rPr lang="es-ES" sz="2800" dirty="0" smtClean="0">
                <a:solidFill>
                  <a:schemeClr val="bg1"/>
                </a:solidFill>
              </a:rPr>
              <a:t>Alegra la vida (</a:t>
            </a:r>
            <a:r>
              <a:rPr lang="es-ES" sz="2800" dirty="0" err="1" smtClean="0">
                <a:solidFill>
                  <a:schemeClr val="bg1"/>
                </a:solidFill>
              </a:rPr>
              <a:t>Jeremías</a:t>
            </a:r>
            <a:r>
              <a:rPr lang="es-ES" sz="2800" dirty="0" smtClean="0">
                <a:solidFill>
                  <a:schemeClr val="bg1"/>
                </a:solidFill>
              </a:rPr>
              <a:t> 15: 16).</a:t>
            </a:r>
          </a:p>
          <a:p>
            <a:r>
              <a:rPr lang="es-ES" sz="2800" dirty="0" smtClean="0">
                <a:solidFill>
                  <a:schemeClr val="bg1"/>
                </a:solidFill>
              </a:rPr>
              <a:t>Desarrolla el amor a Dios (Juan 14: 21).</a:t>
            </a:r>
            <a:endParaRPr lang="en-US" sz="2800" dirty="0">
              <a:solidFill>
                <a:schemeClr val="bg1"/>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5605836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PT2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p:txBody>
          <a:bodyPr>
            <a:normAutofit/>
          </a:bodyPr>
          <a:lstStyle/>
          <a:p>
            <a:r>
              <a:rPr lang="es-ES" dirty="0" smtClean="0">
                <a:solidFill>
                  <a:srgbClr val="FFFFFF"/>
                </a:solidFill>
              </a:rPr>
              <a:t>Beneficios de la lectura de la biblia</a:t>
            </a:r>
            <a:endParaRPr lang="en-US" dirty="0">
              <a:solidFill>
                <a:srgbClr val="FFFFFF"/>
              </a:solidFill>
            </a:endParaRPr>
          </a:p>
        </p:txBody>
      </p:sp>
      <p:sp>
        <p:nvSpPr>
          <p:cNvPr id="3" name="Marcador de contenido 2"/>
          <p:cNvSpPr>
            <a:spLocks noGrp="1"/>
          </p:cNvSpPr>
          <p:nvPr>
            <p:ph idx="1"/>
          </p:nvPr>
        </p:nvSpPr>
        <p:spPr/>
        <p:txBody>
          <a:bodyPr>
            <a:noAutofit/>
          </a:bodyPr>
          <a:lstStyle/>
          <a:p>
            <a:r>
              <a:rPr lang="es-ES" sz="2800" dirty="0" smtClean="0">
                <a:solidFill>
                  <a:schemeClr val="bg1"/>
                </a:solidFill>
              </a:rPr>
              <a:t>Muestra la </a:t>
            </a:r>
            <a:r>
              <a:rPr lang="es-ES" sz="2800" dirty="0" err="1" smtClean="0">
                <a:solidFill>
                  <a:schemeClr val="bg1"/>
                </a:solidFill>
              </a:rPr>
              <a:t>salvación</a:t>
            </a:r>
            <a:r>
              <a:rPr lang="es-ES" sz="2800" dirty="0" smtClean="0">
                <a:solidFill>
                  <a:schemeClr val="bg1"/>
                </a:solidFill>
              </a:rPr>
              <a:t> (2 Timoteo 3: 14-15).</a:t>
            </a:r>
          </a:p>
          <a:p>
            <a:r>
              <a:rPr lang="es-ES" sz="2800" dirty="0" smtClean="0">
                <a:solidFill>
                  <a:schemeClr val="bg1"/>
                </a:solidFill>
              </a:rPr>
              <a:t>Ofrece felicidad (Santiago 1: 25, 27).</a:t>
            </a:r>
          </a:p>
          <a:p>
            <a:r>
              <a:rPr lang="es-ES" sz="2800" dirty="0" smtClean="0">
                <a:solidFill>
                  <a:schemeClr val="bg1"/>
                </a:solidFill>
              </a:rPr>
              <a:t>Aumenta la fe (Romanos 10: 171).</a:t>
            </a:r>
          </a:p>
          <a:p>
            <a:r>
              <a:rPr lang="es-ES" sz="2800" dirty="0" err="1" smtClean="0">
                <a:solidFill>
                  <a:schemeClr val="bg1"/>
                </a:solidFill>
              </a:rPr>
              <a:t>Enseña</a:t>
            </a:r>
            <a:r>
              <a:rPr lang="es-ES" sz="2800" dirty="0" smtClean="0">
                <a:solidFill>
                  <a:schemeClr val="bg1"/>
                </a:solidFill>
              </a:rPr>
              <a:t> a vencer al enemigo (Efesios 6: 16-17).</a:t>
            </a:r>
          </a:p>
          <a:p>
            <a:r>
              <a:rPr lang="es-ES" sz="2800" dirty="0" smtClean="0">
                <a:solidFill>
                  <a:schemeClr val="bg1"/>
                </a:solidFill>
              </a:rPr>
              <a:t>Orienta y protege (Salmo 119: 105).</a:t>
            </a:r>
          </a:p>
          <a:p>
            <a:r>
              <a:rPr lang="es-ES" sz="2800" dirty="0" smtClean="0">
                <a:solidFill>
                  <a:schemeClr val="bg1"/>
                </a:solidFill>
              </a:rPr>
              <a:t>Favorece una vida mejor (1 Pedro 1: 23-25, 2: 1).</a:t>
            </a:r>
            <a:endParaRPr lang="en-US" sz="2800" dirty="0">
              <a:solidFill>
                <a:schemeClr val="bg1"/>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7879949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PT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ítulo 4"/>
          <p:cNvSpPr>
            <a:spLocks noGrp="1"/>
          </p:cNvSpPr>
          <p:nvPr>
            <p:ph type="title"/>
          </p:nvPr>
        </p:nvSpPr>
        <p:spPr>
          <a:xfrm>
            <a:off x="818947" y="1963284"/>
            <a:ext cx="4923878" cy="1996490"/>
          </a:xfrm>
        </p:spPr>
        <p:txBody>
          <a:bodyPr>
            <a:normAutofit/>
          </a:bodyPr>
          <a:lstStyle/>
          <a:p>
            <a:r>
              <a:rPr lang="es-ES" sz="4800" dirty="0" smtClean="0">
                <a:solidFill>
                  <a:srgbClr val="FFFFFF"/>
                </a:solidFill>
              </a:rPr>
              <a:t>LA BIBLIA</a:t>
            </a:r>
            <a:br>
              <a:rPr lang="es-ES" sz="4800" dirty="0" smtClean="0">
                <a:solidFill>
                  <a:srgbClr val="FFFFFF"/>
                </a:solidFill>
              </a:rPr>
            </a:br>
            <a:r>
              <a:rPr lang="es-ES" sz="4800" dirty="0" smtClean="0">
                <a:solidFill>
                  <a:srgbClr val="FFFFFF"/>
                </a:solidFill>
              </a:rPr>
              <a:t>Y LA CIENCIA</a:t>
            </a:r>
            <a:endParaRPr lang="es-ES" sz="48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3133622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22772"/>
            <a:ext cx="8229600" cy="1143000"/>
          </a:xfrm>
        </p:spPr>
        <p:txBody>
          <a:bodyPr/>
          <a:lstStyle/>
          <a:p>
            <a:r>
              <a:rPr lang="es-ES" dirty="0" smtClean="0">
                <a:solidFill>
                  <a:srgbClr val="FFFFFF"/>
                </a:solidFill>
              </a:rPr>
              <a:t>La redondez de la tierra</a:t>
            </a:r>
            <a:endParaRPr lang="en-US" dirty="0">
              <a:solidFill>
                <a:srgbClr val="FFFFFF"/>
              </a:solidFill>
            </a:endParaRPr>
          </a:p>
        </p:txBody>
      </p:sp>
      <p:sp>
        <p:nvSpPr>
          <p:cNvPr id="3" name="Marcador de contenido 2"/>
          <p:cNvSpPr>
            <a:spLocks noGrp="1"/>
          </p:cNvSpPr>
          <p:nvPr>
            <p:ph idx="1"/>
          </p:nvPr>
        </p:nvSpPr>
        <p:spPr>
          <a:xfrm>
            <a:off x="457200" y="1393111"/>
            <a:ext cx="8229600" cy="5010280"/>
          </a:xfrm>
        </p:spPr>
        <p:txBody>
          <a:bodyPr>
            <a:noAutofit/>
          </a:bodyPr>
          <a:lstStyle/>
          <a:p>
            <a:pPr algn="just"/>
            <a:r>
              <a:rPr lang="es-ES" sz="2300" dirty="0" smtClean="0">
                <a:solidFill>
                  <a:srgbClr val="FFFFFF"/>
                </a:solidFill>
              </a:rPr>
              <a:t>A lo largo del tiempo, la ciencia y sus descubrimientos han comprobado que la Biblia tiene razón en sus declaraciones. Analicemos, por ejemplo, este texto de Isaías: «Él reina sobre la bóveda de la tierra» (Isaías 40: 22). </a:t>
            </a:r>
          </a:p>
          <a:p>
            <a:pPr algn="just"/>
            <a:r>
              <a:rPr lang="es-ES" sz="2300" dirty="0" smtClean="0">
                <a:solidFill>
                  <a:srgbClr val="FFFFFF"/>
                </a:solidFill>
              </a:rPr>
              <a:t>La palabra hebrea que Isaías usó para referirse a la «bóveda es </a:t>
            </a:r>
            <a:r>
              <a:rPr lang="es-ES" sz="2300" dirty="0" err="1" smtClean="0">
                <a:solidFill>
                  <a:srgbClr val="FFFFFF"/>
                </a:solidFill>
              </a:rPr>
              <a:t>khug</a:t>
            </a:r>
            <a:r>
              <a:rPr lang="es-ES" sz="2300" dirty="0" smtClean="0">
                <a:solidFill>
                  <a:srgbClr val="FFFFFF"/>
                </a:solidFill>
              </a:rPr>
              <a:t>, que significa ‘esfera redonda’.</a:t>
            </a:r>
          </a:p>
          <a:p>
            <a:pPr algn="just"/>
            <a:r>
              <a:rPr lang="es-ES" sz="2300" dirty="0" smtClean="0">
                <a:solidFill>
                  <a:srgbClr val="FFFFFF"/>
                </a:solidFill>
              </a:rPr>
              <a:t>La versión de la Biblia de las Américas dice: «Él es el que está sentado sobre la redondez de la tierra». Pero la ciencia griega, contemporánea de Isaías, enseñaba que la Tierra era plana, cuadrada o rectangular. </a:t>
            </a:r>
          </a:p>
          <a:p>
            <a:pPr algn="just"/>
            <a:r>
              <a:rPr lang="es-ES" sz="2300" dirty="0" smtClean="0">
                <a:solidFill>
                  <a:srgbClr val="FFFFFF"/>
                </a:solidFill>
              </a:rPr>
              <a:t>¿Cómo sabía Isaías que la Tierra era redonda y no plana, como afirmaba la opinión popular? Sin duda, el profeta no había escrito solo por iniciativa humana.</a:t>
            </a:r>
            <a:endParaRPr lang="en-US" sz="23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5985960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19414"/>
            <a:ext cx="8229600" cy="1143000"/>
          </a:xfrm>
        </p:spPr>
        <p:txBody>
          <a:bodyPr/>
          <a:lstStyle/>
          <a:p>
            <a:r>
              <a:rPr lang="en-US" dirty="0" smtClean="0">
                <a:solidFill>
                  <a:srgbClr val="FFFFFF"/>
                </a:solidFill>
              </a:rPr>
              <a:t>La </a:t>
            </a:r>
            <a:r>
              <a:rPr lang="en-US" dirty="0" err="1" smtClean="0">
                <a:solidFill>
                  <a:srgbClr val="FFFFFF"/>
                </a:solidFill>
              </a:rPr>
              <a:t>órbita</a:t>
            </a:r>
            <a:r>
              <a:rPr lang="en-US" dirty="0" smtClean="0">
                <a:solidFill>
                  <a:srgbClr val="FFFFFF"/>
                </a:solidFill>
              </a:rPr>
              <a:t> del Sol</a:t>
            </a:r>
            <a:endParaRPr lang="en-US" dirty="0">
              <a:solidFill>
                <a:srgbClr val="FFFFFF"/>
              </a:solidFill>
            </a:endParaRPr>
          </a:p>
        </p:txBody>
      </p:sp>
      <p:sp>
        <p:nvSpPr>
          <p:cNvPr id="3" name="Marcador de contenido 2"/>
          <p:cNvSpPr>
            <a:spLocks noGrp="1"/>
          </p:cNvSpPr>
          <p:nvPr>
            <p:ph idx="1"/>
          </p:nvPr>
        </p:nvSpPr>
        <p:spPr>
          <a:xfrm>
            <a:off x="457199" y="1544976"/>
            <a:ext cx="8310283" cy="4525963"/>
          </a:xfrm>
        </p:spPr>
        <p:txBody>
          <a:bodyPr>
            <a:noAutofit/>
          </a:bodyPr>
          <a:lstStyle/>
          <a:p>
            <a:pPr algn="just"/>
            <a:r>
              <a:rPr lang="es-ES" sz="2300" dirty="0" smtClean="0">
                <a:solidFill>
                  <a:srgbClr val="FFFFFF"/>
                </a:solidFill>
              </a:rPr>
              <a:t>Al hablar del Sol, el salmista escribió que «Sale de un extremo de los cielos y, en su recorrido, llega al otro extremo, sin que nada se libre de su calor» (Salmo 19: 6).</a:t>
            </a:r>
          </a:p>
          <a:p>
            <a:pPr algn="just"/>
            <a:r>
              <a:rPr lang="es-ES" sz="2300" dirty="0" smtClean="0">
                <a:solidFill>
                  <a:srgbClr val="FFFFFF"/>
                </a:solidFill>
              </a:rPr>
              <a:t>Durante muchos años, los científicos enseñaron la idea del geocentrismo, esto es, que el Sol gira alrededor de la Tierra. No obstante, después se descubrió que el Sol no está fijo en un lugar, como una vez se pensó, sino que realmente se mueve a través del espacio.</a:t>
            </a:r>
          </a:p>
          <a:p>
            <a:pPr algn="just"/>
            <a:r>
              <a:rPr lang="es-ES" sz="2300" dirty="0" smtClean="0">
                <a:solidFill>
                  <a:srgbClr val="FFFFFF"/>
                </a:solidFill>
              </a:rPr>
              <a:t>Se calcula que viaja a 965.580 kilómetros por hora, en una órbita tan grande que tardaría doscientos millones de años en completar una sola vuelta.</a:t>
            </a:r>
          </a:p>
          <a:p>
            <a:pPr algn="just"/>
            <a:r>
              <a:rPr lang="es-ES" sz="2300" dirty="0" smtClean="0">
                <a:solidFill>
                  <a:srgbClr val="FFFFFF"/>
                </a:solidFill>
              </a:rPr>
              <a:t>¿Cómo supo el salmista que el Sol tiene un «circuito» u órbita?</a:t>
            </a:r>
            <a:endParaRPr lang="en-US" sz="23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9934727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smtClean="0">
                <a:solidFill>
                  <a:srgbClr val="FFFFFF"/>
                </a:solidFill>
              </a:rPr>
              <a:t>El </a:t>
            </a:r>
            <a:r>
              <a:rPr lang="en-US" dirty="0" err="1" smtClean="0">
                <a:solidFill>
                  <a:srgbClr val="FFFFFF"/>
                </a:solidFill>
              </a:rPr>
              <a:t>número</a:t>
            </a:r>
            <a:r>
              <a:rPr lang="en-US" dirty="0" smtClean="0">
                <a:solidFill>
                  <a:srgbClr val="FFFFFF"/>
                </a:solidFill>
              </a:rPr>
              <a:t> de </a:t>
            </a:r>
            <a:r>
              <a:rPr lang="en-US" dirty="0" err="1" smtClean="0">
                <a:solidFill>
                  <a:srgbClr val="FFFFFF"/>
                </a:solidFill>
              </a:rPr>
              <a:t>estrellas</a:t>
            </a:r>
            <a:endParaRPr lang="en-US" dirty="0">
              <a:solidFill>
                <a:srgbClr val="FFFFFF"/>
              </a:solidFill>
            </a:endParaRPr>
          </a:p>
        </p:txBody>
      </p:sp>
      <p:sp>
        <p:nvSpPr>
          <p:cNvPr id="3" name="Marcador de contenido 2"/>
          <p:cNvSpPr>
            <a:spLocks noGrp="1"/>
          </p:cNvSpPr>
          <p:nvPr>
            <p:ph idx="1"/>
          </p:nvPr>
        </p:nvSpPr>
        <p:spPr/>
        <p:txBody>
          <a:bodyPr>
            <a:normAutofit/>
          </a:bodyPr>
          <a:lstStyle/>
          <a:p>
            <a:pPr algn="just"/>
            <a:r>
              <a:rPr lang="es-ES" sz="2600" dirty="0" smtClean="0">
                <a:solidFill>
                  <a:srgbClr val="FFFFFF"/>
                </a:solidFill>
              </a:rPr>
              <a:t>Moisés escribió casi seis mil años atrás: «Mira hacia el cielo y cuenta las estrellas, a ver si puedes. ¡Así de numerosa será tu descendencia!» (Génesis 15: 5).</a:t>
            </a:r>
          </a:p>
          <a:p>
            <a:pPr algn="just"/>
            <a:r>
              <a:rPr lang="es-ES" sz="2600" dirty="0" smtClean="0">
                <a:solidFill>
                  <a:srgbClr val="FFFFFF"/>
                </a:solidFill>
              </a:rPr>
              <a:t>Hoy día los astrónomos son unánimes en declarar que es casi imposible calcular el número de estrellas. ¿Cómo sabían eso Moisés y Jeremías mucho antes de que fueran inventados el telescopio y el satélite?</a:t>
            </a:r>
            <a:endParaRPr lang="en-US" sz="26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9397925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2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397030"/>
            <a:ext cx="8229600" cy="1143000"/>
          </a:xfrm>
        </p:spPr>
        <p:txBody>
          <a:bodyPr>
            <a:normAutofit/>
          </a:bodyPr>
          <a:lstStyle/>
          <a:p>
            <a:r>
              <a:rPr lang="es-ES" dirty="0" smtClean="0">
                <a:solidFill>
                  <a:srgbClr val="FFFFFF"/>
                </a:solidFill>
              </a:rPr>
              <a:t>El poder transformador de la Biblia</a:t>
            </a:r>
            <a:endParaRPr lang="en-US" dirty="0">
              <a:solidFill>
                <a:srgbClr val="FFFFFF"/>
              </a:solidFill>
            </a:endParaRPr>
          </a:p>
        </p:txBody>
      </p:sp>
      <p:sp>
        <p:nvSpPr>
          <p:cNvPr id="3" name="Marcador de contenido 2"/>
          <p:cNvSpPr>
            <a:spLocks noGrp="1"/>
          </p:cNvSpPr>
          <p:nvPr>
            <p:ph sz="half" idx="1"/>
          </p:nvPr>
        </p:nvSpPr>
        <p:spPr>
          <a:xfrm>
            <a:off x="457199" y="1875582"/>
            <a:ext cx="4913299" cy="4525963"/>
          </a:xfrm>
        </p:spPr>
        <p:txBody>
          <a:bodyPr>
            <a:normAutofit/>
          </a:bodyPr>
          <a:lstStyle/>
          <a:p>
            <a:pPr algn="just"/>
            <a:r>
              <a:rPr lang="es-ES" sz="2600" dirty="0" smtClean="0">
                <a:solidFill>
                  <a:srgbClr val="FFFFFF"/>
                </a:solidFill>
              </a:rPr>
              <a:t>La Palabra de Dios no regresará a él vacía (Isaías 55: 11). </a:t>
            </a:r>
          </a:p>
          <a:p>
            <a:pPr algn="just"/>
            <a:r>
              <a:rPr lang="es-ES" sz="2600" dirty="0" smtClean="0">
                <a:solidFill>
                  <a:srgbClr val="FFFFFF"/>
                </a:solidFill>
              </a:rPr>
              <a:t>El delincuente pasa a vivir una vida honesta, el fracasado se levanta, el esclavo de algún vicio reacciona y vence los hábitos nocivos que destruían su vida.</a:t>
            </a:r>
            <a:endParaRPr lang="en-US" sz="26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0858076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solidFill>
                  <a:srgbClr val="FFFFFF"/>
                </a:solidFill>
              </a:rPr>
              <a:t>Resumen</a:t>
            </a:r>
            <a:endParaRPr lang="en-US" dirty="0">
              <a:solidFill>
                <a:srgbClr val="FFFFFF"/>
              </a:solidFill>
            </a:endParaRPr>
          </a:p>
        </p:txBody>
      </p:sp>
      <p:sp>
        <p:nvSpPr>
          <p:cNvPr id="3" name="Marcador de contenido 2"/>
          <p:cNvSpPr>
            <a:spLocks noGrp="1"/>
          </p:cNvSpPr>
          <p:nvPr>
            <p:ph idx="1"/>
          </p:nvPr>
        </p:nvSpPr>
        <p:spPr>
          <a:xfrm>
            <a:off x="306011" y="1503379"/>
            <a:ext cx="8380789" cy="4525963"/>
          </a:xfrm>
        </p:spPr>
        <p:txBody>
          <a:bodyPr>
            <a:noAutofit/>
          </a:bodyPr>
          <a:lstStyle/>
          <a:p>
            <a:pPr algn="just"/>
            <a:r>
              <a:rPr lang="es-ES" sz="2500" dirty="0" smtClean="0">
                <a:solidFill>
                  <a:srgbClr val="FFFFFF"/>
                </a:solidFill>
              </a:rPr>
              <a:t>Todo ser humano tiene un propósito para vivir su vida.</a:t>
            </a:r>
          </a:p>
          <a:p>
            <a:pPr algn="just"/>
            <a:r>
              <a:rPr lang="es-ES" sz="2500" dirty="0" smtClean="0">
                <a:solidFill>
                  <a:srgbClr val="FFFFFF"/>
                </a:solidFill>
              </a:rPr>
              <a:t>Creer en Dios es una elemento característico de la naturaleza humana.</a:t>
            </a:r>
          </a:p>
          <a:p>
            <a:pPr algn="just"/>
            <a:r>
              <a:rPr lang="es-ES" sz="2500" dirty="0" smtClean="0">
                <a:solidFill>
                  <a:srgbClr val="FFFFFF"/>
                </a:solidFill>
              </a:rPr>
              <a:t>Los argumentos cosmológico, teleológico, moral, histórico y sobrenatural nos ayudan a entender la obra de Dios.</a:t>
            </a:r>
          </a:p>
          <a:p>
            <a:pPr algn="just"/>
            <a:r>
              <a:rPr lang="es-ES" sz="2500" dirty="0" smtClean="0">
                <a:solidFill>
                  <a:srgbClr val="FFFFFF"/>
                </a:solidFill>
              </a:rPr>
              <a:t>Las cosas que nos rodean en la tierra, el mar y el cielo indican un orden, belleza, precisión y planificación ingeniosa.</a:t>
            </a:r>
          </a:p>
          <a:p>
            <a:pPr algn="just"/>
            <a:r>
              <a:rPr lang="es-ES" sz="2500" dirty="0" smtClean="0">
                <a:solidFill>
                  <a:srgbClr val="FFFFFF"/>
                </a:solidFill>
              </a:rPr>
              <a:t>La autoridad y unidad de la Biblia, así como el cumplimiento de las profecías nos ayuda a confiar en las Escrituras.</a:t>
            </a:r>
          </a:p>
          <a:p>
            <a:pPr algn="just"/>
            <a:r>
              <a:rPr lang="es-ES" sz="2500" dirty="0" smtClean="0">
                <a:solidFill>
                  <a:srgbClr val="FFFFFF"/>
                </a:solidFill>
              </a:rPr>
              <a:t>El poder transformador de la Biblia revela que no tiene un origen humana.</a:t>
            </a:r>
            <a:endParaRPr lang="es-ES" sz="2500" dirty="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6106036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solidFill>
                  <a:srgbClr val="FFFFFF"/>
                </a:solidFill>
              </a:rPr>
              <a:t>¿Cuál es el propósito de tu vida?</a:t>
            </a:r>
            <a:endParaRPr lang="en-US" dirty="0">
              <a:solidFill>
                <a:srgbClr val="FFFFFF"/>
              </a:solidFill>
            </a:endParaRPr>
          </a:p>
        </p:txBody>
      </p:sp>
      <p:sp>
        <p:nvSpPr>
          <p:cNvPr id="3" name="Marcador de contenido 2"/>
          <p:cNvSpPr>
            <a:spLocks noGrp="1"/>
          </p:cNvSpPr>
          <p:nvPr>
            <p:ph sz="half" idx="1"/>
          </p:nvPr>
        </p:nvSpPr>
        <p:spPr>
          <a:xfrm>
            <a:off x="457199" y="1600200"/>
            <a:ext cx="4050255" cy="4803190"/>
          </a:xfrm>
        </p:spPr>
        <p:txBody>
          <a:bodyPr>
            <a:noAutofit/>
          </a:bodyPr>
          <a:lstStyle/>
          <a:p>
            <a:pPr algn="just"/>
            <a:r>
              <a:rPr lang="es-ES" sz="2300" dirty="0" smtClean="0">
                <a:solidFill>
                  <a:srgbClr val="FFFFFF"/>
                </a:solidFill>
              </a:rPr>
              <a:t>John D. Rockefeller, padre, era fuerte y fornido durante su juventud. </a:t>
            </a:r>
          </a:p>
          <a:p>
            <a:pPr algn="just"/>
            <a:r>
              <a:rPr lang="es-ES" sz="2300" dirty="0" smtClean="0">
                <a:solidFill>
                  <a:srgbClr val="FFFFFF"/>
                </a:solidFill>
              </a:rPr>
              <a:t>A temprana edad determinó que ganaría dinero, y a eso se consagró en cuerpo y alma. A los 33 años ganó su primer millón de dólares. </a:t>
            </a:r>
          </a:p>
          <a:p>
            <a:pPr algn="just"/>
            <a:r>
              <a:rPr lang="es-ES" sz="2300" dirty="0" smtClean="0">
                <a:solidFill>
                  <a:srgbClr val="FFFFFF"/>
                </a:solidFill>
              </a:rPr>
              <a:t>A los 43 años controlaba la empresa más grande del mundo. A los 53 años era el hombre más rico sobre la tierra y el único billonario.</a:t>
            </a:r>
            <a:endParaRPr lang="en-US" sz="2300" dirty="0">
              <a:solidFill>
                <a:srgbClr val="FFFFFF"/>
              </a:solidFill>
            </a:endParaRPr>
          </a:p>
        </p:txBody>
      </p:sp>
      <p:pic>
        <p:nvPicPr>
          <p:cNvPr id="6" name="Marcador de contenido 5"/>
          <p:cNvPicPr>
            <a:picLocks noGrp="1" noChangeAspect="1"/>
          </p:cNvPicPr>
          <p:nvPr>
            <p:ph sz="half" idx="2"/>
          </p:nvPr>
        </p:nvPicPr>
        <p:blipFill rotWithShape="1">
          <a:blip r:embed="rId2" cstate="print"/>
          <a:srcRect l="12820" r="21273" b="6319"/>
          <a:stretch/>
        </p:blipFill>
        <p:spPr>
          <a:xfrm>
            <a:off x="4998833" y="1517364"/>
            <a:ext cx="3579502" cy="4239969"/>
          </a:xfrm>
          <a:ln>
            <a:solidFill>
              <a:schemeClr val="bg1">
                <a:lumMod val="85000"/>
              </a:schemeClr>
            </a:solidFill>
          </a:ln>
        </p:spPr>
      </p:pic>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565413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523458" y="274638"/>
            <a:ext cx="5562600" cy="1143000"/>
          </a:xfrm>
        </p:spPr>
        <p:txBody>
          <a:bodyPr>
            <a:normAutofit fontScale="90000"/>
          </a:bodyPr>
          <a:lstStyle/>
          <a:p>
            <a:pPr algn="l"/>
            <a:r>
              <a:rPr lang="es-ES" dirty="0" smtClean="0">
                <a:solidFill>
                  <a:srgbClr val="FFFFFF"/>
                </a:solidFill>
              </a:rPr>
              <a:t>¿Cuál es el propósito de la vida y del sufrimiento?</a:t>
            </a:r>
            <a:endParaRPr lang="en-US" dirty="0">
              <a:solidFill>
                <a:srgbClr val="FFFFFF"/>
              </a:solidFill>
            </a:endParaRPr>
          </a:p>
        </p:txBody>
      </p:sp>
      <p:sp>
        <p:nvSpPr>
          <p:cNvPr id="3" name="Marcador de contenido 2"/>
          <p:cNvSpPr>
            <a:spLocks noGrp="1"/>
          </p:cNvSpPr>
          <p:nvPr>
            <p:ph sz="half" idx="1"/>
          </p:nvPr>
        </p:nvSpPr>
        <p:spPr>
          <a:xfrm>
            <a:off x="734070" y="1846596"/>
            <a:ext cx="4452819" cy="4525963"/>
          </a:xfrm>
        </p:spPr>
        <p:txBody>
          <a:bodyPr>
            <a:normAutofit/>
          </a:bodyPr>
          <a:lstStyle/>
          <a:p>
            <a:r>
              <a:rPr lang="es-ES" sz="2400" dirty="0" smtClean="0">
                <a:solidFill>
                  <a:srgbClr val="FFFFFF"/>
                </a:solidFill>
              </a:rPr>
              <a:t>Albert Camus, filósofo francés, escribió que el hombre nace, vive y, finalmente, muere atormentado por una pregunta: ¿Cuál es el propósito de la vida y del sufrimiento?</a:t>
            </a:r>
          </a:p>
          <a:p>
            <a:r>
              <a:rPr lang="es-ES" sz="2400" dirty="0" smtClean="0">
                <a:solidFill>
                  <a:srgbClr val="FFFFFF"/>
                </a:solidFill>
              </a:rPr>
              <a:t>La respuesta de Camus a esta interrogante es la teoría del absurdo: nada tiene sentido en la vida ni en el universo.</a:t>
            </a:r>
            <a:endParaRPr lang="en-US" sz="2400" dirty="0" smtClean="0">
              <a:solidFill>
                <a:srgbClr val="FFFFFF"/>
              </a:solidFill>
            </a:endParaRPr>
          </a:p>
        </p:txBody>
      </p:sp>
      <p:sp>
        <p:nvSpPr>
          <p:cNvPr id="6"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278957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7543800" cy="990600"/>
          </a:xfrm>
        </p:spPr>
        <p:txBody>
          <a:bodyPr>
            <a:normAutofit/>
          </a:bodyPr>
          <a:lstStyle/>
          <a:p>
            <a:r>
              <a:rPr lang="es-ES" dirty="0" smtClean="0">
                <a:solidFill>
                  <a:srgbClr val="FFFFFF"/>
                </a:solidFill>
              </a:rPr>
              <a:t>¿Cuál es el propósito de tu vida?</a:t>
            </a:r>
            <a:endParaRPr lang="es-ES" dirty="0">
              <a:solidFill>
                <a:srgbClr val="FFFFFF"/>
              </a:solidFill>
            </a:endParaRPr>
          </a:p>
        </p:txBody>
      </p:sp>
      <p:sp>
        <p:nvSpPr>
          <p:cNvPr id="3" name="Marcador de contenido 2"/>
          <p:cNvSpPr>
            <a:spLocks noGrp="1"/>
          </p:cNvSpPr>
          <p:nvPr>
            <p:ph idx="1"/>
          </p:nvPr>
        </p:nvSpPr>
        <p:spPr/>
        <p:txBody>
          <a:bodyPr>
            <a:noAutofit/>
          </a:bodyPr>
          <a:lstStyle/>
          <a:p>
            <a:pPr algn="just"/>
            <a:r>
              <a:rPr lang="es-ES" sz="2400" spc="-40" dirty="0" smtClean="0">
                <a:solidFill>
                  <a:srgbClr val="FFFFFF"/>
                </a:solidFill>
              </a:rPr>
              <a:t>Entonces desarrolló una enfermedad llamada “alopecia”, así que el cabello de su cabeza desapareció, además de sus pestañas y cejas. Por si fuera poco, se encogió como una momia.</a:t>
            </a:r>
          </a:p>
          <a:p>
            <a:pPr algn="just"/>
            <a:r>
              <a:rPr lang="es-ES" sz="2400" dirty="0" smtClean="0">
                <a:solidFill>
                  <a:srgbClr val="FFFFFF"/>
                </a:solidFill>
              </a:rPr>
              <a:t>Su ingreso semanal era un millón de dólares, pero solamente podía digerir leche y galletas saladas.</a:t>
            </a:r>
          </a:p>
          <a:p>
            <a:pPr algn="just"/>
            <a:r>
              <a:rPr lang="es-ES" sz="2400" dirty="0" smtClean="0">
                <a:solidFill>
                  <a:srgbClr val="FFFFFF"/>
                </a:solidFill>
              </a:rPr>
              <a:t>Era tan odiado en Pensilvania que tenía que traer guardia personal día y noche.</a:t>
            </a:r>
          </a:p>
          <a:p>
            <a:pPr algn="just"/>
            <a:r>
              <a:rPr lang="es-ES" sz="2400" spc="-80" dirty="0" smtClean="0">
                <a:solidFill>
                  <a:srgbClr val="FFFFFF"/>
                </a:solidFill>
              </a:rPr>
              <a:t>No podía dormir, no sonreía mucho y no disfrutaba nada en la vida.</a:t>
            </a:r>
          </a:p>
          <a:p>
            <a:pPr algn="just"/>
            <a:r>
              <a:rPr lang="es-ES" sz="2400" dirty="0" smtClean="0">
                <a:solidFill>
                  <a:srgbClr val="FFFFFF"/>
                </a:solidFill>
              </a:rPr>
              <a:t>Los médicos predijeron que no viviría más de un año.</a:t>
            </a:r>
            <a:endParaRPr lang="en-US" sz="2400" dirty="0">
              <a:solidFill>
                <a:srgbClr val="FFFFFF"/>
              </a:solidFill>
            </a:endParaRPr>
          </a:p>
        </p:txBody>
      </p:sp>
      <p:pic>
        <p:nvPicPr>
          <p:cNvPr id="7" name="Marcador de contenido 5"/>
          <p:cNvPicPr>
            <a:picLocks noChangeAspect="1"/>
          </p:cNvPicPr>
          <p:nvPr/>
        </p:nvPicPr>
        <p:blipFill rotWithShape="1">
          <a:blip r:embed="rId2" cstate="print"/>
          <a:srcRect l="12820" r="21273"/>
          <a:stretch/>
        </p:blipFill>
        <p:spPr>
          <a:xfrm>
            <a:off x="7981382" y="360172"/>
            <a:ext cx="947780" cy="1198384"/>
          </a:xfrm>
          <a:prstGeom prst="rect">
            <a:avLst/>
          </a:prstGeom>
          <a:ln>
            <a:solidFill>
              <a:schemeClr val="bg1">
                <a:lumMod val="85000"/>
              </a:schemeClr>
            </a:solidFill>
          </a:ln>
        </p:spPr>
      </p:pic>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841238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7543800" cy="990600"/>
          </a:xfrm>
        </p:spPr>
        <p:txBody>
          <a:bodyPr>
            <a:normAutofit/>
          </a:bodyPr>
          <a:lstStyle/>
          <a:p>
            <a:r>
              <a:rPr lang="es-ES" dirty="0" smtClean="0">
                <a:solidFill>
                  <a:srgbClr val="FFFFFF"/>
                </a:solidFill>
              </a:rPr>
              <a:t>¿Cuál es el propósito de tu vida?</a:t>
            </a:r>
            <a:endParaRPr lang="es-ES" dirty="0">
              <a:solidFill>
                <a:srgbClr val="FFFFFF"/>
              </a:solidFill>
            </a:endParaRPr>
          </a:p>
        </p:txBody>
      </p:sp>
      <p:sp>
        <p:nvSpPr>
          <p:cNvPr id="3" name="Marcador de contenido 2"/>
          <p:cNvSpPr>
            <a:spLocks noGrp="1"/>
          </p:cNvSpPr>
          <p:nvPr>
            <p:ph idx="1"/>
          </p:nvPr>
        </p:nvSpPr>
        <p:spPr>
          <a:xfrm>
            <a:off x="457200" y="1840087"/>
            <a:ext cx="8019313" cy="2449689"/>
          </a:xfrm>
        </p:spPr>
        <p:txBody>
          <a:bodyPr>
            <a:noAutofit/>
          </a:bodyPr>
          <a:lstStyle/>
          <a:p>
            <a:pPr algn="just"/>
            <a:r>
              <a:rPr lang="es-ES" sz="2600" dirty="0" smtClean="0">
                <a:solidFill>
                  <a:srgbClr val="FFFFFF"/>
                </a:solidFill>
              </a:rPr>
              <a:t>El periodo había escrito alegremente su obituario con anticipación, para usarlo de forma en caso de una noticia repentina. Aquellas noches sin dormir lo hicieron pensar. </a:t>
            </a:r>
          </a:p>
          <a:p>
            <a:pPr algn="just"/>
            <a:r>
              <a:rPr lang="es-ES" sz="2600" dirty="0" smtClean="0">
                <a:solidFill>
                  <a:srgbClr val="FFFFFF"/>
                </a:solidFill>
              </a:rPr>
              <a:t>A través de una nueva luz se dio cuenta de que «no podría llevarse ni un céntimo al otro mundo». El dinero no lo era todo. </a:t>
            </a:r>
            <a:endParaRPr lang="en-US" sz="2600" dirty="0" smtClean="0">
              <a:solidFill>
                <a:srgbClr val="FFFFFF"/>
              </a:solidFill>
            </a:endParaRPr>
          </a:p>
        </p:txBody>
      </p:sp>
      <p:pic>
        <p:nvPicPr>
          <p:cNvPr id="7" name="Marcador de contenido 5"/>
          <p:cNvPicPr>
            <a:picLocks noChangeAspect="1"/>
          </p:cNvPicPr>
          <p:nvPr/>
        </p:nvPicPr>
        <p:blipFill rotWithShape="1">
          <a:blip r:embed="rId2" cstate="print"/>
          <a:srcRect l="12820" r="21273"/>
          <a:stretch/>
        </p:blipFill>
        <p:spPr>
          <a:xfrm>
            <a:off x="7981382" y="360172"/>
            <a:ext cx="947780" cy="1198384"/>
          </a:xfrm>
          <a:prstGeom prst="rect">
            <a:avLst/>
          </a:prstGeom>
          <a:ln>
            <a:solidFill>
              <a:schemeClr val="bg1">
                <a:lumMod val="85000"/>
              </a:schemeClr>
            </a:solidFill>
          </a:ln>
        </p:spPr>
      </p:pic>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2338402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33400"/>
            <a:ext cx="7543800" cy="990600"/>
          </a:xfrm>
        </p:spPr>
        <p:txBody>
          <a:bodyPr>
            <a:normAutofit/>
          </a:bodyPr>
          <a:lstStyle/>
          <a:p>
            <a:r>
              <a:rPr lang="es-ES" dirty="0" smtClean="0">
                <a:solidFill>
                  <a:srgbClr val="FFFFFF"/>
                </a:solidFill>
              </a:rPr>
              <a:t>¿Cuál es el propósito de tu vida?</a:t>
            </a:r>
            <a:endParaRPr lang="es-ES" dirty="0">
              <a:solidFill>
                <a:srgbClr val="FFFFFF"/>
              </a:solidFill>
            </a:endParaRPr>
          </a:p>
        </p:txBody>
      </p:sp>
      <p:sp>
        <p:nvSpPr>
          <p:cNvPr id="3" name="Marcador de contenido 2"/>
          <p:cNvSpPr>
            <a:spLocks noGrp="1"/>
          </p:cNvSpPr>
          <p:nvPr>
            <p:ph idx="1"/>
          </p:nvPr>
        </p:nvSpPr>
        <p:spPr>
          <a:xfrm>
            <a:off x="457200" y="1797754"/>
            <a:ext cx="8019313" cy="4525963"/>
          </a:xfrm>
        </p:spPr>
        <p:txBody>
          <a:bodyPr>
            <a:noAutofit/>
          </a:bodyPr>
          <a:lstStyle/>
          <a:p>
            <a:pPr algn="just"/>
            <a:r>
              <a:rPr lang="es-ES" sz="2600" dirty="0" smtClean="0">
                <a:solidFill>
                  <a:srgbClr val="FFFFFF"/>
                </a:solidFill>
              </a:rPr>
              <a:t>A la mañana siguiente era una nueva persona. Empezó a ayudar iglesias con su enorme fortuna; no omitió a los pobres y los necesitados. Estableció la Fundación Rockefeller, cuyos fondos para la investigación médica condujeron al descubrimiento de la penicilina y otros maravillosos medicamentos. John D. empezó a dormir bien, comer y disfrutar la vida.</a:t>
            </a:r>
          </a:p>
          <a:p>
            <a:pPr algn="just"/>
            <a:r>
              <a:rPr lang="es-ES" sz="2600" dirty="0" smtClean="0">
                <a:solidFill>
                  <a:srgbClr val="FFFFFF"/>
                </a:solidFill>
              </a:rPr>
              <a:t>Los médicos había predicho que no viviría más allá de los 54 años. Vivió hasta los 98.</a:t>
            </a:r>
            <a:endParaRPr lang="en-US" sz="2600" dirty="0">
              <a:solidFill>
                <a:srgbClr val="FFFFFF"/>
              </a:solidFill>
            </a:endParaRPr>
          </a:p>
        </p:txBody>
      </p:sp>
      <p:pic>
        <p:nvPicPr>
          <p:cNvPr id="7" name="Marcador de contenido 5"/>
          <p:cNvPicPr>
            <a:picLocks noChangeAspect="1"/>
          </p:cNvPicPr>
          <p:nvPr/>
        </p:nvPicPr>
        <p:blipFill rotWithShape="1">
          <a:blip r:embed="rId2" cstate="print"/>
          <a:srcRect l="12820" r="21273"/>
          <a:stretch/>
        </p:blipFill>
        <p:spPr>
          <a:xfrm>
            <a:off x="7981382" y="360172"/>
            <a:ext cx="947780" cy="1198384"/>
          </a:xfrm>
          <a:prstGeom prst="rect">
            <a:avLst/>
          </a:prstGeom>
          <a:ln>
            <a:solidFill>
              <a:schemeClr val="bg1">
                <a:lumMod val="85000"/>
              </a:schemeClr>
            </a:solidFill>
          </a:ln>
        </p:spPr>
      </p:pic>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6397343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PPT2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Imagen 12" descr="tit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07"/>
            <a:ext cx="9144000" cy="1710647"/>
          </a:xfrm>
          <a:prstGeom prst="rect">
            <a:avLst/>
          </a:prstGeom>
        </p:spPr>
      </p:pic>
      <p:sp>
        <p:nvSpPr>
          <p:cNvPr id="14" name="Título 1"/>
          <p:cNvSpPr>
            <a:spLocks noGrp="1"/>
          </p:cNvSpPr>
          <p:nvPr>
            <p:ph type="title"/>
          </p:nvPr>
        </p:nvSpPr>
        <p:spPr>
          <a:xfrm>
            <a:off x="457200" y="274638"/>
            <a:ext cx="8229600" cy="1143000"/>
          </a:xfrm>
        </p:spPr>
        <p:txBody>
          <a:bodyPr/>
          <a:lstStyle/>
          <a:p>
            <a:r>
              <a:rPr lang="en-US" dirty="0" smtClean="0">
                <a:solidFill>
                  <a:srgbClr val="FFFFFF"/>
                </a:solidFill>
              </a:rPr>
              <a:t>Mi </a:t>
            </a:r>
            <a:r>
              <a:rPr lang="en-US" dirty="0" err="1" smtClean="0">
                <a:solidFill>
                  <a:srgbClr val="FFFFFF"/>
                </a:solidFill>
              </a:rPr>
              <a:t>decisión</a:t>
            </a:r>
            <a:endParaRPr lang="en-US" dirty="0">
              <a:solidFill>
                <a:srgbClr val="FFFFFF"/>
              </a:solidFill>
            </a:endParaRPr>
          </a:p>
        </p:txBody>
      </p:sp>
      <p:sp>
        <p:nvSpPr>
          <p:cNvPr id="4" name="Marcador de contenido 3"/>
          <p:cNvSpPr>
            <a:spLocks noGrp="1"/>
          </p:cNvSpPr>
          <p:nvPr>
            <p:ph sz="half" idx="2"/>
          </p:nvPr>
        </p:nvSpPr>
        <p:spPr>
          <a:xfrm>
            <a:off x="1716462" y="1877427"/>
            <a:ext cx="5261028" cy="4525963"/>
          </a:xfrm>
        </p:spPr>
        <p:txBody>
          <a:bodyPr>
            <a:normAutofit/>
          </a:bodyPr>
          <a:lstStyle/>
          <a:p>
            <a:pPr algn="just"/>
            <a:r>
              <a:rPr lang="es-ES" sz="2600" dirty="0" smtClean="0">
                <a:solidFill>
                  <a:srgbClr val="FFFFFF"/>
                </a:solidFill>
              </a:rPr>
              <a:t>La Biblia dice: «Yo te instruiré, yo te mostraré el camino que debes seguir; yo te daré consejos y velaré por ti» (Salmo 32: 8).</a:t>
            </a:r>
          </a:p>
          <a:p>
            <a:pPr algn="just">
              <a:buNone/>
            </a:pPr>
            <a:endParaRPr lang="es-ES" sz="2600" dirty="0" smtClean="0">
              <a:solidFill>
                <a:srgbClr val="FFFFFF"/>
              </a:solidFill>
            </a:endParaRPr>
          </a:p>
          <a:p>
            <a:pPr algn="just"/>
            <a:r>
              <a:rPr lang="es-ES" sz="2600" dirty="0" smtClean="0">
                <a:solidFill>
                  <a:srgbClr val="FFFFFF"/>
                </a:solidFill>
              </a:rPr>
              <a:t>¿Deseas aceptar a Jesús y permitirle que te muestre el propósito de tu vida?</a:t>
            </a:r>
            <a:endParaRPr lang="en-US" sz="2600" dirty="0">
              <a:solidFill>
                <a:srgbClr val="FFFFFF"/>
              </a:solidFill>
            </a:endParaRPr>
          </a:p>
        </p:txBody>
      </p:sp>
      <p:sp>
        <p:nvSpPr>
          <p:cNvPr id="8"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311390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67639" y="3436170"/>
            <a:ext cx="6541084" cy="2886456"/>
          </a:xfrm>
        </p:spPr>
        <p:txBody>
          <a:bodyPr>
            <a:normAutofit lnSpcReduction="10000"/>
          </a:bodyPr>
          <a:lstStyle/>
          <a:p>
            <a:r>
              <a:rPr lang="es-ES" sz="2700" dirty="0" smtClean="0">
                <a:solidFill>
                  <a:srgbClr val="FFFFFF"/>
                </a:solidFill>
              </a:rPr>
              <a:t>Indicios científicos a favor de Dios.</a:t>
            </a:r>
          </a:p>
          <a:p>
            <a:r>
              <a:rPr lang="es-ES" sz="2700" dirty="0" smtClean="0">
                <a:solidFill>
                  <a:srgbClr val="FFFFFF"/>
                </a:solidFill>
              </a:rPr>
              <a:t>El relato bíblico de la Creación.</a:t>
            </a:r>
          </a:p>
          <a:p>
            <a:r>
              <a:rPr lang="es-ES" sz="2700" dirty="0" smtClean="0">
                <a:solidFill>
                  <a:srgbClr val="FFFFFF"/>
                </a:solidFill>
              </a:rPr>
              <a:t>La Biblia, un libro de fe con un lenguaje pedagógico.</a:t>
            </a:r>
          </a:p>
          <a:p>
            <a:r>
              <a:rPr lang="es-ES" sz="2700" dirty="0" smtClean="0">
                <a:solidFill>
                  <a:srgbClr val="FFFFFF"/>
                </a:solidFill>
              </a:rPr>
              <a:t>Más allá del alcance humano.</a:t>
            </a:r>
          </a:p>
          <a:p>
            <a:r>
              <a:rPr lang="es-ES" sz="2700" dirty="0" smtClean="0">
                <a:solidFill>
                  <a:srgbClr val="FFFFFF"/>
                </a:solidFill>
              </a:rPr>
              <a:t>Un asunto de fe.</a:t>
            </a:r>
            <a:endParaRPr lang="en-US" sz="2700" dirty="0">
              <a:solidFill>
                <a:srgbClr val="FFFFFF"/>
              </a:solidFill>
            </a:endParaRPr>
          </a:p>
        </p:txBody>
      </p:sp>
      <p:pic>
        <p:nvPicPr>
          <p:cNvPr id="8" name="Imagen 7" descr="titl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7356"/>
            <a:ext cx="9144000" cy="2525939"/>
          </a:xfrm>
          <a:prstGeom prst="rect">
            <a:avLst/>
          </a:prstGeom>
        </p:spPr>
      </p:pic>
      <p:sp>
        <p:nvSpPr>
          <p:cNvPr id="9" name="Título 1"/>
          <p:cNvSpPr>
            <a:spLocks noGrp="1"/>
          </p:cNvSpPr>
          <p:nvPr>
            <p:ph type="title"/>
          </p:nvPr>
        </p:nvSpPr>
        <p:spPr>
          <a:xfrm>
            <a:off x="457200" y="340116"/>
            <a:ext cx="8229600" cy="1295400"/>
          </a:xfrm>
        </p:spPr>
        <p:txBody>
          <a:bodyPr>
            <a:normAutofit/>
          </a:bodyPr>
          <a:lstStyle/>
          <a:p>
            <a:r>
              <a:rPr lang="en-US" dirty="0" smtClean="0">
                <a:solidFill>
                  <a:srgbClr val="FFFFFF"/>
                </a:solidFill>
              </a:rPr>
              <a:t>El </a:t>
            </a:r>
            <a:r>
              <a:rPr lang="en-US" dirty="0" err="1" smtClean="0">
                <a:solidFill>
                  <a:srgbClr val="FFFFFF"/>
                </a:solidFill>
              </a:rPr>
              <a:t>próximo</a:t>
            </a:r>
            <a:r>
              <a:rPr lang="en-US" dirty="0" smtClean="0">
                <a:solidFill>
                  <a:srgbClr val="FFFFFF"/>
                </a:solidFill>
              </a:rPr>
              <a:t> </a:t>
            </a:r>
            <a:r>
              <a:rPr lang="en-US" dirty="0" err="1" smtClean="0">
                <a:solidFill>
                  <a:srgbClr val="FFFFFF"/>
                </a:solidFill>
              </a:rPr>
              <a:t>tema</a:t>
            </a:r>
            <a:r>
              <a:rPr lang="en-US" dirty="0" smtClean="0">
                <a:solidFill>
                  <a:srgbClr val="FFFFFF"/>
                </a:solidFill>
              </a:rPr>
              <a:t>:</a:t>
            </a:r>
            <a:endParaRPr lang="en-US" sz="2200" dirty="0">
              <a:solidFill>
                <a:srgbClr val="FFFFFF"/>
              </a:solidFill>
            </a:endParaRPr>
          </a:p>
        </p:txBody>
      </p:sp>
      <p:sp>
        <p:nvSpPr>
          <p:cNvPr id="10" name="Título 1"/>
          <p:cNvSpPr txBox="1">
            <a:spLocks/>
          </p:cNvSpPr>
          <p:nvPr/>
        </p:nvSpPr>
        <p:spPr>
          <a:xfrm>
            <a:off x="685800" y="1650962"/>
            <a:ext cx="7848600" cy="1330325"/>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s-ES" dirty="0" smtClean="0">
                <a:solidFill>
                  <a:srgbClr val="FFFFFF"/>
                </a:solidFill>
              </a:rPr>
              <a:t>¿DE DÓNDE VENIMOS Y HACIA</a:t>
            </a:r>
          </a:p>
          <a:p>
            <a:pPr algn="ctr"/>
            <a:r>
              <a:rPr lang="es-ES" dirty="0" smtClean="0">
                <a:solidFill>
                  <a:srgbClr val="FFFFFF"/>
                </a:solidFill>
              </a:rPr>
              <a:t>DÓNDE VAMOS?</a:t>
            </a:r>
            <a:endParaRPr lang="en-US" dirty="0">
              <a:solidFill>
                <a:srgbClr val="FFFFFF"/>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573" y="3147232"/>
            <a:ext cx="3203396" cy="3203396"/>
          </a:xfrm>
          <a:prstGeom prst="rect">
            <a:avLst/>
          </a:prstGeom>
        </p:spPr>
      </p:pic>
      <p:sp>
        <p:nvSpPr>
          <p:cNvPr id="11"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911616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solidFill>
                  <a:srgbClr val="FFFFFF"/>
                </a:solidFill>
              </a:rPr>
              <a:t>Una</a:t>
            </a:r>
            <a:r>
              <a:rPr lang="en-US" dirty="0" smtClean="0">
                <a:solidFill>
                  <a:srgbClr val="FFFFFF"/>
                </a:solidFill>
              </a:rPr>
              <a:t> </a:t>
            </a:r>
            <a:r>
              <a:rPr lang="en-US" dirty="0" err="1" smtClean="0">
                <a:solidFill>
                  <a:srgbClr val="FFFFFF"/>
                </a:solidFill>
              </a:rPr>
              <a:t>vida</a:t>
            </a:r>
            <a:r>
              <a:rPr lang="en-US" dirty="0" smtClean="0">
                <a:solidFill>
                  <a:srgbClr val="FFFFFF"/>
                </a:solidFill>
              </a:rPr>
              <a:t> sin </a:t>
            </a:r>
            <a:r>
              <a:rPr lang="en-US" dirty="0" err="1" smtClean="0">
                <a:solidFill>
                  <a:srgbClr val="FFFFFF"/>
                </a:solidFill>
              </a:rPr>
              <a:t>sentido</a:t>
            </a:r>
            <a:endParaRPr lang="en-US" dirty="0">
              <a:solidFill>
                <a:srgbClr val="FFFFFF"/>
              </a:solidFill>
            </a:endParaRPr>
          </a:p>
        </p:txBody>
      </p:sp>
      <p:sp>
        <p:nvSpPr>
          <p:cNvPr id="3" name="Marcador de contenido 2"/>
          <p:cNvSpPr>
            <a:spLocks noGrp="1"/>
          </p:cNvSpPr>
          <p:nvPr>
            <p:ph idx="1"/>
          </p:nvPr>
        </p:nvSpPr>
        <p:spPr>
          <a:xfrm>
            <a:off x="512415" y="1600200"/>
            <a:ext cx="8229600" cy="4525963"/>
          </a:xfrm>
        </p:spPr>
        <p:txBody>
          <a:bodyPr>
            <a:noAutofit/>
          </a:bodyPr>
          <a:lstStyle/>
          <a:p>
            <a:pPr algn="just"/>
            <a:r>
              <a:rPr lang="es-ES" sz="2400" dirty="0" smtClean="0">
                <a:solidFill>
                  <a:srgbClr val="FFFFFF"/>
                </a:solidFill>
              </a:rPr>
              <a:t>De acuerdo con Camus, el ser humano existe en un universo que no tiene sentido y, si alguien se atreve a buscarle sentido, entrará en conflicto con el universo sin sentido. </a:t>
            </a:r>
          </a:p>
          <a:p>
            <a:pPr algn="just"/>
            <a:r>
              <a:rPr lang="es-ES" sz="2400" dirty="0" smtClean="0">
                <a:solidFill>
                  <a:srgbClr val="FFFFFF"/>
                </a:solidFill>
              </a:rPr>
              <a:t>La conclusión del filósofo francés es lógica porque sin Dios, a quien Camus se niega aceptar, no existe explicación humana para el misterio del dolor, el sufrimiento y la muerte.</a:t>
            </a:r>
          </a:p>
          <a:p>
            <a:pPr algn="just"/>
            <a:r>
              <a:rPr lang="es-ES" sz="2400" dirty="0" smtClean="0">
                <a:solidFill>
                  <a:srgbClr val="FFFFFF"/>
                </a:solidFill>
              </a:rPr>
              <a:t>A pesar de lo incoherente que pueda parecer la teoría del absurdo, Camus formó a lo largo de las décadas varias generaciones que, de una u otra manera, encararon la vida con esa visión. En el pensamiento de esos hombres y mujeres no hay lugar para Dios.</a:t>
            </a:r>
            <a:endParaRPr lang="en-US" sz="2400" dirty="0">
              <a:solidFill>
                <a:srgbClr val="FFFFFF"/>
              </a:solidFill>
            </a:endParaRPr>
          </a:p>
        </p:txBody>
      </p:sp>
      <p:sp>
        <p:nvSpPr>
          <p:cNvPr id="5"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9128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PT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722313" y="4164268"/>
            <a:ext cx="7772400" cy="887509"/>
          </a:xfrm>
        </p:spPr>
        <p:txBody>
          <a:bodyPr/>
          <a:lstStyle/>
          <a:p>
            <a:r>
              <a:rPr lang="en-US" dirty="0" smtClean="0">
                <a:solidFill>
                  <a:srgbClr val="FFFFFF"/>
                </a:solidFill>
              </a:rPr>
              <a:t>¿</a:t>
            </a:r>
            <a:r>
              <a:rPr lang="en-US" dirty="0" err="1" smtClean="0">
                <a:solidFill>
                  <a:srgbClr val="FFFFFF"/>
                </a:solidFill>
              </a:rPr>
              <a:t>Existe</a:t>
            </a:r>
            <a:r>
              <a:rPr lang="en-US" dirty="0" smtClean="0">
                <a:solidFill>
                  <a:srgbClr val="FFFFFF"/>
                </a:solidFill>
              </a:rPr>
              <a:t> Dios?</a:t>
            </a:r>
            <a:endParaRPr lang="en-US" dirty="0">
              <a:solidFill>
                <a:srgbClr val="FFFFFF"/>
              </a:solidFill>
            </a:endParaRPr>
          </a:p>
        </p:txBody>
      </p:sp>
      <p:sp>
        <p:nvSpPr>
          <p:cNvPr id="3" name="Marcador de texto 2"/>
          <p:cNvSpPr>
            <a:spLocks noGrp="1"/>
          </p:cNvSpPr>
          <p:nvPr>
            <p:ph type="body" idx="1"/>
          </p:nvPr>
        </p:nvSpPr>
        <p:spPr>
          <a:xfrm>
            <a:off x="722313" y="4713103"/>
            <a:ext cx="7772400" cy="724205"/>
          </a:xfrm>
        </p:spPr>
        <p:txBody>
          <a:bodyPr/>
          <a:lstStyle/>
          <a:p>
            <a:r>
              <a:rPr lang="es-ES" dirty="0" smtClean="0">
                <a:solidFill>
                  <a:srgbClr val="FFFFFF"/>
                </a:solidFill>
              </a:rPr>
              <a:t>Una cuestión que todo ser humano ha considerado</a:t>
            </a:r>
            <a:endParaRPr lang="en-US"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7591347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200" y="219414"/>
            <a:ext cx="8229600" cy="1143000"/>
          </a:xfrm>
        </p:spPr>
        <p:txBody>
          <a:bodyPr>
            <a:noAutofit/>
          </a:bodyPr>
          <a:lstStyle/>
          <a:p>
            <a:r>
              <a:rPr lang="es-ES" dirty="0" smtClean="0">
                <a:solidFill>
                  <a:srgbClr val="FFFFFF"/>
                </a:solidFill>
              </a:rPr>
              <a:t>Un elemento de la</a:t>
            </a:r>
            <a:br>
              <a:rPr lang="es-ES" dirty="0" smtClean="0">
                <a:solidFill>
                  <a:srgbClr val="FFFFFF"/>
                </a:solidFill>
              </a:rPr>
            </a:br>
            <a:r>
              <a:rPr lang="es-ES" dirty="0" smtClean="0">
                <a:solidFill>
                  <a:srgbClr val="FFFFFF"/>
                </a:solidFill>
              </a:rPr>
              <a:t>naturaleza humana</a:t>
            </a:r>
            <a:endParaRPr lang="en-US" dirty="0">
              <a:solidFill>
                <a:srgbClr val="FFFFFF"/>
              </a:solidFill>
            </a:endParaRPr>
          </a:p>
        </p:txBody>
      </p:sp>
      <p:sp>
        <p:nvSpPr>
          <p:cNvPr id="4" name="Marcador de contenido 3"/>
          <p:cNvSpPr>
            <a:spLocks noGrp="1"/>
          </p:cNvSpPr>
          <p:nvPr>
            <p:ph sz="half" idx="2"/>
          </p:nvPr>
        </p:nvSpPr>
        <p:spPr>
          <a:xfrm>
            <a:off x="4571999" y="1727504"/>
            <a:ext cx="4388555" cy="4525963"/>
          </a:xfrm>
        </p:spPr>
        <p:txBody>
          <a:bodyPr>
            <a:noAutofit/>
          </a:bodyPr>
          <a:lstStyle/>
          <a:p>
            <a:r>
              <a:rPr lang="es-ES" sz="2300" spc="10" dirty="0" smtClean="0">
                <a:solidFill>
                  <a:srgbClr val="FFFFFF"/>
                </a:solidFill>
              </a:rPr>
              <a:t>Creer en Dios es un elemento característico de la naturaleza humana, ya que esta ha sido constituida para tener la intuición de la existencia y presencia divinas.</a:t>
            </a:r>
          </a:p>
          <a:p>
            <a:r>
              <a:rPr lang="es-ES" sz="2300" spc="10" dirty="0" smtClean="0">
                <a:solidFill>
                  <a:srgbClr val="FFFFFF"/>
                </a:solidFill>
              </a:rPr>
              <a:t>Su existencia, su carácter y la confiabilidad en su Palabra conllevan elementos que también son descifrables desde la lógica humana.</a:t>
            </a:r>
            <a:endParaRPr lang="en-US" sz="2300" spc="1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16205033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PT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1368322" y="665238"/>
            <a:ext cx="7229988" cy="1392162"/>
          </a:xfrm>
        </p:spPr>
        <p:txBody>
          <a:bodyPr>
            <a:noAutofit/>
          </a:bodyPr>
          <a:lstStyle/>
          <a:p>
            <a:r>
              <a:rPr lang="en-US" sz="4400" dirty="0" smtClean="0">
                <a:solidFill>
                  <a:srgbClr val="FFFFFF"/>
                </a:solidFill>
              </a:rPr>
              <a:t>El </a:t>
            </a:r>
            <a:r>
              <a:rPr lang="en-US" sz="4400" dirty="0" err="1" smtClean="0">
                <a:solidFill>
                  <a:srgbClr val="FFFFFF"/>
                </a:solidFill>
              </a:rPr>
              <a:t>argumento</a:t>
            </a:r>
            <a:r>
              <a:rPr lang="en-US" sz="4400" dirty="0" smtClean="0">
                <a:solidFill>
                  <a:srgbClr val="FFFFFF"/>
                </a:solidFill>
              </a:rPr>
              <a:t> </a:t>
            </a:r>
            <a:r>
              <a:rPr lang="en-US" sz="4400" dirty="0" err="1" smtClean="0">
                <a:solidFill>
                  <a:srgbClr val="FFFFFF"/>
                </a:solidFill>
              </a:rPr>
              <a:t>cosmológico</a:t>
            </a:r>
            <a:r>
              <a:rPr lang="en-US" sz="4400" dirty="0" smtClean="0">
                <a:solidFill>
                  <a:srgbClr val="FFFFFF"/>
                </a:solidFill>
              </a:rPr>
              <a:t/>
            </a:r>
            <a:br>
              <a:rPr lang="en-US" sz="4400" dirty="0" smtClean="0">
                <a:solidFill>
                  <a:srgbClr val="FFFFFF"/>
                </a:solidFill>
              </a:rPr>
            </a:br>
            <a:r>
              <a:rPr lang="en-US" sz="4400" dirty="0" smtClean="0">
                <a:solidFill>
                  <a:srgbClr val="FFFFFF"/>
                </a:solidFill>
              </a:rPr>
              <a:t>(</a:t>
            </a:r>
            <a:r>
              <a:rPr lang="en-US" sz="4400" dirty="0" err="1" smtClean="0">
                <a:solidFill>
                  <a:srgbClr val="FFFFFF"/>
                </a:solidFill>
              </a:rPr>
              <a:t>Salmo</a:t>
            </a:r>
            <a:r>
              <a:rPr lang="en-US" sz="4400" dirty="0" smtClean="0">
                <a:solidFill>
                  <a:srgbClr val="FFFFFF"/>
                </a:solidFill>
              </a:rPr>
              <a:t> 139: 13-18) </a:t>
            </a:r>
            <a:endParaRPr lang="en-US" sz="4400" dirty="0">
              <a:solidFill>
                <a:srgbClr val="FFFFFF"/>
              </a:solidFill>
            </a:endParaRPr>
          </a:p>
        </p:txBody>
      </p:sp>
      <p:sp>
        <p:nvSpPr>
          <p:cNvPr id="3" name="Marcador de contenido 2"/>
          <p:cNvSpPr>
            <a:spLocks noGrp="1"/>
          </p:cNvSpPr>
          <p:nvPr>
            <p:ph type="body" sz="half" idx="2"/>
          </p:nvPr>
        </p:nvSpPr>
        <p:spPr>
          <a:xfrm>
            <a:off x="1433361" y="2357687"/>
            <a:ext cx="5486400" cy="804862"/>
          </a:xfrm>
        </p:spPr>
        <p:txBody>
          <a:bodyPr>
            <a:normAutofit/>
          </a:bodyPr>
          <a:lstStyle/>
          <a:p>
            <a:r>
              <a:rPr lang="es-ES" sz="2200" dirty="0" smtClean="0">
                <a:solidFill>
                  <a:srgbClr val="FFFFFF"/>
                </a:solidFill>
              </a:rPr>
              <a:t>Nada puede existir sin una causa. Dios es el origen de todo lo que existe, la causa primera.</a:t>
            </a:r>
            <a:endParaRPr lang="en-US" sz="22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3521357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PPT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p:cNvSpPr>
            <a:spLocks noGrp="1"/>
          </p:cNvSpPr>
          <p:nvPr>
            <p:ph type="title"/>
          </p:nvPr>
        </p:nvSpPr>
        <p:spPr>
          <a:xfrm>
            <a:off x="457199" y="665238"/>
            <a:ext cx="7270956" cy="1644952"/>
          </a:xfrm>
        </p:spPr>
        <p:txBody>
          <a:bodyPr>
            <a:noAutofit/>
          </a:bodyPr>
          <a:lstStyle/>
          <a:p>
            <a:r>
              <a:rPr lang="en-US" sz="4400" dirty="0" smtClean="0">
                <a:solidFill>
                  <a:srgbClr val="FFFFFF"/>
                </a:solidFill>
              </a:rPr>
              <a:t>El </a:t>
            </a:r>
            <a:r>
              <a:rPr lang="en-US" sz="4400" dirty="0" err="1" smtClean="0">
                <a:solidFill>
                  <a:srgbClr val="FFFFFF"/>
                </a:solidFill>
              </a:rPr>
              <a:t>argumento</a:t>
            </a:r>
            <a:r>
              <a:rPr lang="en-US" sz="4400" dirty="0" smtClean="0">
                <a:solidFill>
                  <a:srgbClr val="FFFFFF"/>
                </a:solidFill>
              </a:rPr>
              <a:t> </a:t>
            </a:r>
            <a:r>
              <a:rPr lang="en-US" sz="4400" dirty="0" err="1" smtClean="0">
                <a:solidFill>
                  <a:srgbClr val="FFFFFF"/>
                </a:solidFill>
              </a:rPr>
              <a:t>teleológico</a:t>
            </a:r>
            <a:r>
              <a:rPr lang="en-US" sz="4400" dirty="0" smtClean="0">
                <a:solidFill>
                  <a:srgbClr val="FFFFFF"/>
                </a:solidFill>
              </a:rPr>
              <a:t/>
            </a:r>
            <a:br>
              <a:rPr lang="en-US" sz="4400" dirty="0" smtClean="0">
                <a:solidFill>
                  <a:srgbClr val="FFFFFF"/>
                </a:solidFill>
              </a:rPr>
            </a:br>
            <a:r>
              <a:rPr lang="en-US" sz="4400" dirty="0" smtClean="0">
                <a:solidFill>
                  <a:srgbClr val="FFFFFF"/>
                </a:solidFill>
              </a:rPr>
              <a:t>(</a:t>
            </a:r>
            <a:r>
              <a:rPr lang="en-US" sz="4400" dirty="0" err="1" smtClean="0">
                <a:solidFill>
                  <a:srgbClr val="FFFFFF"/>
                </a:solidFill>
              </a:rPr>
              <a:t>Salmo</a:t>
            </a:r>
            <a:r>
              <a:rPr lang="en-US" sz="4400" dirty="0" smtClean="0">
                <a:solidFill>
                  <a:srgbClr val="FFFFFF"/>
                </a:solidFill>
              </a:rPr>
              <a:t> 19: 1-6; </a:t>
            </a:r>
            <a:r>
              <a:rPr lang="en-US" sz="4400" dirty="0" err="1" smtClean="0">
                <a:solidFill>
                  <a:srgbClr val="FFFFFF"/>
                </a:solidFill>
              </a:rPr>
              <a:t>Isaías</a:t>
            </a:r>
            <a:r>
              <a:rPr lang="en-US" sz="4400" dirty="0" smtClean="0">
                <a:solidFill>
                  <a:srgbClr val="FFFFFF"/>
                </a:solidFill>
              </a:rPr>
              <a:t> 40: 26)</a:t>
            </a:r>
            <a:endParaRPr lang="en-US" sz="4400" dirty="0">
              <a:solidFill>
                <a:srgbClr val="FFFFFF"/>
              </a:solidFill>
            </a:endParaRPr>
          </a:p>
        </p:txBody>
      </p:sp>
      <p:sp>
        <p:nvSpPr>
          <p:cNvPr id="3" name="Marcador de contenido 2"/>
          <p:cNvSpPr>
            <a:spLocks noGrp="1"/>
          </p:cNvSpPr>
          <p:nvPr>
            <p:ph type="body" sz="half" idx="2"/>
          </p:nvPr>
        </p:nvSpPr>
        <p:spPr>
          <a:xfrm>
            <a:off x="712362" y="2605608"/>
            <a:ext cx="3902669" cy="3812225"/>
          </a:xfrm>
        </p:spPr>
        <p:txBody>
          <a:bodyPr>
            <a:normAutofit/>
          </a:bodyPr>
          <a:lstStyle/>
          <a:p>
            <a:pPr algn="just"/>
            <a:r>
              <a:rPr lang="es-ES" sz="2400" dirty="0" smtClean="0">
                <a:solidFill>
                  <a:srgbClr val="FFFFFF"/>
                </a:solidFill>
              </a:rPr>
              <a:t>En el mundo existe un orden, armonía y perfección en lo infinitamente grande y en lo significativamente pequeño.</a:t>
            </a:r>
          </a:p>
          <a:p>
            <a:pPr algn="just"/>
            <a:r>
              <a:rPr lang="es-ES" sz="2400" dirty="0" smtClean="0">
                <a:solidFill>
                  <a:srgbClr val="FFFFFF"/>
                </a:solidFill>
              </a:rPr>
              <a:t>Todo sucede como si un artista supremo lo hubiese concebido y plasmado en una obra extraordinaria.</a:t>
            </a:r>
            <a:endParaRPr lang="en-US" sz="2400" dirty="0">
              <a:solidFill>
                <a:srgbClr val="FFFFFF"/>
              </a:solidFill>
            </a:endParaRPr>
          </a:p>
        </p:txBody>
      </p:sp>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2040327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0469" y="182028"/>
            <a:ext cx="6583283" cy="1644952"/>
          </a:xfrm>
        </p:spPr>
        <p:txBody>
          <a:bodyPr>
            <a:noAutofit/>
          </a:bodyPr>
          <a:lstStyle/>
          <a:p>
            <a:r>
              <a:rPr lang="es-ES" sz="4400" dirty="0" smtClean="0">
                <a:solidFill>
                  <a:srgbClr val="FFFFFF"/>
                </a:solidFill>
              </a:rPr>
              <a:t>El argumento moral (Romanos 2: 14-15)</a:t>
            </a:r>
            <a:endParaRPr lang="en-US" sz="4400" dirty="0">
              <a:solidFill>
                <a:srgbClr val="FFFFFF"/>
              </a:solidFill>
            </a:endParaRPr>
          </a:p>
        </p:txBody>
      </p:sp>
      <p:sp>
        <p:nvSpPr>
          <p:cNvPr id="3" name="Marcador de contenido 2"/>
          <p:cNvSpPr>
            <a:spLocks noGrp="1"/>
          </p:cNvSpPr>
          <p:nvPr>
            <p:ph type="body" sz="half" idx="2"/>
          </p:nvPr>
        </p:nvSpPr>
        <p:spPr>
          <a:xfrm>
            <a:off x="622858" y="2164940"/>
            <a:ext cx="3370585" cy="3812225"/>
          </a:xfrm>
        </p:spPr>
        <p:txBody>
          <a:bodyPr>
            <a:noAutofit/>
          </a:bodyPr>
          <a:lstStyle/>
          <a:p>
            <a:r>
              <a:rPr lang="es-ES" sz="2400" dirty="0" smtClean="0">
                <a:solidFill>
                  <a:srgbClr val="FFFFFF"/>
                </a:solidFill>
              </a:rPr>
              <a:t>El ser humano tiene aspiraciones que resultarían inexplicables si Dios no existiese. La función de la conciencia no tendría ningún sentido si no hubiese una justicia eterna y un supremo Legislador.</a:t>
            </a:r>
            <a:endParaRPr lang="en-US" sz="2400" dirty="0">
              <a:solidFill>
                <a:srgbClr val="FFFFFF"/>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0862" y="2242255"/>
            <a:ext cx="4528017" cy="3005471"/>
          </a:xfrm>
          <a:prstGeom prst="rect">
            <a:avLst/>
          </a:prstGeom>
        </p:spPr>
      </p:pic>
      <p:sp>
        <p:nvSpPr>
          <p:cNvPr id="7" name="Marcador de pie de página 3"/>
          <p:cNvSpPr txBox="1">
            <a:spLocks/>
          </p:cNvSpPr>
          <p:nvPr/>
        </p:nvSpPr>
        <p:spPr>
          <a:xfrm>
            <a:off x="5099587" y="640339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rgbClr val="FFFFFF"/>
                </a:solidFill>
              </a:rPr>
              <a:t>¡Hay </a:t>
            </a:r>
            <a:r>
              <a:rPr lang="en-US" dirty="0" err="1" smtClean="0">
                <a:solidFill>
                  <a:srgbClr val="FFFFFF"/>
                </a:solidFill>
              </a:rPr>
              <a:t>respuestas</a:t>
            </a:r>
            <a:r>
              <a:rPr lang="en-US" dirty="0" smtClean="0">
                <a:solidFill>
                  <a:srgbClr val="FFFFFF"/>
                </a:solidFill>
              </a:rPr>
              <a:t>!</a:t>
            </a:r>
            <a:endParaRPr lang="en-US" dirty="0">
              <a:solidFill>
                <a:srgbClr val="FFFFFF"/>
              </a:solidFill>
            </a:endParaRPr>
          </a:p>
        </p:txBody>
      </p:sp>
    </p:spTree>
    <p:extLst>
      <p:ext uri="{BB962C8B-B14F-4D97-AF65-F5344CB8AC3E}">
        <p14:creationId xmlns:p14="http://schemas.microsoft.com/office/powerpoint/2010/main" val="4276295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2249</TotalTime>
  <Words>2547</Words>
  <Application>Microsoft Macintosh PowerPoint</Application>
  <PresentationFormat>On-screen Show (4:3)</PresentationFormat>
  <Paragraphs>190</Paragraphs>
  <Slides>34</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34</vt:i4>
      </vt:variant>
    </vt:vector>
  </HeadingPairs>
  <TitlesOfParts>
    <vt:vector size="37" baseType="lpstr">
      <vt:lpstr>Calibri</vt:lpstr>
      <vt:lpstr>Arial</vt:lpstr>
      <vt:lpstr>Tema de Office</vt:lpstr>
      <vt:lpstr>PowerPoint Presentation</vt:lpstr>
      <vt:lpstr>¿Es posible creer en Dios?</vt:lpstr>
      <vt:lpstr>¿Cuál es el propósito de la vida y del sufrimiento?</vt:lpstr>
      <vt:lpstr>Una vida sin sentido</vt:lpstr>
      <vt:lpstr>¿Existe Dios?</vt:lpstr>
      <vt:lpstr>Un elemento de la naturaleza humana</vt:lpstr>
      <vt:lpstr>El argumento cosmológico (Salmo 139: 13-18) </vt:lpstr>
      <vt:lpstr>El argumento teleológico (Salmo 19: 1-6; Isaías 40: 26)</vt:lpstr>
      <vt:lpstr>El argumento moral (Romanos 2: 14-15)</vt:lpstr>
      <vt:lpstr>El argumento extraído de la historia (Deuteronomio  32: 8)</vt:lpstr>
      <vt:lpstr>El argumento extraído de lo sobrenatural (Isaías 44: 6-7)</vt:lpstr>
      <vt:lpstr>La huella de Dios está por todas partes</vt:lpstr>
      <vt:lpstr>Los cielos cuentan la gloria de Dios</vt:lpstr>
      <vt:lpstr>Los cielos cuentan la gloria de Dios</vt:lpstr>
      <vt:lpstr>¿SE PUEDE  CONFIAR EN LA BIBLIA?</vt:lpstr>
      <vt:lpstr>La Biblia tiene autoridad divina</vt:lpstr>
      <vt:lpstr>La Biblia tiene una maravillosa unidad</vt:lpstr>
      <vt:lpstr>Cumplimiento de las profecías bíblicas</vt:lpstr>
      <vt:lpstr>Profecías del Antiguo Testamento concernientes al Mesías</vt:lpstr>
      <vt:lpstr>Profecías bíblicas sobre algunos lugares</vt:lpstr>
      <vt:lpstr>Beneficios de la lectura de la biblia</vt:lpstr>
      <vt:lpstr>Beneficios de la lectura de la biblia</vt:lpstr>
      <vt:lpstr>LA BIBLIA Y LA CIENCIA</vt:lpstr>
      <vt:lpstr>La redondez de la tierra</vt:lpstr>
      <vt:lpstr>La órbita del Sol</vt:lpstr>
      <vt:lpstr>El número de estrellas</vt:lpstr>
      <vt:lpstr>El poder transformador de la Biblia</vt:lpstr>
      <vt:lpstr>Resumen</vt:lpstr>
      <vt:lpstr>¿Cuál es el propósito de tu vida?</vt:lpstr>
      <vt:lpstr>¿Cuál es el propósito de tu vida?</vt:lpstr>
      <vt:lpstr>¿Cuál es el propósito de tu vida?</vt:lpstr>
      <vt:lpstr>¿Cuál es el propósito de tu vida?</vt:lpstr>
      <vt:lpstr>Mi decisión</vt:lpstr>
      <vt:lpstr>El próximo tema:</vt:lpstr>
    </vt:vector>
  </TitlesOfParts>
  <Company>Editorial Safeliz</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greatest need</dc:title>
  <dc:creator>Alejandro Medina</dc:creator>
  <cp:lastModifiedBy>Sergio Roberto Mato Riner</cp:lastModifiedBy>
  <cp:revision>160</cp:revision>
  <dcterms:created xsi:type="dcterms:W3CDTF">2016-10-26T07:26:55Z</dcterms:created>
  <dcterms:modified xsi:type="dcterms:W3CDTF">2017-01-26T14:46:33Z</dcterms:modified>
</cp:coreProperties>
</file>