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2" r:id="rId1"/>
  </p:sldMasterIdLst>
  <p:notesMasterIdLst>
    <p:notesMasterId r:id="rId36"/>
  </p:notesMasterIdLst>
  <p:handoutMasterIdLst>
    <p:handoutMasterId r:id="rId37"/>
  </p:handoutMasterIdLst>
  <p:sldIdLst>
    <p:sldId id="297" r:id="rId2"/>
    <p:sldId id="298" r:id="rId3"/>
    <p:sldId id="258" r:id="rId4"/>
    <p:sldId id="259" r:id="rId5"/>
    <p:sldId id="263" r:id="rId6"/>
    <p:sldId id="271" r:id="rId7"/>
    <p:sldId id="268" r:id="rId8"/>
    <p:sldId id="282" r:id="rId9"/>
    <p:sldId id="283" r:id="rId10"/>
    <p:sldId id="284" r:id="rId11"/>
    <p:sldId id="285" r:id="rId12"/>
    <p:sldId id="266" r:id="rId13"/>
    <p:sldId id="269" r:id="rId14"/>
    <p:sldId id="286" r:id="rId15"/>
    <p:sldId id="281" r:id="rId16"/>
    <p:sldId id="272" r:id="rId17"/>
    <p:sldId id="287" r:id="rId18"/>
    <p:sldId id="267" r:id="rId19"/>
    <p:sldId id="288" r:id="rId20"/>
    <p:sldId id="273" r:id="rId21"/>
    <p:sldId id="300" r:id="rId22"/>
    <p:sldId id="301" r:id="rId23"/>
    <p:sldId id="275" r:id="rId24"/>
    <p:sldId id="276" r:id="rId25"/>
    <p:sldId id="289" r:id="rId26"/>
    <p:sldId id="290" r:id="rId27"/>
    <p:sldId id="278" r:id="rId28"/>
    <p:sldId id="295" r:id="rId29"/>
    <p:sldId id="291" r:id="rId30"/>
    <p:sldId id="292" r:id="rId31"/>
    <p:sldId id="299" r:id="rId32"/>
    <p:sldId id="293" r:id="rId33"/>
    <p:sldId id="296" r:id="rId34"/>
    <p:sldId id="29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9"/>
    <p:restoredTop sz="94674"/>
  </p:normalViewPr>
  <p:slideViewPr>
    <p:cSldViewPr snapToGrid="0" snapToObjects="1">
      <p:cViewPr varScale="1">
        <p:scale>
          <a:sx n="130" d="100"/>
          <a:sy n="130" d="100"/>
        </p:scale>
        <p:origin x="200" y="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57E5-0204-3F4A-B597-DCCC984652D8}" type="datetimeFigureOut">
              <a:rPr lang="es-ES" smtClean="0"/>
              <a:t>12/1/17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DFAA-9B9D-AF45-8A8E-F3321C5CA5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63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F8A-6082-704E-95BC-74245CF32087}" type="datetimeFigureOut">
              <a:rPr lang="es-ES" smtClean="0"/>
              <a:t>12/1/17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F0B3-A32B-2840-BE6A-B26C9CDC4E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05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24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4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117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254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FEA-AC2D-584C-8448-7DD13439533D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6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968-14BE-6F41-AD8D-E004D50BDA4D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4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6BA9-6ABA-CB46-BF55-FC77BE8A4D8D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39E1-A295-F54A-B4E2-C709B36EB248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CFDF-F83A-8746-BCC5-CD081E5F6724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DF16-7257-3148-A47D-BF89E0D432FC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2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8F3-A080-4F40-A33F-1714140F9876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8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9821-705D-BB47-B0BC-4889626845C2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3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51C7-10B7-204A-A0E0-A429A11F06BD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3EDA-FDEB-0E46-A246-106DB7F9303B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4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76-75D6-6045-BDEA-E95E837A2AE1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2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19B5-F61C-454D-B99A-C8C28004095B}" type="datetime2">
              <a:rPr lang="es-ES" smtClean="0"/>
              <a:t>jueves, 12 de enero de 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2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469" y="154416"/>
            <a:ext cx="6514260" cy="164495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Argument </a:t>
            </a:r>
            <a:r>
              <a:rPr lang="en-US" sz="4400" dirty="0" err="1">
                <a:solidFill>
                  <a:srgbClr val="FFFFFF"/>
                </a:solidFill>
              </a:rPr>
              <a:t>historique</a:t>
            </a:r>
            <a:r>
              <a:rPr lang="en-US" sz="4400" dirty="0">
                <a:solidFill>
                  <a:srgbClr val="FFFFFF"/>
                </a:solidFill>
              </a:rPr>
              <a:t> (</a:t>
            </a:r>
            <a:r>
              <a:rPr lang="en-US" sz="4400" dirty="0" err="1">
                <a:solidFill>
                  <a:srgbClr val="FFFFFF"/>
                </a:solidFill>
              </a:rPr>
              <a:t>Deutéronome</a:t>
            </a:r>
            <a:r>
              <a:rPr lang="en-US" sz="4400" dirty="0">
                <a:solidFill>
                  <a:srgbClr val="FFFFFF"/>
                </a:solidFill>
              </a:rPr>
              <a:t> 32 : 8).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650469" y="2053368"/>
            <a:ext cx="7871946" cy="1908869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Que </a:t>
            </a:r>
            <a:r>
              <a:rPr lang="en-US" sz="2400" dirty="0" err="1">
                <a:solidFill>
                  <a:srgbClr val="FFFFFF"/>
                </a:solidFill>
              </a:rPr>
              <a:t>l’on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considère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l’histoire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l’univers</a:t>
            </a:r>
            <a:r>
              <a:rPr lang="en-US" sz="2400" dirty="0">
                <a:solidFill>
                  <a:srgbClr val="FFFFFF"/>
                </a:solidFill>
              </a:rPr>
              <a:t>, de </a:t>
            </a:r>
            <a:r>
              <a:rPr lang="en-US" sz="2400" dirty="0" err="1">
                <a:solidFill>
                  <a:srgbClr val="FFFFFF"/>
                </a:solidFill>
              </a:rPr>
              <a:t>l’humanité</a:t>
            </a:r>
            <a:r>
              <a:rPr lang="en-US" sz="2400" dirty="0">
                <a:solidFill>
                  <a:srgbClr val="FFFFFF"/>
                </a:solidFill>
              </a:rPr>
              <a:t>, d’un </a:t>
            </a:r>
            <a:r>
              <a:rPr lang="en-US" sz="2400" dirty="0" err="1">
                <a:solidFill>
                  <a:srgbClr val="FFFFFF"/>
                </a:solidFill>
              </a:rPr>
              <a:t>peuple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particulier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ou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même</a:t>
            </a:r>
            <a:r>
              <a:rPr lang="en-US" sz="2400" dirty="0">
                <a:solidFill>
                  <a:srgbClr val="FFFFFF"/>
                </a:solidFill>
              </a:rPr>
              <a:t> d’un simple </a:t>
            </a:r>
            <a:r>
              <a:rPr lang="en-US" sz="2400" dirty="0" err="1">
                <a:solidFill>
                  <a:srgbClr val="FFFFFF"/>
                </a:solidFill>
              </a:rPr>
              <a:t>individu</a:t>
            </a:r>
            <a:r>
              <a:rPr lang="en-US" sz="2400" dirty="0">
                <a:solidFill>
                  <a:srgbClr val="FFFFFF"/>
                </a:solidFill>
              </a:rPr>
              <a:t>, on y </a:t>
            </a:r>
            <a:r>
              <a:rPr lang="en-US" sz="2400" dirty="0" err="1">
                <a:solidFill>
                  <a:srgbClr val="FFFFFF"/>
                </a:solidFill>
              </a:rPr>
              <a:t>perçoit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toujours</a:t>
            </a:r>
            <a:r>
              <a:rPr lang="en-US" sz="2400" dirty="0">
                <a:solidFill>
                  <a:srgbClr val="FFFFFF"/>
                </a:solidFill>
              </a:rPr>
              <a:t> un plan, un </a:t>
            </a:r>
            <a:r>
              <a:rPr lang="en-US" sz="2400" dirty="0" err="1">
                <a:solidFill>
                  <a:srgbClr val="FFFFFF"/>
                </a:solidFill>
              </a:rPr>
              <a:t>dessein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pensée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souveraine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préside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destinée</a:t>
            </a:r>
            <a:r>
              <a:rPr lang="en-US" sz="2400" dirty="0">
                <a:solidFill>
                  <a:srgbClr val="FFFFFF"/>
                </a:solidFill>
              </a:rPr>
              <a:t> et le conduit </a:t>
            </a:r>
            <a:r>
              <a:rPr lang="en-US" sz="2400" dirty="0" err="1">
                <a:solidFill>
                  <a:srgbClr val="FFFFFF"/>
                </a:solidFill>
              </a:rPr>
              <a:t>vers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l’objectif</a:t>
            </a:r>
            <a:r>
              <a:rPr lang="en-US" sz="2400" dirty="0">
                <a:solidFill>
                  <a:srgbClr val="FFFFFF"/>
                </a:solidFill>
              </a:rPr>
              <a:t> final.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639" y="1288724"/>
            <a:ext cx="8576361" cy="164495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Argument </a:t>
            </a:r>
            <a:r>
              <a:rPr lang="en-US" sz="4400" dirty="0" err="1">
                <a:solidFill>
                  <a:srgbClr val="FFFFFF"/>
                </a:solidFill>
              </a:rPr>
              <a:t>tiré</a:t>
            </a:r>
            <a:r>
              <a:rPr lang="en-US" sz="4400" dirty="0">
                <a:solidFill>
                  <a:srgbClr val="FFFFFF"/>
                </a:solidFill>
              </a:rPr>
              <a:t> du </a:t>
            </a:r>
            <a:r>
              <a:rPr lang="en-US" sz="4400" dirty="0" err="1">
                <a:solidFill>
                  <a:srgbClr val="FFFFFF"/>
                </a:solidFill>
              </a:rPr>
              <a:t>surnaturel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4400" dirty="0" smtClean="0">
                <a:solidFill>
                  <a:srgbClr val="FFFFFF"/>
                </a:solidFill>
              </a:rPr>
              <a:t>(</a:t>
            </a:r>
            <a:r>
              <a:rPr lang="en-US" sz="4400" dirty="0" err="1">
                <a:solidFill>
                  <a:srgbClr val="FFFFFF"/>
                </a:solidFill>
              </a:rPr>
              <a:t>Ésaïe</a:t>
            </a:r>
            <a:r>
              <a:rPr lang="en-US" sz="4400" dirty="0">
                <a:solidFill>
                  <a:srgbClr val="FFFFFF"/>
                </a:solidFill>
              </a:rPr>
              <a:t> 44 : 6-7).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567640" y="3285843"/>
            <a:ext cx="3693275" cy="2295407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La </a:t>
            </a:r>
            <a:r>
              <a:rPr lang="en-US" sz="2400" dirty="0" err="1">
                <a:solidFill>
                  <a:srgbClr val="FFFFFF"/>
                </a:solidFill>
              </a:rPr>
              <a:t>révélation</a:t>
            </a:r>
            <a:r>
              <a:rPr lang="en-US" sz="2400" dirty="0">
                <a:solidFill>
                  <a:srgbClr val="FFFFFF"/>
                </a:solidFill>
              </a:rPr>
              <a:t>, le miracle et la </a:t>
            </a:r>
            <a:r>
              <a:rPr lang="en-US" sz="2400" dirty="0" err="1">
                <a:solidFill>
                  <a:srgbClr val="FFFFFF"/>
                </a:solidFill>
              </a:rPr>
              <a:t>prophétie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entre </a:t>
            </a:r>
            <a:r>
              <a:rPr lang="en-US" sz="2400" dirty="0" err="1">
                <a:solidFill>
                  <a:srgbClr val="FFFFFF"/>
                </a:solidFill>
              </a:rPr>
              <a:t>autres</a:t>
            </a:r>
            <a:r>
              <a:rPr lang="en-US" sz="2400" dirty="0">
                <a:solidFill>
                  <a:srgbClr val="FFFFFF"/>
                </a:solidFill>
              </a:rPr>
              <a:t> des manifestations par </a:t>
            </a:r>
            <a:r>
              <a:rPr lang="en-US" sz="2400" dirty="0" err="1">
                <a:solidFill>
                  <a:srgbClr val="FFFFFF"/>
                </a:solidFill>
              </a:rPr>
              <a:t>lesquelles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révèle</a:t>
            </a:r>
            <a:r>
              <a:rPr lang="en-US" sz="2400" dirty="0">
                <a:solidFill>
                  <a:srgbClr val="FFFFFF"/>
                </a:solidFill>
              </a:rPr>
              <a:t> son existence et son </a:t>
            </a:r>
            <a:r>
              <a:rPr lang="en-US" sz="2400" dirty="0" err="1">
                <a:solidFill>
                  <a:srgbClr val="FFFFFF"/>
                </a:solidFill>
              </a:rPr>
              <a:t>intérêt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créatures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L'empreinte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partout</a:t>
            </a:r>
          </a:p>
        </p:txBody>
      </p:sp>
      <p:sp>
        <p:nvSpPr>
          <p:cNvPr id="10" name="Marcador de contenido 9"/>
          <p:cNvSpPr>
            <a:spLocks noGrp="1"/>
          </p:cNvSpPr>
          <p:nvPr>
            <p:ph sz="half" idx="2"/>
          </p:nvPr>
        </p:nvSpPr>
        <p:spPr>
          <a:xfrm>
            <a:off x="584281" y="1815394"/>
            <a:ext cx="4911546" cy="4289101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Les choses qui nous </a:t>
            </a:r>
            <a:r>
              <a:rPr lang="en-US" sz="2400" dirty="0" err="1">
                <a:solidFill>
                  <a:srgbClr val="FFFFFF"/>
                </a:solidFill>
              </a:rPr>
              <a:t>entourent</a:t>
            </a:r>
            <a:r>
              <a:rPr lang="en-US" sz="2400" dirty="0">
                <a:solidFill>
                  <a:srgbClr val="FFFFFF"/>
                </a:solidFill>
              </a:rPr>
              <a:t> sur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mer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ciel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prouvent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l’existence</a:t>
            </a:r>
            <a:r>
              <a:rPr lang="en-US" sz="2400" dirty="0">
                <a:solidFill>
                  <a:srgbClr val="FFFFFF"/>
                </a:solidFill>
              </a:rPr>
              <a:t> d’un </a:t>
            </a:r>
            <a:r>
              <a:rPr lang="en-US" sz="2400" dirty="0" err="1">
                <a:solidFill>
                  <a:srgbClr val="FFFFFF"/>
                </a:solidFill>
              </a:rPr>
              <a:t>ordre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d’une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beauté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d’une</a:t>
            </a:r>
            <a:r>
              <a:rPr lang="en-US" sz="2400" dirty="0">
                <a:solidFill>
                  <a:srgbClr val="FFFFFF"/>
                </a:solidFill>
              </a:rPr>
              <a:t> exactitude et </a:t>
            </a:r>
            <a:r>
              <a:rPr lang="en-US" sz="2400" dirty="0" err="1">
                <a:solidFill>
                  <a:srgbClr val="FFFFFF"/>
                </a:solidFill>
              </a:rPr>
              <a:t>d’une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planification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ingénieuse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suivant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analyse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logique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rien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merveilleux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existe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environnement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pourrait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exister</a:t>
            </a:r>
            <a:r>
              <a:rPr lang="en-US" sz="2400" dirty="0">
                <a:solidFill>
                  <a:srgbClr val="FFFFFF"/>
                </a:solidFill>
              </a:rPr>
              <a:t> par </a:t>
            </a:r>
            <a:r>
              <a:rPr lang="en-US" sz="2400" dirty="0" err="1">
                <a:solidFill>
                  <a:srgbClr val="FFFFFF"/>
                </a:solidFill>
              </a:rPr>
              <a:t>pur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hasard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Un </a:t>
            </a:r>
            <a:r>
              <a:rPr lang="en-US" sz="2400" dirty="0">
                <a:solidFill>
                  <a:srgbClr val="FFFFFF"/>
                </a:solidFill>
              </a:rPr>
              <a:t>esprit intelligent </a:t>
            </a:r>
            <a:r>
              <a:rPr lang="en-US" sz="2400" dirty="0" err="1">
                <a:solidFill>
                  <a:srgbClr val="FFFFFF"/>
                </a:solidFill>
              </a:rPr>
              <a:t>doit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forcément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se </a:t>
            </a:r>
            <a:r>
              <a:rPr lang="en-US" sz="2400" dirty="0" err="1">
                <a:solidFill>
                  <a:srgbClr val="FFFFFF"/>
                </a:solidFill>
              </a:rPr>
              <a:t>trouver</a:t>
            </a:r>
            <a:r>
              <a:rPr lang="en-US" sz="2400" dirty="0">
                <a:solidFill>
                  <a:srgbClr val="FFFFFF"/>
                </a:solidFill>
              </a:rPr>
              <a:t> derrière tout </a:t>
            </a:r>
            <a:r>
              <a:rPr lang="en-US" sz="2400" dirty="0" err="1">
                <a:solidFill>
                  <a:srgbClr val="FFFFFF"/>
                </a:solidFill>
              </a:rPr>
              <a:t>cela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4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 </a:t>
            </a:r>
            <a:r>
              <a:rPr lang="en-US" dirty="0" err="1">
                <a:solidFill>
                  <a:srgbClr val="FFFFFF"/>
                </a:solidFill>
              </a:rPr>
              <a:t>cieux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racontent</a:t>
            </a:r>
            <a:r>
              <a:rPr lang="en-US" dirty="0">
                <a:solidFill>
                  <a:srgbClr val="FFFFFF"/>
                </a:solidFill>
              </a:rPr>
              <a:t> la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gloire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Dieux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2235276"/>
            <a:ext cx="8229600" cy="2541521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roi</a:t>
            </a:r>
            <a:r>
              <a:rPr lang="en-US" sz="2400" dirty="0">
                <a:solidFill>
                  <a:srgbClr val="FFFFFF"/>
                </a:solidFill>
              </a:rPr>
              <a:t> David </a:t>
            </a:r>
            <a:r>
              <a:rPr lang="en-US" sz="2400" dirty="0" err="1">
                <a:solidFill>
                  <a:srgbClr val="FFFFFF"/>
                </a:solidFill>
              </a:rPr>
              <a:t>écrivait</a:t>
            </a:r>
            <a:r>
              <a:rPr lang="en-US" sz="2400" dirty="0">
                <a:solidFill>
                  <a:srgbClr val="FFFFFF"/>
                </a:solidFill>
              </a:rPr>
              <a:t> : « Les </a:t>
            </a:r>
            <a:r>
              <a:rPr lang="en-US" sz="2400" dirty="0" err="1">
                <a:solidFill>
                  <a:srgbClr val="FFFFFF"/>
                </a:solidFill>
              </a:rPr>
              <a:t>cieux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racontent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gloire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, le firmament </a:t>
            </a:r>
            <a:r>
              <a:rPr lang="en-US" sz="2400" dirty="0" err="1">
                <a:solidFill>
                  <a:srgbClr val="FFFFFF"/>
                </a:solidFill>
              </a:rPr>
              <a:t>proclame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l’œuvre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mains. » (</a:t>
            </a:r>
            <a:r>
              <a:rPr lang="en-US" sz="2400" dirty="0" err="1">
                <a:solidFill>
                  <a:srgbClr val="FFFFFF"/>
                </a:solidFill>
              </a:rPr>
              <a:t>Psaumes</a:t>
            </a:r>
            <a:r>
              <a:rPr lang="en-US" sz="2400" dirty="0">
                <a:solidFill>
                  <a:srgbClr val="FFFFFF"/>
                </a:solidFill>
              </a:rPr>
              <a:t> 19 : 1)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Levez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maintenant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yeux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vers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ciel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Là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où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yeux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perdent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l’infini</a:t>
            </a:r>
            <a:r>
              <a:rPr lang="en-US" sz="2400" dirty="0">
                <a:solidFill>
                  <a:srgbClr val="FFFFFF"/>
                </a:solidFill>
              </a:rPr>
              <a:t> existent les </a:t>
            </a:r>
            <a:r>
              <a:rPr lang="en-US" sz="2400" dirty="0" err="1">
                <a:solidFill>
                  <a:srgbClr val="FFFFFF"/>
                </a:solidFill>
              </a:rPr>
              <a:t>mêmes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évidences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d’ordre</a:t>
            </a:r>
            <a:r>
              <a:rPr lang="en-US" sz="2400" dirty="0">
                <a:solidFill>
                  <a:srgbClr val="FFFFFF"/>
                </a:solidFill>
              </a:rPr>
              <a:t>, de </a:t>
            </a:r>
            <a:r>
              <a:rPr lang="en-US" sz="2400" dirty="0" err="1">
                <a:solidFill>
                  <a:srgbClr val="FFFFFF"/>
                </a:solidFill>
              </a:rPr>
              <a:t>beauté</a:t>
            </a:r>
            <a:r>
              <a:rPr lang="en-US" sz="2400" dirty="0">
                <a:solidFill>
                  <a:srgbClr val="FFFFFF"/>
                </a:solidFill>
              </a:rPr>
              <a:t>, de </a:t>
            </a:r>
            <a:r>
              <a:rPr lang="en-US" sz="2400" dirty="0" err="1">
                <a:solidFill>
                  <a:srgbClr val="FFFFFF"/>
                </a:solidFill>
              </a:rPr>
              <a:t>précision</a:t>
            </a:r>
            <a:r>
              <a:rPr lang="en-US" sz="2400" dirty="0">
                <a:solidFill>
                  <a:srgbClr val="FFFFFF"/>
                </a:solidFill>
              </a:rPr>
              <a:t> et de but que sur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 </a:t>
            </a:r>
            <a:r>
              <a:rPr lang="en-US" dirty="0" err="1">
                <a:solidFill>
                  <a:srgbClr val="FFFFFF"/>
                </a:solidFill>
              </a:rPr>
              <a:t>cieux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racontent</a:t>
            </a:r>
            <a:r>
              <a:rPr lang="en-US" dirty="0">
                <a:solidFill>
                  <a:srgbClr val="FFFFFF"/>
                </a:solidFill>
              </a:rPr>
              <a:t> la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gloire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de </a:t>
            </a:r>
            <a:r>
              <a:rPr lang="en-US" dirty="0" err="1">
                <a:solidFill>
                  <a:srgbClr val="FFFFFF"/>
                </a:solidFill>
              </a:rPr>
              <a:t>Dieux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9447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dirty="0">
                <a:solidFill>
                  <a:srgbClr val="FFFFFF"/>
                </a:solidFill>
              </a:rPr>
              <a:t>« </a:t>
            </a:r>
            <a:r>
              <a:rPr lang="en-US" sz="2600" dirty="0" err="1">
                <a:solidFill>
                  <a:srgbClr val="FFFFFF"/>
                </a:solidFill>
              </a:rPr>
              <a:t>Levez</a:t>
            </a:r>
            <a:r>
              <a:rPr lang="en-US" sz="2600" dirty="0">
                <a:solidFill>
                  <a:srgbClr val="FFFFFF"/>
                </a:solidFill>
              </a:rPr>
              <a:t> les </a:t>
            </a:r>
            <a:r>
              <a:rPr lang="en-US" sz="2600" dirty="0" err="1">
                <a:solidFill>
                  <a:srgbClr val="FFFFFF"/>
                </a:solidFill>
              </a:rPr>
              <a:t>yeux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vers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ciel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regardez</a:t>
            </a:r>
            <a:r>
              <a:rPr lang="en-US" sz="2600" dirty="0">
                <a:solidFill>
                  <a:srgbClr val="FFFFFF"/>
                </a:solidFill>
              </a:rPr>
              <a:t> ! Qui a </a:t>
            </a:r>
            <a:r>
              <a:rPr lang="en-US" sz="2600" dirty="0" err="1">
                <a:solidFill>
                  <a:srgbClr val="FFFFFF"/>
                </a:solidFill>
              </a:rPr>
              <a:t>créé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cela</a:t>
            </a:r>
            <a:r>
              <a:rPr lang="en-US" sz="2600" dirty="0">
                <a:solidFill>
                  <a:srgbClr val="FFFFFF"/>
                </a:solidFill>
              </a:rPr>
              <a:t> ? </a:t>
            </a:r>
            <a:r>
              <a:rPr lang="en-US" sz="2600" dirty="0" err="1">
                <a:solidFill>
                  <a:srgbClr val="FFFFFF"/>
                </a:solidFill>
              </a:rPr>
              <a:t>C’est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celui</a:t>
            </a:r>
            <a:r>
              <a:rPr lang="en-US" sz="2600" dirty="0">
                <a:solidFill>
                  <a:srgbClr val="FFFFFF"/>
                </a:solidFill>
              </a:rPr>
              <a:t> qui fait </a:t>
            </a:r>
            <a:r>
              <a:rPr lang="en-US" sz="2600" dirty="0" err="1">
                <a:solidFill>
                  <a:srgbClr val="FFFFFF"/>
                </a:solidFill>
              </a:rPr>
              <a:t>sortir</a:t>
            </a:r>
            <a:r>
              <a:rPr lang="en-US" sz="2600" dirty="0">
                <a:solidFill>
                  <a:srgbClr val="FFFFFF"/>
                </a:solidFill>
              </a:rPr>
              <a:t> les corps </a:t>
            </a:r>
            <a:r>
              <a:rPr lang="en-US" sz="2600" dirty="0" err="1">
                <a:solidFill>
                  <a:srgbClr val="FFFFFF"/>
                </a:solidFill>
              </a:rPr>
              <a:t>célestes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en</a:t>
            </a:r>
            <a:r>
              <a:rPr lang="en-US" sz="2600" dirty="0">
                <a:solidFill>
                  <a:srgbClr val="FFFFFF"/>
                </a:solidFill>
              </a:rPr>
              <a:t> bon </a:t>
            </a:r>
            <a:r>
              <a:rPr lang="en-US" sz="2600" dirty="0" err="1">
                <a:solidFill>
                  <a:srgbClr val="FFFFFF"/>
                </a:solidFill>
              </a:rPr>
              <a:t>ordre</a:t>
            </a:r>
            <a:r>
              <a:rPr lang="en-US" sz="2600" dirty="0">
                <a:solidFill>
                  <a:srgbClr val="FFFFFF"/>
                </a:solidFill>
              </a:rPr>
              <a:t>. Il les </a:t>
            </a:r>
            <a:r>
              <a:rPr lang="en-US" sz="2600" dirty="0" err="1">
                <a:solidFill>
                  <a:srgbClr val="FFFFFF"/>
                </a:solidFill>
              </a:rPr>
              <a:t>appelle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tous</a:t>
            </a:r>
            <a:r>
              <a:rPr lang="en-US" sz="2600" dirty="0">
                <a:solidFill>
                  <a:srgbClr val="FFFFFF"/>
                </a:solidFill>
              </a:rPr>
              <a:t> par </a:t>
            </a:r>
            <a:r>
              <a:rPr lang="en-US" sz="2600" dirty="0" err="1">
                <a:solidFill>
                  <a:srgbClr val="FFFFFF"/>
                </a:solidFill>
              </a:rPr>
              <a:t>leur</a:t>
            </a:r>
            <a:r>
              <a:rPr lang="en-US" sz="2600" dirty="0">
                <a:solidFill>
                  <a:srgbClr val="FFFFFF"/>
                </a:solidFill>
              </a:rPr>
              <a:t> nom. Son </a:t>
            </a:r>
            <a:r>
              <a:rPr lang="en-US" sz="2600" dirty="0" err="1">
                <a:solidFill>
                  <a:srgbClr val="FFFFFF"/>
                </a:solidFill>
              </a:rPr>
              <a:t>pouvoir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est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si</a:t>
            </a:r>
            <a:r>
              <a:rPr lang="en-US" sz="2600" dirty="0">
                <a:solidFill>
                  <a:srgbClr val="FFFFFF"/>
                </a:solidFill>
              </a:rPr>
              <a:t> grand, </a:t>
            </a:r>
            <a:r>
              <a:rPr lang="en-US" sz="2600" dirty="0" err="1">
                <a:solidFill>
                  <a:srgbClr val="FFFFFF"/>
                </a:solidFill>
              </a:rPr>
              <a:t>sa</a:t>
            </a:r>
            <a:r>
              <a:rPr lang="en-US" sz="2600" dirty="0">
                <a:solidFill>
                  <a:srgbClr val="FFFFFF"/>
                </a:solidFill>
              </a:rPr>
              <a:t> force </a:t>
            </a:r>
            <a:r>
              <a:rPr lang="en-US" sz="2600" dirty="0" err="1">
                <a:solidFill>
                  <a:srgbClr val="FFFFFF"/>
                </a:solidFill>
              </a:rPr>
              <a:t>si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puissante</a:t>
            </a:r>
            <a:r>
              <a:rPr lang="en-US" sz="2600" dirty="0">
                <a:solidFill>
                  <a:srgbClr val="FFFFFF"/>
                </a:solidFill>
              </a:rPr>
              <a:t> que pas un </a:t>
            </a:r>
            <a:r>
              <a:rPr lang="en-US" sz="2600" dirty="0" err="1">
                <a:solidFill>
                  <a:srgbClr val="FFFFFF"/>
                </a:solidFill>
              </a:rPr>
              <a:t>seul</a:t>
            </a:r>
            <a:r>
              <a:rPr lang="en-US" sz="2600" dirty="0">
                <a:solidFill>
                  <a:srgbClr val="FFFFFF"/>
                </a:solidFill>
              </a:rPr>
              <a:t> ne </a:t>
            </a:r>
            <a:r>
              <a:rPr lang="en-US" sz="2600" dirty="0" err="1">
                <a:solidFill>
                  <a:srgbClr val="FFFFFF"/>
                </a:solidFill>
              </a:rPr>
              <a:t>manque</a:t>
            </a:r>
            <a:r>
              <a:rPr lang="en-US" sz="2600" dirty="0">
                <a:solidFill>
                  <a:srgbClr val="FFFFFF"/>
                </a:solidFill>
              </a:rPr>
              <a:t>. </a:t>
            </a:r>
            <a:r>
              <a:rPr lang="en-US" sz="2600" dirty="0" err="1">
                <a:solidFill>
                  <a:srgbClr val="FFFFFF"/>
                </a:solidFill>
              </a:rPr>
              <a:t>Pourquoi</a:t>
            </a:r>
            <a:r>
              <a:rPr lang="en-US" sz="2600" dirty="0">
                <a:solidFill>
                  <a:srgbClr val="FFFFFF"/>
                </a:solidFill>
              </a:rPr>
              <a:t> dis-</a:t>
            </a:r>
            <a:r>
              <a:rPr lang="en-US" sz="2600" dirty="0" err="1">
                <a:solidFill>
                  <a:srgbClr val="FFFFFF"/>
                </a:solidFill>
              </a:rPr>
              <a:t>tu</a:t>
            </a:r>
            <a:r>
              <a:rPr lang="en-US" sz="2600" dirty="0">
                <a:solidFill>
                  <a:srgbClr val="FFFFFF"/>
                </a:solidFill>
              </a:rPr>
              <a:t>, Jacob, et </a:t>
            </a:r>
            <a:r>
              <a:rPr lang="en-US" sz="2600" dirty="0" err="1">
                <a:solidFill>
                  <a:srgbClr val="FFFFFF"/>
                </a:solidFill>
              </a:rPr>
              <a:t>pourquoi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affirmes-tu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Israël</a:t>
            </a:r>
            <a:r>
              <a:rPr lang="en-US" sz="2600" dirty="0">
                <a:solidFill>
                  <a:srgbClr val="FFFFFF"/>
                </a:solidFill>
              </a:rPr>
              <a:t> : ‘Ma situation </a:t>
            </a:r>
            <a:r>
              <a:rPr lang="en-US" sz="2600" dirty="0" err="1">
                <a:solidFill>
                  <a:srgbClr val="FFFFFF"/>
                </a:solidFill>
              </a:rPr>
              <a:t>échappe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l’Éternel</a:t>
            </a:r>
            <a:r>
              <a:rPr lang="en-US" sz="2600" dirty="0">
                <a:solidFill>
                  <a:srgbClr val="FFFFFF"/>
                </a:solidFill>
              </a:rPr>
              <a:t>, mon droit </a:t>
            </a:r>
            <a:r>
              <a:rPr lang="en-US" sz="2600" dirty="0" err="1">
                <a:solidFill>
                  <a:srgbClr val="FFFFFF"/>
                </a:solidFill>
              </a:rPr>
              <a:t>passe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inaperçu</a:t>
            </a:r>
            <a:r>
              <a:rPr lang="en-US" sz="2600" dirty="0">
                <a:solidFill>
                  <a:srgbClr val="FFFFFF"/>
                </a:solidFill>
              </a:rPr>
              <a:t> de mon </a:t>
            </a:r>
            <a:r>
              <a:rPr lang="en-US" sz="2600" dirty="0" err="1">
                <a:solidFill>
                  <a:srgbClr val="FFFFFF"/>
                </a:solidFill>
              </a:rPr>
              <a:t>Dieu</a:t>
            </a:r>
            <a:r>
              <a:rPr lang="en-US" sz="2600" dirty="0">
                <a:solidFill>
                  <a:srgbClr val="FFFFFF"/>
                </a:solidFill>
              </a:rPr>
              <a:t> ?’ Ne le sais-</a:t>
            </a:r>
            <a:r>
              <a:rPr lang="en-US" sz="2600" dirty="0" err="1">
                <a:solidFill>
                  <a:srgbClr val="FFFFFF"/>
                </a:solidFill>
              </a:rPr>
              <a:t>tu</a:t>
            </a:r>
            <a:r>
              <a:rPr lang="en-US" sz="2600" dirty="0">
                <a:solidFill>
                  <a:srgbClr val="FFFFFF"/>
                </a:solidFill>
              </a:rPr>
              <a:t> pas ? Ne </a:t>
            </a:r>
            <a:r>
              <a:rPr lang="en-US" sz="2600" dirty="0" err="1">
                <a:solidFill>
                  <a:srgbClr val="FFFFFF"/>
                </a:solidFill>
              </a:rPr>
              <a:t>l’as-tu</a:t>
            </a:r>
            <a:r>
              <a:rPr lang="en-US" sz="2600" dirty="0">
                <a:solidFill>
                  <a:srgbClr val="FFFFFF"/>
                </a:solidFill>
              </a:rPr>
              <a:t> pas </a:t>
            </a:r>
            <a:r>
              <a:rPr lang="en-US" sz="2600" dirty="0" err="1">
                <a:solidFill>
                  <a:srgbClr val="FFFFFF"/>
                </a:solidFill>
              </a:rPr>
              <a:t>appris</a:t>
            </a:r>
            <a:r>
              <a:rPr lang="en-US" sz="2600" dirty="0">
                <a:solidFill>
                  <a:srgbClr val="FFFFFF"/>
                </a:solidFill>
              </a:rPr>
              <a:t> ? </a:t>
            </a:r>
            <a:r>
              <a:rPr lang="en-US" sz="2600" dirty="0" err="1">
                <a:solidFill>
                  <a:srgbClr val="FFFFFF"/>
                </a:solidFill>
              </a:rPr>
              <a:t>C’est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Dieu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d’éternité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l’Éternel</a:t>
            </a:r>
            <a:r>
              <a:rPr lang="en-US" sz="2600" dirty="0">
                <a:solidFill>
                  <a:srgbClr val="FFFFFF"/>
                </a:solidFill>
              </a:rPr>
              <a:t>, qui a </a:t>
            </a:r>
            <a:r>
              <a:rPr lang="en-US" sz="2600" dirty="0" err="1">
                <a:solidFill>
                  <a:srgbClr val="FFFFFF"/>
                </a:solidFill>
              </a:rPr>
              <a:t>créé</a:t>
            </a:r>
            <a:r>
              <a:rPr lang="en-US" sz="2600" dirty="0">
                <a:solidFill>
                  <a:srgbClr val="FFFFFF"/>
                </a:solidFill>
              </a:rPr>
              <a:t> les </a:t>
            </a:r>
            <a:r>
              <a:rPr lang="en-US" sz="2600" dirty="0" err="1">
                <a:solidFill>
                  <a:srgbClr val="FFFFFF"/>
                </a:solidFill>
              </a:rPr>
              <a:t>extrémités</a:t>
            </a:r>
            <a:r>
              <a:rPr lang="en-US" sz="2600" dirty="0">
                <a:solidFill>
                  <a:srgbClr val="FFFFFF"/>
                </a:solidFill>
              </a:rPr>
              <a:t> de la </a:t>
            </a:r>
            <a:r>
              <a:rPr lang="en-US" sz="2600" dirty="0" err="1">
                <a:solidFill>
                  <a:srgbClr val="FFFFFF"/>
                </a:solidFill>
              </a:rPr>
              <a:t>terre</a:t>
            </a:r>
            <a:r>
              <a:rPr lang="en-US" sz="2600" dirty="0">
                <a:solidFill>
                  <a:srgbClr val="FFFFFF"/>
                </a:solidFill>
              </a:rPr>
              <a:t>. Il ne se fatigue pas,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ne </a:t>
            </a:r>
            <a:r>
              <a:rPr lang="en-US" sz="2600" dirty="0" err="1">
                <a:solidFill>
                  <a:srgbClr val="FFFFFF"/>
                </a:solidFill>
              </a:rPr>
              <a:t>s’épuise</a:t>
            </a:r>
            <a:r>
              <a:rPr lang="en-US" sz="2600" dirty="0">
                <a:solidFill>
                  <a:srgbClr val="FFFFFF"/>
                </a:solidFill>
              </a:rPr>
              <a:t> pas. Son intelligence </a:t>
            </a:r>
            <a:r>
              <a:rPr lang="en-US" sz="2600" dirty="0" err="1">
                <a:solidFill>
                  <a:srgbClr val="FFFFFF"/>
                </a:solidFill>
              </a:rPr>
              <a:t>est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impénétrable</a:t>
            </a:r>
            <a:r>
              <a:rPr lang="en-US" sz="2600" dirty="0">
                <a:solidFill>
                  <a:srgbClr val="FFFFFF"/>
                </a:solidFill>
              </a:rPr>
              <a:t>. » (</a:t>
            </a:r>
            <a:r>
              <a:rPr lang="en-US" sz="2600" dirty="0" err="1">
                <a:solidFill>
                  <a:srgbClr val="FFFFFF"/>
                </a:solidFill>
              </a:rPr>
              <a:t>Ésaïe</a:t>
            </a:r>
            <a:r>
              <a:rPr lang="en-US" sz="2600" dirty="0">
                <a:solidFill>
                  <a:srgbClr val="FFFFFF"/>
                </a:solidFill>
              </a:rPr>
              <a:t> 40 : 26-28)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479818"/>
            <a:ext cx="7772400" cy="1695236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PEUT-ON AVOIR </a:t>
            </a:r>
            <a:r>
              <a:rPr lang="en-US" sz="4800" dirty="0" smtClean="0">
                <a:solidFill>
                  <a:srgbClr val="FFFFFF"/>
                </a:solidFill>
              </a:rPr>
              <a:t/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en-US" sz="4800" smtClean="0">
                <a:solidFill>
                  <a:srgbClr val="FFFFFF"/>
                </a:solidFill>
              </a:rPr>
              <a:t>CONFIANCE EN</a:t>
            </a:r>
            <a:br>
              <a:rPr lang="en-US" sz="4800" smtClean="0">
                <a:solidFill>
                  <a:srgbClr val="FFFFFF"/>
                </a:solidFill>
              </a:rPr>
            </a:br>
            <a:r>
              <a:rPr lang="en-US" sz="4800" smtClean="0">
                <a:solidFill>
                  <a:srgbClr val="FFFFFF"/>
                </a:solidFill>
              </a:rPr>
              <a:t>LA </a:t>
            </a:r>
            <a:r>
              <a:rPr lang="en-US" sz="4800" dirty="0">
                <a:solidFill>
                  <a:srgbClr val="FFFFFF"/>
                </a:solidFill>
              </a:rPr>
              <a:t>BIBLE 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3043876"/>
            <a:ext cx="4377274" cy="1500187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Pour </a:t>
            </a:r>
            <a:r>
              <a:rPr lang="en-US" dirty="0" err="1">
                <a:solidFill>
                  <a:srgbClr val="FFFFFF"/>
                </a:solidFill>
              </a:rPr>
              <a:t>quelles</a:t>
            </a:r>
            <a:r>
              <a:rPr lang="en-US" dirty="0">
                <a:solidFill>
                  <a:srgbClr val="FFFFFF"/>
                </a:solidFill>
              </a:rPr>
              <a:t> raisons </a:t>
            </a:r>
            <a:r>
              <a:rPr lang="en-US" dirty="0" err="1">
                <a:solidFill>
                  <a:srgbClr val="FFFFFF"/>
                </a:solidFill>
              </a:rPr>
              <a:t>devrais</a:t>
            </a:r>
            <a:r>
              <a:rPr lang="en-US" dirty="0">
                <a:solidFill>
                  <a:srgbClr val="FFFFFF"/>
                </a:solidFill>
              </a:rPr>
              <a:t>-je </a:t>
            </a:r>
            <a:r>
              <a:rPr lang="en-US" dirty="0" err="1" smtClean="0">
                <a:solidFill>
                  <a:srgbClr val="FFFFFF"/>
                </a:solidFill>
              </a:rPr>
              <a:t>croire</a:t>
            </a:r>
            <a:r>
              <a:rPr lang="en-US" dirty="0" smtClean="0">
                <a:solidFill>
                  <a:srgbClr val="FFFFFF"/>
                </a:solidFill>
              </a:rPr>
              <a:t> que </a:t>
            </a:r>
            <a:r>
              <a:rPr lang="en-US" dirty="0">
                <a:solidFill>
                  <a:srgbClr val="FFFFFF"/>
                </a:solidFill>
              </a:rPr>
              <a:t>la Bible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la </a:t>
            </a:r>
            <a:r>
              <a:rPr lang="en-US" dirty="0" smtClean="0">
                <a:solidFill>
                  <a:srgbClr val="FFFFFF"/>
                </a:solidFill>
              </a:rPr>
              <a:t>Parole </a:t>
            </a:r>
            <a:r>
              <a:rPr lang="en-US" dirty="0">
                <a:solidFill>
                  <a:srgbClr val="FFFFFF"/>
                </a:solidFill>
              </a:rPr>
              <a:t>de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?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Bible a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autorité</a:t>
            </a:r>
            <a:r>
              <a:rPr lang="en-US" dirty="0">
                <a:solidFill>
                  <a:srgbClr val="FFFFFF"/>
                </a:solidFill>
              </a:rPr>
              <a:t> divine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80524" y="1686763"/>
            <a:ext cx="7443343" cy="18317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>
                <a:solidFill>
                  <a:srgbClr val="FFFFFF"/>
                </a:solidFill>
              </a:rPr>
              <a:t>« </a:t>
            </a:r>
            <a:r>
              <a:rPr lang="en-US" dirty="0" err="1">
                <a:solidFill>
                  <a:srgbClr val="FFFFFF"/>
                </a:solidFill>
              </a:rPr>
              <a:t>Toute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l’Écriture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inspirée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et utile pour </a:t>
            </a:r>
            <a:r>
              <a:rPr lang="en-US" dirty="0" err="1">
                <a:solidFill>
                  <a:srgbClr val="FFFFFF"/>
                </a:solidFill>
              </a:rPr>
              <a:t>enseigner</a:t>
            </a:r>
            <a:r>
              <a:rPr lang="en-US" dirty="0">
                <a:solidFill>
                  <a:srgbClr val="FFFFFF"/>
                </a:solidFill>
              </a:rPr>
              <a:t>, pour </a:t>
            </a:r>
            <a:r>
              <a:rPr lang="en-US" dirty="0" err="1">
                <a:solidFill>
                  <a:srgbClr val="FFFFFF"/>
                </a:solidFill>
              </a:rPr>
              <a:t>convaincre</a:t>
            </a:r>
            <a:r>
              <a:rPr lang="en-US" dirty="0">
                <a:solidFill>
                  <a:srgbClr val="FFFFFF"/>
                </a:solidFill>
              </a:rPr>
              <a:t>, pour </a:t>
            </a:r>
            <a:r>
              <a:rPr lang="en-US" dirty="0" err="1">
                <a:solidFill>
                  <a:srgbClr val="FFFFFF"/>
                </a:solidFill>
              </a:rPr>
              <a:t>corriger</a:t>
            </a:r>
            <a:r>
              <a:rPr lang="en-US" dirty="0">
                <a:solidFill>
                  <a:srgbClr val="FFFFFF"/>
                </a:solidFill>
              </a:rPr>
              <a:t>, pour </a:t>
            </a:r>
            <a:r>
              <a:rPr lang="en-US" dirty="0" err="1">
                <a:solidFill>
                  <a:srgbClr val="FFFFFF"/>
                </a:solidFill>
              </a:rPr>
              <a:t>instruire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dans</a:t>
            </a:r>
            <a:r>
              <a:rPr lang="en-US" dirty="0">
                <a:solidFill>
                  <a:srgbClr val="FFFFFF"/>
                </a:solidFill>
              </a:rPr>
              <a:t> la justice. » (2 </a:t>
            </a:r>
            <a:r>
              <a:rPr lang="en-US" dirty="0" err="1">
                <a:solidFill>
                  <a:srgbClr val="FFFFFF"/>
                </a:solidFill>
              </a:rPr>
              <a:t>Timothée</a:t>
            </a:r>
            <a:r>
              <a:rPr lang="en-US" dirty="0">
                <a:solidFill>
                  <a:srgbClr val="FFFFFF"/>
                </a:solidFill>
              </a:rPr>
              <a:t> 3 : 16).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Bible a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unité</a:t>
            </a:r>
            <a:r>
              <a:rPr lang="en-US" dirty="0">
                <a:solidFill>
                  <a:srgbClr val="FFFFFF"/>
                </a:solidFill>
              </a:rPr>
              <a:t> extraordinaire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7973411" cy="4525963"/>
          </a:xfrm>
        </p:spPr>
        <p:txBody>
          <a:bodyPr>
            <a:noAutofit/>
          </a:bodyPr>
          <a:lstStyle/>
          <a:p>
            <a:pPr algn="just"/>
            <a:r>
              <a:rPr lang="en-US" sz="2400" spc="20" dirty="0">
                <a:solidFill>
                  <a:srgbClr val="FFFFFF"/>
                </a:solidFill>
              </a:rPr>
              <a:t>Ce livre </a:t>
            </a:r>
            <a:r>
              <a:rPr lang="en-US" sz="2400" spc="20" dirty="0" err="1">
                <a:solidFill>
                  <a:srgbClr val="FFFFFF"/>
                </a:solidFill>
              </a:rPr>
              <a:t>fut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écrit</a:t>
            </a:r>
            <a:r>
              <a:rPr lang="en-US" sz="2400" spc="20" dirty="0">
                <a:solidFill>
                  <a:srgbClr val="FFFFFF"/>
                </a:solidFill>
              </a:rPr>
              <a:t> par </a:t>
            </a:r>
            <a:r>
              <a:rPr lang="en-US" sz="2400" spc="20" dirty="0" err="1">
                <a:solidFill>
                  <a:srgbClr val="FFFFFF"/>
                </a:solidFill>
              </a:rPr>
              <a:t>quarante</a:t>
            </a:r>
            <a:r>
              <a:rPr lang="en-US" sz="2400" spc="20" dirty="0">
                <a:solidFill>
                  <a:srgbClr val="FFFFFF"/>
                </a:solidFill>
              </a:rPr>
              <a:t> auteurs </a:t>
            </a:r>
            <a:r>
              <a:rPr lang="en-US" sz="2400" spc="20" dirty="0" err="1">
                <a:solidFill>
                  <a:srgbClr val="FFFFFF"/>
                </a:solidFill>
              </a:rPr>
              <a:t>différents</a:t>
            </a:r>
            <a:r>
              <a:rPr lang="en-US" sz="2400" spc="20" dirty="0">
                <a:solidFill>
                  <a:srgbClr val="FFFFFF"/>
                </a:solidFill>
              </a:rPr>
              <a:t>, sur </a:t>
            </a:r>
            <a:r>
              <a:rPr lang="en-US" sz="2400" spc="20" dirty="0" err="1">
                <a:solidFill>
                  <a:srgbClr val="FFFFFF"/>
                </a:solidFill>
              </a:rPr>
              <a:t>une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période</a:t>
            </a:r>
            <a:r>
              <a:rPr lang="en-US" sz="2400" spc="20" dirty="0">
                <a:solidFill>
                  <a:srgbClr val="FFFFFF"/>
                </a:solidFill>
              </a:rPr>
              <a:t> de </a:t>
            </a:r>
            <a:r>
              <a:rPr lang="en-US" sz="2400" spc="20" dirty="0" err="1">
                <a:solidFill>
                  <a:srgbClr val="FFFFFF"/>
                </a:solidFill>
              </a:rPr>
              <a:t>presque</a:t>
            </a:r>
            <a:r>
              <a:rPr lang="en-US" sz="2400" spc="20" dirty="0">
                <a:solidFill>
                  <a:srgbClr val="FFFFFF"/>
                </a:solidFill>
              </a:rPr>
              <a:t> mille six cents </a:t>
            </a:r>
            <a:r>
              <a:rPr lang="en-US" sz="2400" spc="20" dirty="0" err="1">
                <a:solidFill>
                  <a:srgbClr val="FFFFFF"/>
                </a:solidFill>
              </a:rPr>
              <a:t>ans</a:t>
            </a:r>
            <a:r>
              <a:rPr lang="en-US" sz="2400" spc="20" dirty="0">
                <a:solidFill>
                  <a:srgbClr val="FFFFFF"/>
                </a:solidFill>
              </a:rPr>
              <a:t> et </a:t>
            </a:r>
            <a:r>
              <a:rPr lang="en-US" sz="2400" spc="20" dirty="0" err="1">
                <a:solidFill>
                  <a:srgbClr val="FFFFFF"/>
                </a:solidFill>
              </a:rPr>
              <a:t>en</a:t>
            </a:r>
            <a:r>
              <a:rPr lang="en-US" sz="2400" spc="20" dirty="0">
                <a:solidFill>
                  <a:srgbClr val="FFFFFF"/>
                </a:solidFill>
              </a:rPr>
              <a:t> trois </a:t>
            </a:r>
            <a:r>
              <a:rPr lang="en-US" sz="2400" spc="20" dirty="0" err="1">
                <a:solidFill>
                  <a:srgbClr val="FFFFFF"/>
                </a:solidFill>
              </a:rPr>
              <a:t>langues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différentes</a:t>
            </a:r>
            <a:r>
              <a:rPr lang="en-US" sz="2400" spc="20" dirty="0">
                <a:solidFill>
                  <a:srgbClr val="FFFFFF"/>
                </a:solidFill>
              </a:rPr>
              <a:t>. La </a:t>
            </a:r>
            <a:r>
              <a:rPr lang="en-US" sz="2400" spc="20" dirty="0" err="1">
                <a:solidFill>
                  <a:srgbClr val="FFFFFF"/>
                </a:solidFill>
              </a:rPr>
              <a:t>plupart</a:t>
            </a:r>
            <a:r>
              <a:rPr lang="en-US" sz="2400" spc="20" dirty="0">
                <a:solidFill>
                  <a:srgbClr val="FFFFFF"/>
                </a:solidFill>
              </a:rPr>
              <a:t> de </a:t>
            </a:r>
            <a:r>
              <a:rPr lang="en-US" sz="2400" spc="20" dirty="0" err="1">
                <a:solidFill>
                  <a:srgbClr val="FFFFFF"/>
                </a:solidFill>
              </a:rPr>
              <a:t>ces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écrivains</a:t>
            </a:r>
            <a:r>
              <a:rPr lang="en-US" sz="2400" spc="20" dirty="0">
                <a:solidFill>
                  <a:srgbClr val="FFFFFF"/>
                </a:solidFill>
              </a:rPr>
              <a:t> ne se </a:t>
            </a:r>
            <a:r>
              <a:rPr lang="en-US" sz="2400" spc="20" dirty="0" err="1">
                <a:solidFill>
                  <a:srgbClr val="FFFFFF"/>
                </a:solidFill>
              </a:rPr>
              <a:t>connurent</a:t>
            </a:r>
            <a:r>
              <a:rPr lang="en-US" sz="2400" spc="20" dirty="0">
                <a:solidFill>
                  <a:srgbClr val="FFFFFF"/>
                </a:solidFill>
              </a:rPr>
              <a:t> pas </a:t>
            </a:r>
            <a:r>
              <a:rPr lang="en-US" sz="2400" spc="20" dirty="0" err="1">
                <a:solidFill>
                  <a:srgbClr val="FFFFFF"/>
                </a:solidFill>
              </a:rPr>
              <a:t>personnellement</a:t>
            </a:r>
            <a:r>
              <a:rPr lang="en-US" sz="2400" spc="20" dirty="0">
                <a:solidFill>
                  <a:srgbClr val="FFFFFF"/>
                </a:solidFill>
              </a:rPr>
              <a:t>. </a:t>
            </a:r>
            <a:endParaRPr lang="en-US" sz="2400" spc="2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spc="20" dirty="0" smtClean="0">
                <a:solidFill>
                  <a:srgbClr val="FFFFFF"/>
                </a:solidFill>
              </a:rPr>
              <a:t>Et </a:t>
            </a:r>
            <a:r>
              <a:rPr lang="en-US" sz="2400" spc="20" dirty="0" err="1">
                <a:solidFill>
                  <a:srgbClr val="FFFFFF"/>
                </a:solidFill>
              </a:rPr>
              <a:t>néanmoins</a:t>
            </a:r>
            <a:r>
              <a:rPr lang="en-US" sz="2400" spc="20" dirty="0">
                <a:solidFill>
                  <a:srgbClr val="FFFFFF"/>
                </a:solidFill>
              </a:rPr>
              <a:t>, </a:t>
            </a:r>
            <a:r>
              <a:rPr lang="en-US" sz="2400" spc="20" dirty="0" err="1">
                <a:solidFill>
                  <a:srgbClr val="FFFFFF"/>
                </a:solidFill>
              </a:rPr>
              <a:t>si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vous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lisez</a:t>
            </a:r>
            <a:r>
              <a:rPr lang="en-US" sz="2400" spc="20" dirty="0">
                <a:solidFill>
                  <a:srgbClr val="FFFFFF"/>
                </a:solidFill>
              </a:rPr>
              <a:t> la Bible du début </a:t>
            </a:r>
            <a:r>
              <a:rPr lang="en-US" sz="2400" spc="20" dirty="0" err="1">
                <a:solidFill>
                  <a:srgbClr val="FFFFFF"/>
                </a:solidFill>
              </a:rPr>
              <a:t>à</a:t>
            </a:r>
            <a:r>
              <a:rPr lang="en-US" sz="2400" spc="20" dirty="0">
                <a:solidFill>
                  <a:srgbClr val="FFFFFF"/>
                </a:solidFill>
              </a:rPr>
              <a:t> la fin, </a:t>
            </a:r>
            <a:r>
              <a:rPr lang="en-US" sz="2400" spc="20" dirty="0" err="1">
                <a:solidFill>
                  <a:srgbClr val="FFFFFF"/>
                </a:solidFill>
              </a:rPr>
              <a:t>vous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constaterez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qu’elle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comporte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une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unité</a:t>
            </a:r>
            <a:r>
              <a:rPr lang="en-US" sz="2400" spc="20" dirty="0">
                <a:solidFill>
                  <a:srgbClr val="FFFFFF"/>
                </a:solidFill>
              </a:rPr>
              <a:t> de </a:t>
            </a:r>
            <a:r>
              <a:rPr lang="en-US" sz="2400" spc="20" dirty="0" err="1">
                <a:solidFill>
                  <a:srgbClr val="FFFFFF"/>
                </a:solidFill>
              </a:rPr>
              <a:t>pensée</a:t>
            </a:r>
            <a:r>
              <a:rPr lang="en-US" sz="2400" spc="20" dirty="0">
                <a:solidFill>
                  <a:srgbClr val="FFFFFF"/>
                </a:solidFill>
              </a:rPr>
              <a:t> et de </a:t>
            </a:r>
            <a:r>
              <a:rPr lang="en-US" sz="2400" spc="20" dirty="0" err="1">
                <a:solidFill>
                  <a:srgbClr val="FFFFFF"/>
                </a:solidFill>
              </a:rPr>
              <a:t>contenu</a:t>
            </a:r>
            <a:r>
              <a:rPr lang="en-US" sz="2400" spc="20" dirty="0">
                <a:solidFill>
                  <a:srgbClr val="FFFFFF"/>
                </a:solidFill>
              </a:rPr>
              <a:t>. </a:t>
            </a:r>
            <a:r>
              <a:rPr lang="en-US" sz="2400" spc="20" dirty="0" err="1">
                <a:solidFill>
                  <a:srgbClr val="FFFFFF"/>
                </a:solidFill>
              </a:rPr>
              <a:t>Cela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donne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l’impression</a:t>
            </a:r>
            <a:r>
              <a:rPr lang="en-US" sz="2400" spc="20" dirty="0">
                <a:solidFill>
                  <a:srgbClr val="FFFFFF"/>
                </a:solidFill>
              </a:rPr>
              <a:t> que </a:t>
            </a:r>
            <a:r>
              <a:rPr lang="en-US" sz="2400" spc="20" dirty="0" err="1">
                <a:solidFill>
                  <a:srgbClr val="FFFFFF"/>
                </a:solidFill>
              </a:rPr>
              <a:t>quarante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écrivains</a:t>
            </a:r>
            <a:r>
              <a:rPr lang="en-US" sz="2400" spc="20" dirty="0">
                <a:solidFill>
                  <a:srgbClr val="FFFFFF"/>
                </a:solidFill>
              </a:rPr>
              <a:t> se </a:t>
            </a:r>
            <a:r>
              <a:rPr lang="en-US" sz="2400" spc="20" dirty="0" err="1">
                <a:solidFill>
                  <a:srgbClr val="FFFFFF"/>
                </a:solidFill>
              </a:rPr>
              <a:t>seraient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réunis</a:t>
            </a:r>
            <a:r>
              <a:rPr lang="en-US" sz="2400" spc="20" dirty="0">
                <a:solidFill>
                  <a:srgbClr val="FFFFFF"/>
                </a:solidFill>
              </a:rPr>
              <a:t> un jour pour </a:t>
            </a:r>
            <a:r>
              <a:rPr lang="en-US" sz="2400" spc="20" dirty="0" err="1">
                <a:solidFill>
                  <a:srgbClr val="FFFFFF"/>
                </a:solidFill>
              </a:rPr>
              <a:t>harmoniser</a:t>
            </a:r>
            <a:r>
              <a:rPr lang="en-US" sz="2400" spc="20" dirty="0">
                <a:solidFill>
                  <a:srgbClr val="FFFFFF"/>
                </a:solidFill>
              </a:rPr>
              <a:t> le </a:t>
            </a:r>
            <a:r>
              <a:rPr lang="en-US" sz="2400" spc="20" dirty="0" err="1">
                <a:solidFill>
                  <a:srgbClr val="FFFFFF"/>
                </a:solidFill>
              </a:rPr>
              <a:t>texte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qu’ils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écriraient</a:t>
            </a:r>
            <a:r>
              <a:rPr lang="en-US" sz="2400" spc="20" dirty="0">
                <a:solidFill>
                  <a:srgbClr val="FFFFFF"/>
                </a:solidFill>
              </a:rPr>
              <a:t>. </a:t>
            </a:r>
            <a:endParaRPr lang="en-US" sz="2400" spc="2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spc="20" dirty="0" err="1" smtClean="0">
                <a:solidFill>
                  <a:srgbClr val="FFFFFF"/>
                </a:solidFill>
              </a:rPr>
              <a:t>Ceci</a:t>
            </a:r>
            <a:r>
              <a:rPr lang="en-US" sz="2400" spc="20" dirty="0" smtClean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est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une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preuve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supplémentaire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qu’ils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n’étaient</a:t>
            </a:r>
            <a:r>
              <a:rPr lang="en-US" sz="2400" spc="20" dirty="0">
                <a:solidFill>
                  <a:srgbClr val="FFFFFF"/>
                </a:solidFill>
              </a:rPr>
              <a:t> que les </a:t>
            </a:r>
            <a:r>
              <a:rPr lang="en-US" sz="2400" spc="20" dirty="0" err="1">
                <a:solidFill>
                  <a:srgbClr val="FFFFFF"/>
                </a:solidFill>
              </a:rPr>
              <a:t>moyens</a:t>
            </a:r>
            <a:r>
              <a:rPr lang="en-US" sz="2400" spc="20" dirty="0">
                <a:solidFill>
                  <a:srgbClr val="FFFFFF"/>
                </a:solidFill>
              </a:rPr>
              <a:t> de transmission </a:t>
            </a:r>
            <a:r>
              <a:rPr lang="en-US" sz="2400" spc="20" dirty="0" err="1">
                <a:solidFill>
                  <a:srgbClr val="FFFFFF"/>
                </a:solidFill>
              </a:rPr>
              <a:t>humains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inspirés</a:t>
            </a:r>
            <a:r>
              <a:rPr lang="en-US" sz="2400" spc="20" dirty="0">
                <a:solidFill>
                  <a:srgbClr val="FFFFFF"/>
                </a:solidFill>
              </a:rPr>
              <a:t> par </a:t>
            </a:r>
            <a:r>
              <a:rPr lang="en-US" sz="2400" spc="20" dirty="0" err="1">
                <a:solidFill>
                  <a:srgbClr val="FFFFFF"/>
                </a:solidFill>
              </a:rPr>
              <a:t>l’Esprit</a:t>
            </a:r>
            <a:r>
              <a:rPr lang="en-US" sz="2400" spc="20" dirty="0">
                <a:solidFill>
                  <a:srgbClr val="FFFFFF"/>
                </a:solidFill>
              </a:rPr>
              <a:t> saint </a:t>
            </a:r>
            <a:r>
              <a:rPr lang="en-US" sz="2400" spc="20" dirty="0" err="1">
                <a:solidFill>
                  <a:srgbClr val="FFFFFF"/>
                </a:solidFill>
              </a:rPr>
              <a:t>lui-même</a:t>
            </a:r>
            <a:r>
              <a:rPr lang="en-US" sz="2400" spc="20" dirty="0">
                <a:solidFill>
                  <a:srgbClr val="FFFFFF"/>
                </a:solidFill>
              </a:rPr>
              <a:t>, </a:t>
            </a:r>
            <a:r>
              <a:rPr lang="en-US" sz="2400" spc="20" dirty="0" err="1">
                <a:solidFill>
                  <a:srgbClr val="FFFFFF"/>
                </a:solidFill>
              </a:rPr>
              <a:t>lequel</a:t>
            </a:r>
            <a:r>
              <a:rPr lang="en-US" sz="2400" spc="20" dirty="0">
                <a:solidFill>
                  <a:srgbClr val="FFFFFF"/>
                </a:solidFill>
              </a:rPr>
              <a:t> </a:t>
            </a:r>
            <a:r>
              <a:rPr lang="en-US" sz="2400" spc="20" dirty="0" err="1">
                <a:solidFill>
                  <a:srgbClr val="FFFFFF"/>
                </a:solidFill>
              </a:rPr>
              <a:t>est</a:t>
            </a:r>
            <a:r>
              <a:rPr lang="en-US" sz="2400" spc="20" dirty="0">
                <a:solidFill>
                  <a:srgbClr val="FFFFFF"/>
                </a:solidFill>
              </a:rPr>
              <a:t> le </a:t>
            </a:r>
            <a:r>
              <a:rPr lang="en-US" sz="2400" spc="20" dirty="0" err="1">
                <a:solidFill>
                  <a:srgbClr val="FFFFFF"/>
                </a:solidFill>
              </a:rPr>
              <a:t>véritable</a:t>
            </a:r>
            <a:r>
              <a:rPr lang="en-US" sz="2400" spc="20" dirty="0">
                <a:solidFill>
                  <a:srgbClr val="FFFFFF"/>
                </a:solidFill>
              </a:rPr>
              <a:t> Auteur de la Bible.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L'accomplissement</a:t>
            </a:r>
            <a:r>
              <a:rPr lang="en-US" dirty="0">
                <a:solidFill>
                  <a:srgbClr val="FFFFFF"/>
                </a:solidFill>
              </a:rPr>
              <a:t> des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prophéties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bibliques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Souvenez-vous</a:t>
            </a:r>
            <a:r>
              <a:rPr lang="en-US" sz="2400" dirty="0">
                <a:solidFill>
                  <a:srgbClr val="FFFFFF"/>
                </a:solidFill>
              </a:rPr>
              <a:t> des tout premiers </a:t>
            </a:r>
            <a:r>
              <a:rPr lang="en-US" sz="2400" dirty="0" err="1">
                <a:solidFill>
                  <a:srgbClr val="FFFFFF"/>
                </a:solidFill>
              </a:rPr>
              <a:t>évènements</a:t>
            </a:r>
            <a:r>
              <a:rPr lang="en-US" sz="2400" dirty="0">
                <a:solidFill>
                  <a:srgbClr val="FFFFFF"/>
                </a:solidFill>
              </a:rPr>
              <a:t> !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effet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c’est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moi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suis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n’y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a pas </a:t>
            </a:r>
            <a:r>
              <a:rPr lang="en-US" sz="2400" dirty="0" err="1">
                <a:solidFill>
                  <a:srgbClr val="FFFFFF"/>
                </a:solidFill>
              </a:rPr>
              <a:t>d’autre</a:t>
            </a:r>
            <a:r>
              <a:rPr lang="en-US" sz="2400" dirty="0">
                <a:solidFill>
                  <a:srgbClr val="FFFFFF"/>
                </a:solidFill>
              </a:rPr>
              <a:t>. Je </a:t>
            </a:r>
            <a:r>
              <a:rPr lang="en-US" sz="2400" dirty="0" err="1">
                <a:solidFill>
                  <a:srgbClr val="FFFFFF"/>
                </a:solidFill>
              </a:rPr>
              <a:t>suis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personne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n’est</a:t>
            </a:r>
            <a:r>
              <a:rPr lang="en-US" sz="2400" dirty="0">
                <a:solidFill>
                  <a:srgbClr val="FFFFFF"/>
                </a:solidFill>
              </a:rPr>
              <a:t> comparable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moi</a:t>
            </a:r>
            <a:r>
              <a:rPr lang="en-US" sz="2400" dirty="0">
                <a:solidFill>
                  <a:srgbClr val="FFFFFF"/>
                </a:solidFill>
              </a:rPr>
              <a:t>. Je </a:t>
            </a:r>
            <a:r>
              <a:rPr lang="en-US" sz="2400" dirty="0" err="1">
                <a:solidFill>
                  <a:srgbClr val="FFFFFF"/>
                </a:solidFill>
              </a:rPr>
              <a:t>révèle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dès</a:t>
            </a:r>
            <a:r>
              <a:rPr lang="en-US" sz="2400" dirty="0">
                <a:solidFill>
                  <a:srgbClr val="FFFFFF"/>
                </a:solidFill>
              </a:rPr>
              <a:t> le début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doit</a:t>
            </a:r>
            <a:r>
              <a:rPr lang="en-US" sz="2400" dirty="0">
                <a:solidFill>
                  <a:srgbClr val="FFFFFF"/>
                </a:solidFill>
              </a:rPr>
              <a:t> arriver, et </a:t>
            </a:r>
            <a:r>
              <a:rPr lang="en-US" sz="2400" dirty="0" err="1">
                <a:solidFill>
                  <a:srgbClr val="FFFFFF"/>
                </a:solidFill>
              </a:rPr>
              <a:t>longtemps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l’avance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n’est</a:t>
            </a:r>
            <a:r>
              <a:rPr lang="en-US" sz="2400" dirty="0">
                <a:solidFill>
                  <a:srgbClr val="FFFFFF"/>
                </a:solidFill>
              </a:rPr>
              <a:t> pas encore </a:t>
            </a:r>
            <a:r>
              <a:rPr lang="en-US" sz="2400" dirty="0" err="1">
                <a:solidFill>
                  <a:srgbClr val="FFFFFF"/>
                </a:solidFill>
              </a:rPr>
              <a:t>mis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œuvre</a:t>
            </a:r>
            <a:r>
              <a:rPr lang="en-US" sz="2400" dirty="0">
                <a:solidFill>
                  <a:srgbClr val="FFFFFF"/>
                </a:solidFill>
              </a:rPr>
              <a:t>. Je dis : ’Mon </a:t>
            </a:r>
            <a:r>
              <a:rPr lang="en-US" sz="2400" dirty="0" err="1">
                <a:solidFill>
                  <a:srgbClr val="FFFFFF"/>
                </a:solidFill>
              </a:rPr>
              <a:t>projet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réalisera</a:t>
            </a:r>
            <a:r>
              <a:rPr lang="en-US" sz="2400" dirty="0">
                <a:solidFill>
                  <a:srgbClr val="FFFFFF"/>
                </a:solidFill>
              </a:rPr>
              <a:t> et je </a:t>
            </a:r>
            <a:r>
              <a:rPr lang="en-US" sz="2400" dirty="0" err="1">
                <a:solidFill>
                  <a:srgbClr val="FFFFFF"/>
                </a:solidFill>
              </a:rPr>
              <a:t>mettrai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œuvre</a:t>
            </a:r>
            <a:r>
              <a:rPr lang="en-US" sz="2400" dirty="0">
                <a:solidFill>
                  <a:srgbClr val="FFFFFF"/>
                </a:solidFill>
              </a:rPr>
              <a:t> tout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que je </a:t>
            </a:r>
            <a:r>
              <a:rPr lang="en-US" sz="2400" dirty="0" err="1">
                <a:solidFill>
                  <a:srgbClr val="FFFFFF"/>
                </a:solidFill>
              </a:rPr>
              <a:t>désire</a:t>
            </a:r>
            <a:r>
              <a:rPr lang="en-US" sz="2400" dirty="0">
                <a:solidFill>
                  <a:srgbClr val="FFFFFF"/>
                </a:solidFill>
              </a:rPr>
              <a:t>.’» (</a:t>
            </a:r>
            <a:r>
              <a:rPr lang="en-US" sz="2400" dirty="0" err="1">
                <a:solidFill>
                  <a:srgbClr val="FFFFFF"/>
                </a:solidFill>
              </a:rPr>
              <a:t>Ésaïe</a:t>
            </a:r>
            <a:r>
              <a:rPr lang="en-US" sz="2400" dirty="0">
                <a:solidFill>
                  <a:srgbClr val="FFFFFF"/>
                </a:solidFill>
              </a:rPr>
              <a:t> 46 : 9-10</a:t>
            </a:r>
            <a:r>
              <a:rPr lang="en-US" sz="2400" dirty="0" smtClean="0">
                <a:solidFill>
                  <a:srgbClr val="FFFFFF"/>
                </a:solidFill>
              </a:rPr>
              <a:t>).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Bible </a:t>
            </a:r>
            <a:r>
              <a:rPr lang="en-US" sz="2400" dirty="0" err="1">
                <a:solidFill>
                  <a:srgbClr val="FFFFFF"/>
                </a:solidFill>
              </a:rPr>
              <a:t>contient</a:t>
            </a:r>
            <a:r>
              <a:rPr lang="en-US" sz="2400" dirty="0">
                <a:solidFill>
                  <a:srgbClr val="FFFFFF"/>
                </a:solidFill>
              </a:rPr>
              <a:t> au </a:t>
            </a:r>
            <a:r>
              <a:rPr lang="en-US" sz="2400" dirty="0" err="1">
                <a:solidFill>
                  <a:srgbClr val="FFFFFF"/>
                </a:solidFill>
              </a:rPr>
              <a:t>moins</a:t>
            </a:r>
            <a:r>
              <a:rPr lang="en-US" sz="2400" dirty="0">
                <a:solidFill>
                  <a:srgbClr val="FFFFFF"/>
                </a:solidFill>
              </a:rPr>
              <a:t> mille </a:t>
            </a:r>
            <a:r>
              <a:rPr lang="en-US" sz="2400" dirty="0" err="1">
                <a:solidFill>
                  <a:srgbClr val="FFFFFF"/>
                </a:solidFill>
              </a:rPr>
              <a:t>prophéties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certaines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entièrement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accomplies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tandis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d’autres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cours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d’accomplissement</a:t>
            </a:r>
            <a:r>
              <a:rPr lang="en-US" sz="2400" dirty="0">
                <a:solidFill>
                  <a:srgbClr val="FFFFFF"/>
                </a:solidFill>
              </a:rPr>
              <a:t>. Environ un tiers de la Bible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composé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prophéties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l’authenticité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peut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prouver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aujourd’hui</a:t>
            </a:r>
            <a:r>
              <a:rPr lang="en-US" sz="2400" dirty="0">
                <a:solidFill>
                  <a:srgbClr val="FFFFFF"/>
                </a:solidFill>
              </a:rPr>
              <a:t> avec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étonnante</a:t>
            </a:r>
            <a:r>
              <a:rPr lang="en-US" sz="2400" dirty="0">
                <a:solidFill>
                  <a:srgbClr val="FFFFFF"/>
                </a:solidFill>
              </a:rPr>
              <a:t> exactitude.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3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_az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9753"/>
            <a:ext cx="8229600" cy="530978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Prophéties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l'Ancien</a:t>
            </a:r>
            <a:r>
              <a:rPr lang="en-US" sz="2400" dirty="0">
                <a:solidFill>
                  <a:srgbClr val="FFFFFF"/>
                </a:solidFill>
              </a:rPr>
              <a:t> Testament </a:t>
            </a:r>
            <a:r>
              <a:rPr lang="en-US" sz="2400" dirty="0" err="1">
                <a:solidFill>
                  <a:srgbClr val="FFFFFF"/>
                </a:solidFill>
              </a:rPr>
              <a:t>concernant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Messie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149435"/>
              </p:ext>
            </p:extLst>
          </p:nvPr>
        </p:nvGraphicFramePr>
        <p:xfrm>
          <a:off x="348792" y="822597"/>
          <a:ext cx="8465269" cy="567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6260"/>
                <a:gridCol w="2246286"/>
                <a:gridCol w="255272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Prophétie</a:t>
                      </a:r>
                      <a:endParaRPr lang="en-US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Prophète</a:t>
                      </a:r>
                      <a:r>
                        <a:rPr lang="en-US" sz="18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rédacteur</a:t>
                      </a:r>
                      <a:endParaRPr lang="en-US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Accomplissement</a:t>
                      </a:r>
                      <a:endParaRPr lang="en-US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naîtrait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Bethléem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Michée 5 : 2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Matthieu 2 : 5-6 ; Luc 2 : 4-6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naîtrait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d’une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vierge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Ésaïe</a:t>
                      </a:r>
                      <a:r>
                        <a:rPr lang="nl-NL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7 : 14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Matthieu 1 : 22-23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appelé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Emmanuel.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Ésaïe</a:t>
                      </a:r>
                      <a:r>
                        <a:rPr lang="nl-NL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7 : 14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Matthieu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 : 23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Son lieu de naissance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pleurerait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la mort de beaucoup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d’enfants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Jérémie 31 : 15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Matthieu 2 : 17-18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une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entrée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triomphale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Jérusalem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monté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sur un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âne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Zacharie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9 : 9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Matthieu 21 : 4-5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prêcherait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recourant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des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paraboles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Ésaïe</a:t>
                      </a:r>
                      <a:r>
                        <a:rPr lang="nl-NL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 : 9-10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Matthieu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13 : 10-15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guérirait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beaucoup de gens.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Ésaïe</a:t>
                      </a:r>
                      <a:r>
                        <a:rPr lang="nl-NL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53 : 5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Matthieu 8 : 16-17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rejeté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par les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siens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Ésaïe</a:t>
                      </a:r>
                      <a:r>
                        <a:rPr lang="nl-NL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53 : 3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Jean 1 : 11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crucifié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entre des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voleurs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Ésaïe</a:t>
                      </a:r>
                      <a:r>
                        <a:rPr lang="nl-NL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53 : 12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Matthieu 27 : 38 ; Marc 15 : 27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lui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donnerait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du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vinaigre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boire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David (</a:t>
                      </a:r>
                      <a:r>
                        <a:rPr lang="pt-BR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Psaumes</a:t>
                      </a:r>
                      <a:r>
                        <a:rPr lang="pt-BR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69 : 21)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Matthieu 27 : 34 ; </a:t>
                      </a:r>
                    </a:p>
                    <a:p>
                      <a:r>
                        <a:rPr lang="fr-FR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Jean 19 : 28-30 ; Luc 23 : 34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tirerait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vêtements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au sort pour se les </a:t>
                      </a:r>
                      <a:r>
                        <a:rPr lang="en-US" sz="15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répartir</a:t>
                      </a:r>
                      <a:r>
                        <a:rPr lang="en-US" sz="15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David (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Psaumes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22 : 18)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Luc 23 : 34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lui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attribuerait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un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sépulcre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parmi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les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impies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mais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serait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enseveli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u="none" strike="noStrike" kern="1200" spc="-2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parmi</a:t>
                      </a:r>
                      <a:r>
                        <a:rPr lang="en-US" sz="1500" b="0" i="0" u="none" strike="noStrike" kern="1200" spc="-2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les riches.</a:t>
                      </a:r>
                      <a:endParaRPr lang="en-US" sz="1500" spc="-20" baseline="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Ésaïe</a:t>
                      </a:r>
                      <a:r>
                        <a:rPr lang="nl-NL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53 : 9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Matthieu 27 : 57-60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  <a:alpha val="48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87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 descr="sub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1" y="3631810"/>
            <a:ext cx="4918619" cy="1127080"/>
          </a:xfrm>
          <a:prstGeom prst="rect">
            <a:avLst/>
          </a:prstGeom>
        </p:spPr>
      </p:pic>
      <p:pic>
        <p:nvPicPr>
          <p:cNvPr id="6" name="Imagen 5" descr="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60"/>
            <a:ext cx="9144000" cy="249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4910" y="2154280"/>
            <a:ext cx="7196048" cy="1470025"/>
          </a:xfrm>
        </p:spPr>
        <p:txBody>
          <a:bodyPr>
            <a:noAutofit/>
          </a:bodyPr>
          <a:lstStyle/>
          <a:p>
            <a:pPr algn="r">
              <a:lnSpc>
                <a:spcPts val="4760"/>
              </a:lnSpc>
            </a:pPr>
            <a:r>
              <a:rPr lang="en-US" sz="4800" dirty="0">
                <a:solidFill>
                  <a:schemeClr val="bg1"/>
                </a:solidFill>
              </a:rPr>
              <a:t>Est-</a:t>
            </a:r>
            <a:r>
              <a:rPr lang="en-US" sz="4800" dirty="0" err="1">
                <a:solidFill>
                  <a:schemeClr val="bg1"/>
                </a:solidFill>
              </a:rPr>
              <a:t>il</a:t>
            </a:r>
            <a:r>
              <a:rPr lang="en-US" sz="4800" dirty="0">
                <a:solidFill>
                  <a:schemeClr val="bg1"/>
                </a:solidFill>
              </a:rPr>
              <a:t> possible de </a:t>
            </a:r>
            <a:r>
              <a:rPr lang="en-US" sz="4800" dirty="0" err="1" smtClean="0">
                <a:solidFill>
                  <a:schemeClr val="bg1"/>
                </a:solidFill>
              </a:rPr>
              <a:t>croire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err="1" smtClean="0">
                <a:solidFill>
                  <a:schemeClr val="bg1"/>
                </a:solidFill>
              </a:rPr>
              <a:t>en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Dieu</a:t>
            </a:r>
            <a:r>
              <a:rPr lang="en-US" sz="4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3886" y="3886200"/>
            <a:ext cx="4354703" cy="943212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3" y="1387646"/>
            <a:ext cx="2332421" cy="23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PT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412" y="262302"/>
            <a:ext cx="8216241" cy="1302547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 err="1">
                <a:solidFill>
                  <a:schemeClr val="bg1"/>
                </a:solidFill>
              </a:rPr>
              <a:t>Prophéties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bibliques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contre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smtClean="0">
                <a:solidFill>
                  <a:schemeClr val="bg1"/>
                </a:solidFill>
              </a:rPr>
              <a:t/>
            </a:r>
            <a:br>
              <a:rPr lang="en-US" sz="4000" b="0" dirty="0" smtClean="0">
                <a:solidFill>
                  <a:schemeClr val="bg1"/>
                </a:solidFill>
              </a:rPr>
            </a:br>
            <a:r>
              <a:rPr lang="en-US" sz="4000" b="0" dirty="0" smtClean="0">
                <a:solidFill>
                  <a:schemeClr val="bg1"/>
                </a:solidFill>
              </a:rPr>
              <a:t>des </a:t>
            </a:r>
            <a:r>
              <a:rPr lang="en-US" sz="4000" b="0" dirty="0" err="1">
                <a:solidFill>
                  <a:schemeClr val="bg1"/>
                </a:solidFill>
              </a:rPr>
              <a:t>lieux</a:t>
            </a:r>
            <a:r>
              <a:rPr lang="en-US" sz="4000" b="0" dirty="0">
                <a:solidFill>
                  <a:schemeClr val="bg1"/>
                </a:solidFill>
              </a:rPr>
              <a:t> précis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4632" y="1888292"/>
            <a:ext cx="7857315" cy="2474321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Tyr (Ézéchiel 26 : 7-14</a:t>
            </a:r>
            <a:r>
              <a:rPr lang="fr-FR" sz="2400" dirty="0" smtClean="0">
                <a:solidFill>
                  <a:schemeClr val="bg1"/>
                </a:solidFill>
              </a:rPr>
              <a:t>).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Égypte </a:t>
            </a:r>
            <a:r>
              <a:rPr lang="fr-FR" sz="2400" dirty="0">
                <a:solidFill>
                  <a:schemeClr val="bg1"/>
                </a:solidFill>
              </a:rPr>
              <a:t>(Ézéchiel 29 : 14, 15). 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Pétra </a:t>
            </a:r>
            <a:r>
              <a:rPr lang="fr-FR" sz="2400" dirty="0">
                <a:solidFill>
                  <a:schemeClr val="bg1"/>
                </a:solidFill>
              </a:rPr>
              <a:t>(Édom) (Jérémie 49 : 17, 18 ; Ésaïe 34 : 11-13). 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Babylone (</a:t>
            </a:r>
            <a:r>
              <a:rPr lang="fr-FR" sz="2400" dirty="0">
                <a:solidFill>
                  <a:schemeClr val="bg1"/>
                </a:solidFill>
              </a:rPr>
              <a:t>Jérémie 51 : 36, 37 ; Ésaïe 13 : 20, 21).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Lire la bible </a:t>
            </a:r>
            <a:r>
              <a:rPr lang="en-US" dirty="0" err="1">
                <a:solidFill>
                  <a:srgbClr val="FFFFFF"/>
                </a:solidFill>
              </a:rPr>
              <a:t>offre</a:t>
            </a:r>
            <a:r>
              <a:rPr lang="en-US" dirty="0">
                <a:solidFill>
                  <a:srgbClr val="FFFFFF"/>
                </a:solidFill>
              </a:rPr>
              <a:t> des </a:t>
            </a:r>
            <a:r>
              <a:rPr lang="en-US" dirty="0" err="1">
                <a:solidFill>
                  <a:srgbClr val="FFFFFF"/>
                </a:solidFill>
              </a:rPr>
              <a:t>avantages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Cela</a:t>
            </a:r>
            <a:r>
              <a:rPr lang="en-US" dirty="0">
                <a:solidFill>
                  <a:srgbClr val="FFFFFF"/>
                </a:solidFill>
              </a:rPr>
              <a:t> 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51578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Contribue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à </a:t>
            </a:r>
            <a:r>
              <a:rPr lang="en-US" sz="2800" dirty="0" err="1">
                <a:solidFill>
                  <a:schemeClr val="bg1"/>
                </a:solidFill>
              </a:rPr>
              <a:t>une</a:t>
            </a:r>
            <a:r>
              <a:rPr lang="en-US" sz="2800" dirty="0">
                <a:solidFill>
                  <a:schemeClr val="bg1"/>
                </a:solidFill>
              </a:rPr>
              <a:t> vie </a:t>
            </a:r>
            <a:r>
              <a:rPr lang="en-US" sz="2800" dirty="0" err="1">
                <a:solidFill>
                  <a:schemeClr val="bg1"/>
                </a:solidFill>
              </a:rPr>
              <a:t>prospère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 err="1">
                <a:solidFill>
                  <a:schemeClr val="bg1"/>
                </a:solidFill>
              </a:rPr>
              <a:t>Psaumes</a:t>
            </a:r>
            <a:r>
              <a:rPr lang="en-US" sz="2800" dirty="0">
                <a:solidFill>
                  <a:schemeClr val="bg1"/>
                </a:solidFill>
              </a:rPr>
              <a:t> 1 : 1-3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Aide </a:t>
            </a:r>
            <a:r>
              <a:rPr lang="en-US" sz="2800" dirty="0">
                <a:solidFill>
                  <a:schemeClr val="bg1"/>
                </a:solidFill>
              </a:rPr>
              <a:t>à </a:t>
            </a:r>
            <a:r>
              <a:rPr lang="en-US" sz="2800" dirty="0" err="1">
                <a:solidFill>
                  <a:schemeClr val="bg1"/>
                </a:solidFill>
              </a:rPr>
              <a:t>vaincre</a:t>
            </a:r>
            <a:r>
              <a:rPr lang="en-US" sz="2800" dirty="0">
                <a:solidFill>
                  <a:schemeClr val="bg1"/>
                </a:solidFill>
              </a:rPr>
              <a:t> le </a:t>
            </a:r>
            <a:r>
              <a:rPr lang="en-US" sz="2800" dirty="0" err="1">
                <a:solidFill>
                  <a:schemeClr val="bg1"/>
                </a:solidFill>
              </a:rPr>
              <a:t>péche</a:t>
            </a:r>
            <a:r>
              <a:rPr lang="en-US" sz="2800" dirty="0">
                <a:solidFill>
                  <a:schemeClr val="bg1"/>
                </a:solidFill>
              </a:rPr>
              <a:t>́ (</a:t>
            </a:r>
            <a:r>
              <a:rPr lang="en-US" sz="2800" dirty="0" err="1">
                <a:solidFill>
                  <a:schemeClr val="bg1"/>
                </a:solidFill>
              </a:rPr>
              <a:t>Psaumes</a:t>
            </a:r>
            <a:r>
              <a:rPr lang="en-US" sz="2800" dirty="0">
                <a:solidFill>
                  <a:schemeClr val="bg1"/>
                </a:solidFill>
              </a:rPr>
              <a:t> 119 : </a:t>
            </a:r>
            <a:r>
              <a:rPr lang="en-US" sz="2800" dirty="0" smtClean="0">
                <a:solidFill>
                  <a:schemeClr val="bg1"/>
                </a:solidFill>
              </a:rPr>
              <a:t>11)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Apporte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de </a:t>
            </a:r>
            <a:r>
              <a:rPr lang="en-US" sz="2800" dirty="0" err="1">
                <a:solidFill>
                  <a:schemeClr val="bg1"/>
                </a:solidFill>
              </a:rPr>
              <a:t>sagesse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 err="1">
                <a:solidFill>
                  <a:schemeClr val="bg1"/>
                </a:solidFill>
              </a:rPr>
              <a:t>Psaumes</a:t>
            </a:r>
            <a:r>
              <a:rPr lang="en-US" sz="2800" dirty="0">
                <a:solidFill>
                  <a:schemeClr val="bg1"/>
                </a:solidFill>
              </a:rPr>
              <a:t> 119 : </a:t>
            </a:r>
            <a:r>
              <a:rPr lang="en-US" sz="2800" dirty="0" smtClean="0">
                <a:solidFill>
                  <a:schemeClr val="bg1"/>
                </a:solidFill>
              </a:rPr>
              <a:t>98)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Remplit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le </a:t>
            </a:r>
            <a:r>
              <a:rPr lang="en-US" sz="2800" dirty="0" err="1">
                <a:solidFill>
                  <a:schemeClr val="bg1"/>
                </a:solidFill>
              </a:rPr>
              <a:t>cœur</a:t>
            </a:r>
            <a:r>
              <a:rPr lang="en-US" sz="2800" dirty="0">
                <a:solidFill>
                  <a:schemeClr val="bg1"/>
                </a:solidFill>
              </a:rPr>
              <a:t> de joie (</a:t>
            </a:r>
            <a:r>
              <a:rPr lang="en-US" sz="2800" dirty="0" err="1">
                <a:solidFill>
                  <a:schemeClr val="bg1"/>
                </a:solidFill>
              </a:rPr>
              <a:t>Psaumes</a:t>
            </a:r>
            <a:r>
              <a:rPr lang="en-US" sz="2800" dirty="0">
                <a:solidFill>
                  <a:schemeClr val="bg1"/>
                </a:solidFill>
              </a:rPr>
              <a:t> 119 : </a:t>
            </a:r>
            <a:r>
              <a:rPr lang="en-US" sz="2800" dirty="0" smtClean="0">
                <a:solidFill>
                  <a:schemeClr val="bg1"/>
                </a:solidFill>
              </a:rPr>
              <a:t>111)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Égaie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la vie (</a:t>
            </a:r>
            <a:r>
              <a:rPr lang="en-US" sz="2800" dirty="0" err="1">
                <a:solidFill>
                  <a:schemeClr val="bg1"/>
                </a:solidFill>
              </a:rPr>
              <a:t>Jérémie</a:t>
            </a:r>
            <a:r>
              <a:rPr lang="en-US" sz="2800" dirty="0">
                <a:solidFill>
                  <a:schemeClr val="bg1"/>
                </a:solidFill>
              </a:rPr>
              <a:t> 15 : </a:t>
            </a:r>
            <a:r>
              <a:rPr lang="en-US" sz="2800" dirty="0" smtClean="0">
                <a:solidFill>
                  <a:schemeClr val="bg1"/>
                </a:solidFill>
              </a:rPr>
              <a:t>16)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Développe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l’amour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Dieu</a:t>
            </a:r>
            <a:r>
              <a:rPr lang="en-US" sz="2800" dirty="0">
                <a:solidFill>
                  <a:schemeClr val="bg1"/>
                </a:solidFill>
              </a:rPr>
              <a:t> (Jean 14 : 21)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Est </a:t>
            </a:r>
            <a:r>
              <a:rPr lang="en-US" sz="2800" dirty="0" err="1">
                <a:solidFill>
                  <a:schemeClr val="bg1"/>
                </a:solidFill>
              </a:rPr>
              <a:t>une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preuve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salut</a:t>
            </a:r>
            <a:r>
              <a:rPr lang="en-US" sz="2800" dirty="0">
                <a:solidFill>
                  <a:schemeClr val="bg1"/>
                </a:solidFill>
              </a:rPr>
              <a:t> (2 </a:t>
            </a:r>
            <a:r>
              <a:rPr lang="en-US" sz="2800" dirty="0" err="1">
                <a:solidFill>
                  <a:schemeClr val="bg1"/>
                </a:solidFill>
              </a:rPr>
              <a:t>Timothée</a:t>
            </a:r>
            <a:r>
              <a:rPr lang="en-US" sz="2800" dirty="0">
                <a:solidFill>
                  <a:schemeClr val="bg1"/>
                </a:solidFill>
              </a:rPr>
              <a:t> 3 : </a:t>
            </a:r>
            <a:r>
              <a:rPr lang="en-US" sz="2800" dirty="0" smtClean="0">
                <a:solidFill>
                  <a:schemeClr val="bg1"/>
                </a:solidFill>
              </a:rPr>
              <a:t>14-15)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Apporte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le </a:t>
            </a:r>
            <a:r>
              <a:rPr lang="en-US" sz="2800" dirty="0" err="1">
                <a:solidFill>
                  <a:schemeClr val="bg1"/>
                </a:solidFill>
              </a:rPr>
              <a:t>bonheur</a:t>
            </a:r>
            <a:r>
              <a:rPr lang="en-US" sz="2800" dirty="0">
                <a:solidFill>
                  <a:schemeClr val="bg1"/>
                </a:solidFill>
              </a:rPr>
              <a:t> (Jacques 1 : 25, </a:t>
            </a:r>
            <a:r>
              <a:rPr lang="en-US" sz="2800" dirty="0" smtClean="0">
                <a:solidFill>
                  <a:schemeClr val="bg1"/>
                </a:solidFill>
              </a:rPr>
              <a:t>27)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Augmente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la </a:t>
            </a:r>
            <a:r>
              <a:rPr lang="en-US" sz="2800" dirty="0" err="1">
                <a:solidFill>
                  <a:schemeClr val="bg1"/>
                </a:solidFill>
              </a:rPr>
              <a:t>foi</a:t>
            </a:r>
            <a:r>
              <a:rPr lang="en-US" sz="2800" dirty="0">
                <a:solidFill>
                  <a:schemeClr val="bg1"/>
                </a:solidFill>
              </a:rPr>
              <a:t> (Romains 10 : </a:t>
            </a:r>
            <a:r>
              <a:rPr lang="en-US" sz="2800" dirty="0" smtClean="0">
                <a:solidFill>
                  <a:schemeClr val="bg1"/>
                </a:solidFill>
              </a:rPr>
              <a:t>17)</a:t>
            </a:r>
          </a:p>
          <a:p>
            <a:r>
              <a:rPr lang="en-US" sz="2800" spc="-40" dirty="0" smtClean="0">
                <a:solidFill>
                  <a:schemeClr val="bg1"/>
                </a:solidFill>
              </a:rPr>
              <a:t>Enseigne </a:t>
            </a:r>
            <a:r>
              <a:rPr lang="en-US" sz="2800" spc="-40" dirty="0">
                <a:solidFill>
                  <a:schemeClr val="bg1"/>
                </a:solidFill>
              </a:rPr>
              <a:t>comment </a:t>
            </a:r>
            <a:r>
              <a:rPr lang="en-US" sz="2800" spc="-40" dirty="0" err="1">
                <a:solidFill>
                  <a:schemeClr val="bg1"/>
                </a:solidFill>
              </a:rPr>
              <a:t>vaincre</a:t>
            </a:r>
            <a:r>
              <a:rPr lang="en-US" sz="2800" spc="-40" dirty="0">
                <a:solidFill>
                  <a:schemeClr val="bg1"/>
                </a:solidFill>
              </a:rPr>
              <a:t> le mal (</a:t>
            </a:r>
            <a:r>
              <a:rPr lang="en-US" sz="2800" spc="-40" dirty="0" err="1">
                <a:solidFill>
                  <a:schemeClr val="bg1"/>
                </a:solidFill>
              </a:rPr>
              <a:t>Éphésiens</a:t>
            </a:r>
            <a:r>
              <a:rPr lang="en-US" sz="2800" spc="-40" dirty="0">
                <a:solidFill>
                  <a:schemeClr val="bg1"/>
                </a:solidFill>
              </a:rPr>
              <a:t> 6 : </a:t>
            </a:r>
            <a:r>
              <a:rPr lang="en-US" sz="2800" spc="-40" dirty="0" smtClean="0">
                <a:solidFill>
                  <a:schemeClr val="bg1"/>
                </a:solidFill>
              </a:rPr>
              <a:t>16-17)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Oriente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et </a:t>
            </a:r>
            <a:r>
              <a:rPr lang="en-US" sz="2800" dirty="0" err="1">
                <a:solidFill>
                  <a:schemeClr val="bg1"/>
                </a:solidFill>
              </a:rPr>
              <a:t>protège</a:t>
            </a:r>
            <a:r>
              <a:rPr lang="en-US" sz="2800" dirty="0">
                <a:solidFill>
                  <a:schemeClr val="bg1"/>
                </a:solidFill>
              </a:rPr>
              <a:t> (Ps 119 : </a:t>
            </a:r>
            <a:r>
              <a:rPr lang="en-US" sz="2800" dirty="0" smtClean="0">
                <a:solidFill>
                  <a:schemeClr val="bg1"/>
                </a:solidFill>
              </a:rPr>
              <a:t>105)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Améliore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la </a:t>
            </a:r>
            <a:r>
              <a:rPr lang="en-US" sz="2800" dirty="0" err="1">
                <a:solidFill>
                  <a:schemeClr val="bg1"/>
                </a:solidFill>
              </a:rPr>
              <a:t>qualité</a:t>
            </a:r>
            <a:r>
              <a:rPr lang="en-US" sz="2800" dirty="0">
                <a:solidFill>
                  <a:schemeClr val="bg1"/>
                </a:solidFill>
              </a:rPr>
              <a:t> de la vie (1 P 1 : 23-25 ; 2 :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Lire la bible </a:t>
            </a:r>
            <a:r>
              <a:rPr lang="en-US" dirty="0" err="1">
                <a:solidFill>
                  <a:srgbClr val="FFFFFF"/>
                </a:solidFill>
              </a:rPr>
              <a:t>offre</a:t>
            </a:r>
            <a:r>
              <a:rPr lang="en-US" dirty="0">
                <a:solidFill>
                  <a:srgbClr val="FFFFFF"/>
                </a:solidFill>
              </a:rPr>
              <a:t> des </a:t>
            </a:r>
            <a:r>
              <a:rPr lang="en-US" dirty="0" err="1">
                <a:solidFill>
                  <a:srgbClr val="FFFFFF"/>
                </a:solidFill>
              </a:rPr>
              <a:t>avantages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Cela</a:t>
            </a:r>
            <a:r>
              <a:rPr lang="en-US" dirty="0">
                <a:solidFill>
                  <a:srgbClr val="FFFFFF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7879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18947" y="1963284"/>
            <a:ext cx="4923878" cy="1996490"/>
          </a:xfrm>
        </p:spPr>
        <p:txBody>
          <a:bodyPr>
            <a:normAutofit/>
          </a:bodyPr>
          <a:lstStyle/>
          <a:p>
            <a:r>
              <a:rPr lang="es-ES" sz="4800" dirty="0">
                <a:solidFill>
                  <a:srgbClr val="FFFFFF"/>
                </a:solidFill>
              </a:rPr>
              <a:t>LA BIBLE ET </a:t>
            </a:r>
            <a:r>
              <a:rPr lang="es-ES" sz="4800" dirty="0" smtClean="0">
                <a:solidFill>
                  <a:srgbClr val="FFFFFF"/>
                </a:solidFill>
              </a:rPr>
              <a:t/>
            </a:r>
            <a:br>
              <a:rPr lang="es-ES" sz="4800" dirty="0" smtClean="0">
                <a:solidFill>
                  <a:srgbClr val="FFFFFF"/>
                </a:solidFill>
              </a:rPr>
            </a:br>
            <a:r>
              <a:rPr lang="es-ES" sz="4800" dirty="0" smtClean="0">
                <a:solidFill>
                  <a:srgbClr val="FFFFFF"/>
                </a:solidFill>
              </a:rPr>
              <a:t>LA </a:t>
            </a:r>
            <a:r>
              <a:rPr lang="es-ES" sz="4800" dirty="0">
                <a:solidFill>
                  <a:srgbClr val="FFFFFF"/>
                </a:solidFill>
              </a:rPr>
              <a:t>SCIENCE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277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cercle</a:t>
            </a:r>
            <a:r>
              <a:rPr lang="en-US" dirty="0">
                <a:solidFill>
                  <a:srgbClr val="FFFFFF"/>
                </a:solidFill>
              </a:rPr>
              <a:t> de la </a:t>
            </a:r>
            <a:r>
              <a:rPr lang="en-US" dirty="0" err="1">
                <a:solidFill>
                  <a:srgbClr val="FFFFFF"/>
                </a:solidFill>
              </a:rPr>
              <a:t>terre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93111"/>
            <a:ext cx="8229600" cy="5010280"/>
          </a:xfrm>
        </p:spPr>
        <p:txBody>
          <a:bodyPr>
            <a:noAutofit/>
          </a:bodyPr>
          <a:lstStyle/>
          <a:p>
            <a:pPr algn="just"/>
            <a:r>
              <a:rPr lang="en-US" sz="2300" dirty="0">
                <a:solidFill>
                  <a:srgbClr val="FFFFFF"/>
                </a:solidFill>
              </a:rPr>
              <a:t>Au </a:t>
            </a:r>
            <a:r>
              <a:rPr lang="en-US" sz="2300" dirty="0" err="1">
                <a:solidFill>
                  <a:srgbClr val="FFFFFF"/>
                </a:solidFill>
              </a:rPr>
              <a:t>cours</a:t>
            </a:r>
            <a:r>
              <a:rPr lang="en-US" sz="2300" dirty="0">
                <a:solidFill>
                  <a:srgbClr val="FFFFFF"/>
                </a:solidFill>
              </a:rPr>
              <a:t> du temps, les </a:t>
            </a:r>
            <a:r>
              <a:rPr lang="en-US" sz="2300" dirty="0" err="1">
                <a:solidFill>
                  <a:srgbClr val="FFFFFF"/>
                </a:solidFill>
              </a:rPr>
              <a:t>découvertes</a:t>
            </a:r>
            <a:r>
              <a:rPr lang="en-US" sz="2300" dirty="0">
                <a:solidFill>
                  <a:srgbClr val="FFFFFF"/>
                </a:solidFill>
              </a:rPr>
              <a:t> de la science </a:t>
            </a:r>
            <a:r>
              <a:rPr lang="en-US" sz="2300" dirty="0" err="1">
                <a:solidFill>
                  <a:srgbClr val="FFFFFF"/>
                </a:solidFill>
              </a:rPr>
              <a:t>ont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prouvé</a:t>
            </a:r>
            <a:r>
              <a:rPr lang="en-US" sz="2300" dirty="0">
                <a:solidFill>
                  <a:srgbClr val="FFFFFF"/>
                </a:solidFill>
              </a:rPr>
              <a:t> que la Bible a raison </a:t>
            </a:r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déclarations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r>
              <a:rPr lang="en-US" sz="2300" dirty="0" err="1">
                <a:solidFill>
                  <a:srgbClr val="FFFFFF"/>
                </a:solidFill>
              </a:rPr>
              <a:t>Analysons</a:t>
            </a:r>
            <a:r>
              <a:rPr lang="en-US" sz="2300" dirty="0">
                <a:solidFill>
                  <a:srgbClr val="FFFFFF"/>
                </a:solidFill>
              </a:rPr>
              <a:t> par </a:t>
            </a:r>
            <a:r>
              <a:rPr lang="en-US" sz="2300" dirty="0" err="1">
                <a:solidFill>
                  <a:srgbClr val="FFFFFF"/>
                </a:solidFill>
              </a:rPr>
              <a:t>exemple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texte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d’Ésaïe</a:t>
            </a:r>
            <a:r>
              <a:rPr lang="en-US" sz="2300" dirty="0">
                <a:solidFill>
                  <a:srgbClr val="FFFFFF"/>
                </a:solidFill>
              </a:rPr>
              <a:t> 40 : 22 : « </a:t>
            </a:r>
            <a:r>
              <a:rPr lang="en-US" sz="2300" dirty="0" err="1">
                <a:solidFill>
                  <a:srgbClr val="FFFFFF"/>
                </a:solidFill>
              </a:rPr>
              <a:t>C'est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lui</a:t>
            </a:r>
            <a:r>
              <a:rPr lang="en-US" sz="2300" dirty="0">
                <a:solidFill>
                  <a:srgbClr val="FFFFFF"/>
                </a:solidFill>
              </a:rPr>
              <a:t> qui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assis</a:t>
            </a:r>
            <a:r>
              <a:rPr lang="en-US" sz="2300" dirty="0">
                <a:solidFill>
                  <a:srgbClr val="FFFFFF"/>
                </a:solidFill>
              </a:rPr>
              <a:t> au-</a:t>
            </a:r>
            <a:r>
              <a:rPr lang="en-US" sz="2300" dirty="0" err="1">
                <a:solidFill>
                  <a:srgbClr val="FFFFFF"/>
                </a:solidFill>
              </a:rPr>
              <a:t>dessus</a:t>
            </a:r>
            <a:r>
              <a:rPr lang="en-US" sz="2300" dirty="0">
                <a:solidFill>
                  <a:srgbClr val="FFFFFF"/>
                </a:solidFill>
              </a:rPr>
              <a:t> du </a:t>
            </a:r>
            <a:r>
              <a:rPr lang="en-US" sz="2300" dirty="0" err="1">
                <a:solidFill>
                  <a:srgbClr val="FFFFFF"/>
                </a:solidFill>
              </a:rPr>
              <a:t>cercle</a:t>
            </a:r>
            <a:r>
              <a:rPr lang="en-US" sz="2300" dirty="0">
                <a:solidFill>
                  <a:srgbClr val="FFFFFF"/>
                </a:solidFill>
              </a:rPr>
              <a:t> de la </a:t>
            </a:r>
            <a:r>
              <a:rPr lang="en-US" sz="2300" dirty="0" err="1">
                <a:solidFill>
                  <a:srgbClr val="FFFFFF"/>
                </a:solidFill>
              </a:rPr>
              <a:t>terre</a:t>
            </a:r>
            <a:r>
              <a:rPr lang="en-US" sz="2300" dirty="0">
                <a:solidFill>
                  <a:srgbClr val="FFFFFF"/>
                </a:solidFill>
              </a:rPr>
              <a:t> ».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Le </a:t>
            </a:r>
            <a:r>
              <a:rPr lang="en-US" sz="2300" dirty="0" err="1">
                <a:solidFill>
                  <a:srgbClr val="FFFFFF"/>
                </a:solidFill>
              </a:rPr>
              <a:t>terme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hébreu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qu’utilise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Ésaïe</a:t>
            </a:r>
            <a:r>
              <a:rPr lang="en-US" sz="2300" dirty="0">
                <a:solidFill>
                  <a:srgbClr val="FFFFFF"/>
                </a:solidFill>
              </a:rPr>
              <a:t> pour se </a:t>
            </a:r>
            <a:r>
              <a:rPr lang="en-US" sz="2300" dirty="0" err="1">
                <a:solidFill>
                  <a:srgbClr val="FFFFFF"/>
                </a:solidFill>
              </a:rPr>
              <a:t>référer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la « </a:t>
            </a:r>
            <a:r>
              <a:rPr lang="en-US" sz="2300" dirty="0" err="1">
                <a:solidFill>
                  <a:srgbClr val="FFFFFF"/>
                </a:solidFill>
              </a:rPr>
              <a:t>voûte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céleste</a:t>
            </a:r>
            <a:r>
              <a:rPr lang="en-US" sz="2300" dirty="0">
                <a:solidFill>
                  <a:srgbClr val="FFFFFF"/>
                </a:solidFill>
              </a:rPr>
              <a:t> »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khug</a:t>
            </a:r>
            <a:r>
              <a:rPr lang="en-US" sz="2300" dirty="0">
                <a:solidFill>
                  <a:srgbClr val="FFFFFF"/>
                </a:solidFill>
              </a:rPr>
              <a:t>, qui </a:t>
            </a:r>
            <a:r>
              <a:rPr lang="en-US" sz="2300" dirty="0" err="1">
                <a:solidFill>
                  <a:srgbClr val="FFFFFF"/>
                </a:solidFill>
              </a:rPr>
              <a:t>signifie</a:t>
            </a:r>
            <a:r>
              <a:rPr lang="en-US" sz="2300" dirty="0">
                <a:solidFill>
                  <a:srgbClr val="FFFFFF"/>
                </a:solidFill>
              </a:rPr>
              <a:t> « </a:t>
            </a:r>
            <a:r>
              <a:rPr lang="en-US" sz="2300" dirty="0" err="1">
                <a:solidFill>
                  <a:srgbClr val="FFFFFF"/>
                </a:solidFill>
              </a:rPr>
              <a:t>sphère</a:t>
            </a:r>
            <a:r>
              <a:rPr lang="en-US" sz="2300" dirty="0">
                <a:solidFill>
                  <a:srgbClr val="FFFFFF"/>
                </a:solidFill>
              </a:rPr>
              <a:t> ».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La </a:t>
            </a:r>
            <a:r>
              <a:rPr lang="en-US" sz="2300" dirty="0">
                <a:solidFill>
                  <a:srgbClr val="FFFFFF"/>
                </a:solidFill>
              </a:rPr>
              <a:t>Bible </a:t>
            </a:r>
            <a:r>
              <a:rPr lang="en-US" sz="2300" dirty="0" err="1">
                <a:solidFill>
                  <a:srgbClr val="FFFFFF"/>
                </a:solidFill>
              </a:rPr>
              <a:t>Segond</a:t>
            </a:r>
            <a:r>
              <a:rPr lang="en-US" sz="2300" dirty="0">
                <a:solidFill>
                  <a:srgbClr val="FFFFFF"/>
                </a:solidFill>
              </a:rPr>
              <a:t> 21 </a:t>
            </a:r>
            <a:r>
              <a:rPr lang="en-US" sz="2300" dirty="0" err="1">
                <a:solidFill>
                  <a:srgbClr val="FFFFFF"/>
                </a:solidFill>
              </a:rPr>
              <a:t>dit</a:t>
            </a:r>
            <a:r>
              <a:rPr lang="en-US" sz="2300" dirty="0">
                <a:solidFill>
                  <a:srgbClr val="FFFFFF"/>
                </a:solidFill>
              </a:rPr>
              <a:t> « </a:t>
            </a:r>
            <a:r>
              <a:rPr lang="en-US" sz="2300" dirty="0" err="1">
                <a:solidFill>
                  <a:srgbClr val="FFFFFF"/>
                </a:solidFill>
              </a:rPr>
              <a:t>C’est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l’Éternel</a:t>
            </a:r>
            <a:r>
              <a:rPr lang="en-US" sz="2300" dirty="0">
                <a:solidFill>
                  <a:srgbClr val="FFFFFF"/>
                </a:solidFill>
              </a:rPr>
              <a:t> qui </a:t>
            </a:r>
            <a:r>
              <a:rPr lang="en-US" sz="2300" dirty="0" err="1">
                <a:solidFill>
                  <a:srgbClr val="FFFFFF"/>
                </a:solidFill>
              </a:rPr>
              <a:t>siège</a:t>
            </a:r>
            <a:r>
              <a:rPr lang="en-US" sz="2300" dirty="0">
                <a:solidFill>
                  <a:srgbClr val="FFFFFF"/>
                </a:solidFill>
              </a:rPr>
              <a:t> au-</a:t>
            </a:r>
            <a:r>
              <a:rPr lang="en-US" sz="2300" dirty="0" err="1">
                <a:solidFill>
                  <a:srgbClr val="FFFFFF"/>
                </a:solidFill>
              </a:rPr>
              <a:t>dessus</a:t>
            </a:r>
            <a:r>
              <a:rPr lang="en-US" sz="2300" dirty="0">
                <a:solidFill>
                  <a:srgbClr val="FFFFFF"/>
                </a:solidFill>
              </a:rPr>
              <a:t> du </a:t>
            </a:r>
            <a:r>
              <a:rPr lang="en-US" sz="2300" dirty="0" err="1">
                <a:solidFill>
                  <a:srgbClr val="FFFFFF"/>
                </a:solidFill>
              </a:rPr>
              <a:t>cercle</a:t>
            </a:r>
            <a:r>
              <a:rPr lang="en-US" sz="2300" dirty="0">
                <a:solidFill>
                  <a:srgbClr val="FFFFFF"/>
                </a:solidFill>
              </a:rPr>
              <a:t> de la </a:t>
            </a:r>
            <a:r>
              <a:rPr lang="en-US" sz="2300" dirty="0" err="1">
                <a:solidFill>
                  <a:srgbClr val="FFFFFF"/>
                </a:solidFill>
              </a:rPr>
              <a:t>terre</a:t>
            </a:r>
            <a:r>
              <a:rPr lang="en-US" sz="2300" dirty="0">
                <a:solidFill>
                  <a:srgbClr val="FFFFFF"/>
                </a:solidFill>
              </a:rPr>
              <a:t>… ». Or, la science (</a:t>
            </a:r>
            <a:r>
              <a:rPr lang="en-US" sz="2300" dirty="0" err="1">
                <a:solidFill>
                  <a:srgbClr val="FFFFFF"/>
                </a:solidFill>
              </a:rPr>
              <a:t>grecque</a:t>
            </a:r>
            <a:r>
              <a:rPr lang="en-US" sz="2300" dirty="0">
                <a:solidFill>
                  <a:srgbClr val="FFFFFF"/>
                </a:solidFill>
              </a:rPr>
              <a:t>) </a:t>
            </a:r>
            <a:r>
              <a:rPr lang="en-US" sz="2300" dirty="0" err="1">
                <a:solidFill>
                  <a:srgbClr val="FFFFFF"/>
                </a:solidFill>
              </a:rPr>
              <a:t>contemporaine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d’Ésaie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enseignait</a:t>
            </a:r>
            <a:r>
              <a:rPr lang="en-US" sz="2300" dirty="0">
                <a:solidFill>
                  <a:srgbClr val="FFFFFF"/>
                </a:solidFill>
              </a:rPr>
              <a:t> que la </a:t>
            </a:r>
            <a:r>
              <a:rPr lang="en-US" sz="2300" dirty="0" err="1">
                <a:solidFill>
                  <a:srgbClr val="FFFFFF"/>
                </a:solidFill>
              </a:rPr>
              <a:t>terre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était</a:t>
            </a:r>
            <a:r>
              <a:rPr lang="en-US" sz="2300" dirty="0">
                <a:solidFill>
                  <a:srgbClr val="FFFFFF"/>
                </a:solidFill>
              </a:rPr>
              <a:t> plate, </a:t>
            </a:r>
            <a:r>
              <a:rPr lang="en-US" sz="2300" dirty="0" err="1">
                <a:solidFill>
                  <a:srgbClr val="FFFFFF"/>
                </a:solidFill>
              </a:rPr>
              <a:t>carrée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ou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rectangulaire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Comment </a:t>
            </a:r>
            <a:r>
              <a:rPr lang="en-US" sz="2300" dirty="0" err="1">
                <a:solidFill>
                  <a:srgbClr val="FFFFFF"/>
                </a:solidFill>
              </a:rPr>
              <a:t>Ésaïe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savait-il</a:t>
            </a:r>
            <a:r>
              <a:rPr lang="en-US" sz="2300" dirty="0">
                <a:solidFill>
                  <a:srgbClr val="FFFFFF"/>
                </a:solidFill>
              </a:rPr>
              <a:t> que la </a:t>
            </a:r>
            <a:r>
              <a:rPr lang="en-US" sz="2300" dirty="0" err="1">
                <a:solidFill>
                  <a:srgbClr val="FFFFFF"/>
                </a:solidFill>
              </a:rPr>
              <a:t>terre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était</a:t>
            </a:r>
            <a:r>
              <a:rPr lang="en-US" sz="2300" dirty="0">
                <a:solidFill>
                  <a:srgbClr val="FFFFFF"/>
                </a:solidFill>
              </a:rPr>
              <a:t> ronde et non pas plane, </a:t>
            </a:r>
            <a:r>
              <a:rPr lang="en-US" sz="2300" dirty="0" err="1">
                <a:solidFill>
                  <a:srgbClr val="FFFFFF"/>
                </a:solidFill>
              </a:rPr>
              <a:t>comme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l’affirmait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l’opinion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populaire</a:t>
            </a:r>
            <a:r>
              <a:rPr lang="en-US" sz="2300" dirty="0">
                <a:solidFill>
                  <a:srgbClr val="FFFFFF"/>
                </a:solidFill>
              </a:rPr>
              <a:t> ? Sans </a:t>
            </a:r>
            <a:r>
              <a:rPr lang="en-US" sz="2300" dirty="0" err="1">
                <a:solidFill>
                  <a:srgbClr val="FFFFFF"/>
                </a:solidFill>
              </a:rPr>
              <a:t>doute</a:t>
            </a:r>
            <a:r>
              <a:rPr lang="en-US" sz="2300" dirty="0">
                <a:solidFill>
                  <a:srgbClr val="FFFFFF"/>
                </a:solidFill>
              </a:rPr>
              <a:t> le </a:t>
            </a:r>
            <a:r>
              <a:rPr lang="en-US" sz="2300" dirty="0" err="1">
                <a:solidFill>
                  <a:srgbClr val="FFFFFF"/>
                </a:solidFill>
              </a:rPr>
              <a:t>prophète</a:t>
            </a:r>
            <a:r>
              <a:rPr lang="en-US" sz="2300" dirty="0">
                <a:solidFill>
                  <a:srgbClr val="FFFFFF"/>
                </a:solidFill>
              </a:rPr>
              <a:t> ne </a:t>
            </a:r>
            <a:r>
              <a:rPr lang="en-US" sz="2300" dirty="0" err="1">
                <a:solidFill>
                  <a:srgbClr val="FFFFFF"/>
                </a:solidFill>
              </a:rPr>
              <a:t>l’avait-il</a:t>
            </a:r>
            <a:r>
              <a:rPr lang="en-US" sz="2300" dirty="0">
                <a:solidFill>
                  <a:srgbClr val="FFFFFF"/>
                </a:solidFill>
              </a:rPr>
              <a:t> pas </a:t>
            </a:r>
            <a:r>
              <a:rPr lang="en-US" sz="2300" dirty="0" err="1">
                <a:solidFill>
                  <a:srgbClr val="FFFFFF"/>
                </a:solidFill>
              </a:rPr>
              <a:t>écrit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seulement</a:t>
            </a:r>
            <a:r>
              <a:rPr lang="en-US" sz="2300" dirty="0">
                <a:solidFill>
                  <a:srgbClr val="FFFFFF"/>
                </a:solidFill>
              </a:rPr>
              <a:t> sur initiative </a:t>
            </a:r>
            <a:r>
              <a:rPr lang="en-US" sz="2300" dirty="0" err="1">
                <a:solidFill>
                  <a:srgbClr val="FFFFFF"/>
                </a:solidFill>
              </a:rPr>
              <a:t>humaine</a:t>
            </a:r>
            <a:r>
              <a:rPr lang="en-US" sz="23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9414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L'orbite</a:t>
            </a:r>
            <a:r>
              <a:rPr lang="en-US" dirty="0">
                <a:solidFill>
                  <a:srgbClr val="FFFFFF"/>
                </a:solidFill>
              </a:rPr>
              <a:t> du Soleil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6880" y="1526122"/>
            <a:ext cx="7942083" cy="4525963"/>
          </a:xfrm>
        </p:spPr>
        <p:txBody>
          <a:bodyPr>
            <a:noAutofit/>
          </a:bodyPr>
          <a:lstStyle/>
          <a:p>
            <a:pPr algn="just"/>
            <a:r>
              <a:rPr lang="en-US" sz="2200" dirty="0" err="1">
                <a:solidFill>
                  <a:srgbClr val="FFFFFF"/>
                </a:solidFill>
              </a:rPr>
              <a:t>En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parlant</a:t>
            </a:r>
            <a:r>
              <a:rPr lang="en-US" sz="2200" dirty="0">
                <a:solidFill>
                  <a:srgbClr val="FFFFFF"/>
                </a:solidFill>
              </a:rPr>
              <a:t> du </a:t>
            </a:r>
            <a:r>
              <a:rPr lang="en-US" sz="2200" dirty="0" err="1">
                <a:solidFill>
                  <a:srgbClr val="FFFFFF"/>
                </a:solidFill>
              </a:rPr>
              <a:t>soleil</a:t>
            </a:r>
            <a:r>
              <a:rPr lang="en-US" sz="2200" dirty="0">
                <a:solidFill>
                  <a:srgbClr val="FFFFFF"/>
                </a:solidFill>
              </a:rPr>
              <a:t>, le </a:t>
            </a:r>
            <a:r>
              <a:rPr lang="en-US" sz="2200" dirty="0" err="1">
                <a:solidFill>
                  <a:srgbClr val="FFFFFF"/>
                </a:solidFill>
              </a:rPr>
              <a:t>psalmiste</a:t>
            </a:r>
            <a:r>
              <a:rPr lang="en-US" sz="2200" dirty="0">
                <a:solidFill>
                  <a:srgbClr val="FFFFFF"/>
                </a:solidFill>
              </a:rPr>
              <a:t> a </a:t>
            </a:r>
            <a:r>
              <a:rPr lang="en-US" sz="2200" dirty="0" err="1">
                <a:solidFill>
                  <a:srgbClr val="FFFFFF"/>
                </a:solidFill>
              </a:rPr>
              <a:t>écrit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qu</a:t>
            </a:r>
            <a:r>
              <a:rPr lang="en-US" sz="2200" dirty="0">
                <a:solidFill>
                  <a:srgbClr val="FFFFFF"/>
                </a:solidFill>
              </a:rPr>
              <a:t>’ « </a:t>
            </a:r>
            <a:r>
              <a:rPr lang="en-US" sz="2200" dirty="0" err="1">
                <a:solidFill>
                  <a:srgbClr val="FFFFFF"/>
                </a:solidFill>
              </a:rPr>
              <a:t>il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s’élance</a:t>
            </a:r>
            <a:r>
              <a:rPr lang="en-US" sz="2200" dirty="0">
                <a:solidFill>
                  <a:srgbClr val="FFFFFF"/>
                </a:solidFill>
              </a:rPr>
              <a:t> des </a:t>
            </a:r>
            <a:r>
              <a:rPr lang="en-US" sz="2200" dirty="0" err="1">
                <a:solidFill>
                  <a:srgbClr val="FFFFFF"/>
                </a:solidFill>
              </a:rPr>
              <a:t>extrémités</a:t>
            </a:r>
            <a:r>
              <a:rPr lang="en-US" sz="2200" dirty="0">
                <a:solidFill>
                  <a:srgbClr val="FFFFFF"/>
                </a:solidFill>
              </a:rPr>
              <a:t> du </a:t>
            </a:r>
            <a:r>
              <a:rPr lang="en-US" sz="2200" dirty="0" err="1">
                <a:solidFill>
                  <a:srgbClr val="FFFFFF"/>
                </a:solidFill>
              </a:rPr>
              <a:t>ciel</a:t>
            </a:r>
            <a:r>
              <a:rPr lang="en-US" sz="2200" dirty="0">
                <a:solidFill>
                  <a:srgbClr val="FFFFFF"/>
                </a:solidFill>
              </a:rPr>
              <a:t> et </a:t>
            </a:r>
            <a:r>
              <a:rPr lang="en-US" sz="2200" dirty="0" err="1">
                <a:solidFill>
                  <a:srgbClr val="FFFFFF"/>
                </a:solidFill>
              </a:rPr>
              <a:t>achève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sa</a:t>
            </a:r>
            <a:r>
              <a:rPr lang="en-US" sz="2200" dirty="0">
                <a:solidFill>
                  <a:srgbClr val="FFFFFF"/>
                </a:solidFill>
              </a:rPr>
              <a:t> course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l’autre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extrémité</a:t>
            </a:r>
            <a:r>
              <a:rPr lang="en-US" sz="2200" dirty="0">
                <a:solidFill>
                  <a:srgbClr val="FFFFFF"/>
                </a:solidFill>
              </a:rPr>
              <a:t> ; </a:t>
            </a:r>
            <a:r>
              <a:rPr lang="en-US" sz="2200" dirty="0" err="1">
                <a:solidFill>
                  <a:srgbClr val="FFFFFF"/>
                </a:solidFill>
              </a:rPr>
              <a:t>rien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n’est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l’abri</a:t>
            </a:r>
            <a:r>
              <a:rPr lang="en-US" sz="2200" dirty="0">
                <a:solidFill>
                  <a:srgbClr val="FFFFFF"/>
                </a:solidFill>
              </a:rPr>
              <a:t> de </a:t>
            </a:r>
            <a:r>
              <a:rPr lang="en-US" sz="2200" dirty="0" err="1">
                <a:solidFill>
                  <a:srgbClr val="FFFFFF"/>
                </a:solidFill>
              </a:rPr>
              <a:t>sa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chaleur</a:t>
            </a:r>
            <a:r>
              <a:rPr lang="en-US" sz="2200" dirty="0">
                <a:solidFill>
                  <a:srgbClr val="FFFFFF"/>
                </a:solidFill>
              </a:rPr>
              <a:t>. » (</a:t>
            </a:r>
            <a:r>
              <a:rPr lang="en-US" sz="2200" dirty="0" err="1">
                <a:solidFill>
                  <a:srgbClr val="FFFFFF"/>
                </a:solidFill>
              </a:rPr>
              <a:t>Psaumes</a:t>
            </a:r>
            <a:r>
              <a:rPr lang="en-US" sz="2200" dirty="0">
                <a:solidFill>
                  <a:srgbClr val="FFFFFF"/>
                </a:solidFill>
              </a:rPr>
              <a:t> 19 : 6). </a:t>
            </a:r>
            <a:endParaRPr lang="en-US" sz="2200" dirty="0" smtClean="0">
              <a:solidFill>
                <a:srgbClr val="FFFFFF"/>
              </a:solidFill>
            </a:endParaRPr>
          </a:p>
          <a:p>
            <a:pPr algn="just"/>
            <a:r>
              <a:rPr lang="en-US" sz="2200" dirty="0" smtClean="0">
                <a:solidFill>
                  <a:srgbClr val="FFFFFF"/>
                </a:solidFill>
              </a:rPr>
              <a:t>Durant </a:t>
            </a:r>
            <a:r>
              <a:rPr lang="en-US" sz="2200" dirty="0" err="1">
                <a:solidFill>
                  <a:srgbClr val="FFFFFF"/>
                </a:solidFill>
              </a:rPr>
              <a:t>bien</a:t>
            </a:r>
            <a:r>
              <a:rPr lang="en-US" sz="2200" dirty="0">
                <a:solidFill>
                  <a:srgbClr val="FFFFFF"/>
                </a:solidFill>
              </a:rPr>
              <a:t> des </a:t>
            </a:r>
            <a:r>
              <a:rPr lang="en-US" sz="2200" dirty="0" err="1">
                <a:solidFill>
                  <a:srgbClr val="FFFFFF"/>
                </a:solidFill>
              </a:rPr>
              <a:t>années</a:t>
            </a:r>
            <a:r>
              <a:rPr lang="en-US" sz="2200" dirty="0">
                <a:solidFill>
                  <a:srgbClr val="FFFFFF"/>
                </a:solidFill>
              </a:rPr>
              <a:t>, les </a:t>
            </a:r>
            <a:r>
              <a:rPr lang="en-US" sz="2200" dirty="0" err="1">
                <a:solidFill>
                  <a:srgbClr val="FFFFFF"/>
                </a:solidFill>
              </a:rPr>
              <a:t>scientifiques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enseignèrent</a:t>
            </a:r>
            <a:r>
              <a:rPr lang="en-US" sz="2200" dirty="0">
                <a:solidFill>
                  <a:srgbClr val="FFFFFF"/>
                </a:solidFill>
              </a:rPr>
              <a:t> la notion du </a:t>
            </a:r>
            <a:r>
              <a:rPr lang="en-US" sz="2200" dirty="0" err="1">
                <a:solidFill>
                  <a:srgbClr val="FFFFFF"/>
                </a:solidFill>
              </a:rPr>
              <a:t>géocentrisme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c’est</a:t>
            </a:r>
            <a:r>
              <a:rPr lang="en-US" sz="2200" dirty="0">
                <a:solidFill>
                  <a:srgbClr val="FFFFFF"/>
                </a:solidFill>
              </a:rPr>
              <a:t>-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-dire que le </a:t>
            </a:r>
            <a:r>
              <a:rPr lang="en-US" sz="2200" dirty="0" err="1">
                <a:solidFill>
                  <a:srgbClr val="FFFFFF"/>
                </a:solidFill>
              </a:rPr>
              <a:t>soleil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tourne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autour</a:t>
            </a:r>
            <a:r>
              <a:rPr lang="en-US" sz="2200" dirty="0">
                <a:solidFill>
                  <a:srgbClr val="FFFFFF"/>
                </a:solidFill>
              </a:rPr>
              <a:t> de la </a:t>
            </a:r>
            <a:r>
              <a:rPr lang="en-US" sz="2200" dirty="0" err="1">
                <a:solidFill>
                  <a:srgbClr val="FFFFFF"/>
                </a:solidFill>
              </a:rPr>
              <a:t>terre</a:t>
            </a:r>
            <a:r>
              <a:rPr lang="en-US" sz="2200" dirty="0">
                <a:solidFill>
                  <a:srgbClr val="FFFFFF"/>
                </a:solidFill>
              </a:rPr>
              <a:t>. Or, </a:t>
            </a:r>
            <a:r>
              <a:rPr lang="en-US" sz="2200" dirty="0" err="1">
                <a:solidFill>
                  <a:srgbClr val="FFFFFF"/>
                </a:solidFill>
              </a:rPr>
              <a:t>l’on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découvrit</a:t>
            </a:r>
            <a:r>
              <a:rPr lang="en-US" sz="2200" dirty="0">
                <a:solidFill>
                  <a:srgbClr val="FFFFFF"/>
                </a:solidFill>
              </a:rPr>
              <a:t> par la suite que le </a:t>
            </a:r>
            <a:r>
              <a:rPr lang="en-US" sz="2200" dirty="0" err="1">
                <a:solidFill>
                  <a:srgbClr val="FFFFFF"/>
                </a:solidFill>
              </a:rPr>
              <a:t>soleil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n’était</a:t>
            </a:r>
            <a:r>
              <a:rPr lang="en-US" sz="2200" dirty="0">
                <a:solidFill>
                  <a:srgbClr val="FFFFFF"/>
                </a:solidFill>
              </a:rPr>
              <a:t> pas </a:t>
            </a:r>
            <a:r>
              <a:rPr lang="en-US" sz="2200" dirty="0" err="1">
                <a:solidFill>
                  <a:srgbClr val="FFFFFF"/>
                </a:solidFill>
              </a:rPr>
              <a:t>fixé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en</a:t>
            </a:r>
            <a:r>
              <a:rPr lang="en-US" sz="2200" dirty="0">
                <a:solidFill>
                  <a:srgbClr val="FFFFFF"/>
                </a:solidFill>
              </a:rPr>
              <a:t> un point </a:t>
            </a:r>
            <a:r>
              <a:rPr lang="en-US" sz="2200" dirty="0" err="1">
                <a:solidFill>
                  <a:srgbClr val="FFFFFF"/>
                </a:solidFill>
              </a:rPr>
              <a:t>déterminé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comme</a:t>
            </a:r>
            <a:r>
              <a:rPr lang="en-US" sz="2200" dirty="0">
                <a:solidFill>
                  <a:srgbClr val="FFFFFF"/>
                </a:solidFill>
              </a:rPr>
              <a:t> on </a:t>
            </a:r>
            <a:r>
              <a:rPr lang="en-US" sz="2200" dirty="0" err="1">
                <a:solidFill>
                  <a:srgbClr val="FFFFFF"/>
                </a:solidFill>
              </a:rPr>
              <a:t>l’avait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d’abord</a:t>
            </a:r>
            <a:r>
              <a:rPr lang="en-US" sz="2200" dirty="0">
                <a:solidFill>
                  <a:srgbClr val="FFFFFF"/>
                </a:solidFill>
              </a:rPr>
              <a:t> cru, </a:t>
            </a:r>
            <a:r>
              <a:rPr lang="en-US" sz="2200" dirty="0" err="1">
                <a:solidFill>
                  <a:srgbClr val="FFFFFF"/>
                </a:solidFill>
              </a:rPr>
              <a:t>mais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qu’il</a:t>
            </a:r>
            <a:r>
              <a:rPr lang="en-US" sz="2200" dirty="0">
                <a:solidFill>
                  <a:srgbClr val="FFFFFF"/>
                </a:solidFill>
              </a:rPr>
              <a:t> se </a:t>
            </a:r>
            <a:r>
              <a:rPr lang="en-US" sz="2200" dirty="0" err="1">
                <a:solidFill>
                  <a:srgbClr val="FFFFFF"/>
                </a:solidFill>
              </a:rPr>
              <a:t>mouvait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réellement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travers </a:t>
            </a:r>
            <a:r>
              <a:rPr lang="en-US" sz="2200" dirty="0" err="1">
                <a:solidFill>
                  <a:srgbClr val="FFFFFF"/>
                </a:solidFill>
              </a:rPr>
              <a:t>l’espace</a:t>
            </a:r>
            <a:r>
              <a:rPr lang="en-US" sz="2200" dirty="0">
                <a:solidFill>
                  <a:srgbClr val="FFFFFF"/>
                </a:solidFill>
              </a:rPr>
              <a:t>. </a:t>
            </a:r>
            <a:endParaRPr lang="en-US" sz="2200" dirty="0" smtClean="0">
              <a:solidFill>
                <a:srgbClr val="FFFFFF"/>
              </a:solidFill>
            </a:endParaRPr>
          </a:p>
          <a:p>
            <a:pPr algn="just"/>
            <a:r>
              <a:rPr lang="en-US" sz="2200" dirty="0" smtClean="0">
                <a:solidFill>
                  <a:srgbClr val="FFFFFF"/>
                </a:solidFill>
              </a:rPr>
              <a:t>On </a:t>
            </a:r>
            <a:r>
              <a:rPr lang="en-US" sz="2200" dirty="0" err="1">
                <a:solidFill>
                  <a:srgbClr val="FFFFFF"/>
                </a:solidFill>
              </a:rPr>
              <a:t>calcule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qu’il</a:t>
            </a:r>
            <a:r>
              <a:rPr lang="en-US" sz="2200" dirty="0">
                <a:solidFill>
                  <a:srgbClr val="FFFFFF"/>
                </a:solidFill>
              </a:rPr>
              <a:t> se </a:t>
            </a:r>
            <a:r>
              <a:rPr lang="en-US" sz="2200" dirty="0" err="1">
                <a:solidFill>
                  <a:srgbClr val="FFFFFF"/>
                </a:solidFill>
              </a:rPr>
              <a:t>déplace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965.580 </a:t>
            </a:r>
            <a:r>
              <a:rPr lang="en-US" sz="2200" dirty="0" err="1">
                <a:solidFill>
                  <a:srgbClr val="FFFFFF"/>
                </a:solidFill>
              </a:rPr>
              <a:t>kilomètres</a:t>
            </a:r>
            <a:r>
              <a:rPr lang="en-US" sz="2200" dirty="0">
                <a:solidFill>
                  <a:srgbClr val="FFFFFF"/>
                </a:solidFill>
              </a:rPr>
              <a:t> par </a:t>
            </a:r>
            <a:r>
              <a:rPr lang="en-US" sz="2200" dirty="0" err="1">
                <a:solidFill>
                  <a:srgbClr val="FFFFFF"/>
                </a:solidFill>
              </a:rPr>
              <a:t>heure</a:t>
            </a:r>
            <a:r>
              <a:rPr lang="en-US" sz="2200" dirty="0">
                <a:solidFill>
                  <a:srgbClr val="FFFFFF"/>
                </a:solidFill>
              </a:rPr>
              <a:t> sur </a:t>
            </a:r>
            <a:r>
              <a:rPr lang="en-US" sz="2200" dirty="0" err="1">
                <a:solidFill>
                  <a:srgbClr val="FFFFFF"/>
                </a:solidFill>
              </a:rPr>
              <a:t>une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si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vaste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orbite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qu’il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faudrait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deux</a:t>
            </a:r>
            <a:r>
              <a:rPr lang="en-US" sz="2200" dirty="0">
                <a:solidFill>
                  <a:srgbClr val="FFFFFF"/>
                </a:solidFill>
              </a:rPr>
              <a:t> cents millions </a:t>
            </a:r>
            <a:r>
              <a:rPr lang="en-US" sz="2200" dirty="0" err="1">
                <a:solidFill>
                  <a:srgbClr val="FFFFFF"/>
                </a:solidFill>
              </a:rPr>
              <a:t>d’années</a:t>
            </a:r>
            <a:r>
              <a:rPr lang="en-US" sz="2200" dirty="0">
                <a:solidFill>
                  <a:srgbClr val="FFFFFF"/>
                </a:solidFill>
              </a:rPr>
              <a:t> pour </a:t>
            </a:r>
            <a:r>
              <a:rPr lang="en-US" sz="2200" dirty="0" err="1">
                <a:solidFill>
                  <a:srgbClr val="FFFFFF"/>
                </a:solidFill>
              </a:rPr>
              <a:t>en</a:t>
            </a:r>
            <a:r>
              <a:rPr lang="en-US" sz="2200" dirty="0">
                <a:solidFill>
                  <a:srgbClr val="FFFFFF"/>
                </a:solidFill>
              </a:rPr>
              <a:t> faire </a:t>
            </a:r>
            <a:r>
              <a:rPr lang="en-US" sz="2200" dirty="0" err="1">
                <a:solidFill>
                  <a:srgbClr val="FFFFFF"/>
                </a:solidFill>
              </a:rPr>
              <a:t>rien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qu’un</a:t>
            </a:r>
            <a:r>
              <a:rPr lang="en-US" sz="2200" dirty="0">
                <a:solidFill>
                  <a:srgbClr val="FFFFFF"/>
                </a:solidFill>
              </a:rPr>
              <a:t> tour. </a:t>
            </a:r>
            <a:endParaRPr lang="en-US" sz="2200" dirty="0" smtClean="0">
              <a:solidFill>
                <a:srgbClr val="FFFFFF"/>
              </a:solidFill>
            </a:endParaRPr>
          </a:p>
          <a:p>
            <a:pPr algn="just"/>
            <a:r>
              <a:rPr lang="en-US" sz="2200" dirty="0" smtClean="0">
                <a:solidFill>
                  <a:srgbClr val="FFFFFF"/>
                </a:solidFill>
              </a:rPr>
              <a:t>Comment </a:t>
            </a:r>
            <a:r>
              <a:rPr lang="en-US" sz="2200" dirty="0">
                <a:solidFill>
                  <a:srgbClr val="FFFFFF"/>
                </a:solidFill>
              </a:rPr>
              <a:t>le </a:t>
            </a:r>
            <a:r>
              <a:rPr lang="en-US" sz="2200" dirty="0" err="1">
                <a:solidFill>
                  <a:srgbClr val="FFFFFF"/>
                </a:solidFill>
              </a:rPr>
              <a:t>psalmiste</a:t>
            </a:r>
            <a:r>
              <a:rPr lang="en-US" sz="2200" dirty="0">
                <a:solidFill>
                  <a:srgbClr val="FFFFFF"/>
                </a:solidFill>
              </a:rPr>
              <a:t> a-t-</a:t>
            </a:r>
            <a:r>
              <a:rPr lang="en-US" sz="2200" dirty="0" err="1">
                <a:solidFill>
                  <a:srgbClr val="FFFFFF"/>
                </a:solidFill>
              </a:rPr>
              <a:t>il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su</a:t>
            </a:r>
            <a:r>
              <a:rPr lang="en-US" sz="2200" dirty="0">
                <a:solidFill>
                  <a:srgbClr val="FFFFFF"/>
                </a:solidFill>
              </a:rPr>
              <a:t> que le </a:t>
            </a:r>
            <a:r>
              <a:rPr lang="en-US" sz="2200" dirty="0" err="1">
                <a:solidFill>
                  <a:srgbClr val="FFFFFF"/>
                </a:solidFill>
              </a:rPr>
              <a:t>soleil</a:t>
            </a:r>
            <a:r>
              <a:rPr lang="en-US" sz="2200" dirty="0">
                <a:solidFill>
                  <a:srgbClr val="FFFFFF"/>
                </a:solidFill>
              </a:rPr>
              <a:t> a un « circuit » </a:t>
            </a:r>
            <a:r>
              <a:rPr lang="en-US" sz="2200" dirty="0" err="1">
                <a:solidFill>
                  <a:srgbClr val="FFFFFF"/>
                </a:solidFill>
              </a:rPr>
              <a:t>ou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une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orbite</a:t>
            </a:r>
            <a:r>
              <a:rPr lang="en-US" sz="2200" dirty="0">
                <a:solidFill>
                  <a:srgbClr val="FFFFFF"/>
                </a:solidFill>
              </a:rPr>
              <a:t> ?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72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nombre</a:t>
            </a:r>
            <a:r>
              <a:rPr lang="en-US" dirty="0">
                <a:solidFill>
                  <a:srgbClr val="FFFFFF"/>
                </a:solidFill>
              </a:rPr>
              <a:t> des </a:t>
            </a:r>
            <a:r>
              <a:rPr lang="en-US" dirty="0" err="1">
                <a:solidFill>
                  <a:srgbClr val="FFFFFF"/>
                </a:solidFill>
              </a:rPr>
              <a:t>étoiles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600" dirty="0" err="1">
                <a:solidFill>
                  <a:srgbClr val="FFFFFF"/>
                </a:solidFill>
              </a:rPr>
              <a:t>Moïse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écrivit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presque</a:t>
            </a:r>
            <a:r>
              <a:rPr lang="en-US" sz="2600" dirty="0">
                <a:solidFill>
                  <a:srgbClr val="FFFFFF"/>
                </a:solidFill>
              </a:rPr>
              <a:t> six mille </a:t>
            </a:r>
            <a:r>
              <a:rPr lang="en-US" sz="2600" dirty="0" err="1">
                <a:solidFill>
                  <a:srgbClr val="FFFFFF"/>
                </a:solidFill>
              </a:rPr>
              <a:t>ans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auparavant</a:t>
            </a:r>
            <a:r>
              <a:rPr lang="en-US" sz="2600" dirty="0">
                <a:solidFill>
                  <a:srgbClr val="FFFFFF"/>
                </a:solidFill>
              </a:rPr>
              <a:t> : « </a:t>
            </a:r>
            <a:r>
              <a:rPr lang="en-US" sz="2600" dirty="0" err="1">
                <a:solidFill>
                  <a:srgbClr val="FFFFFF"/>
                </a:solidFill>
              </a:rPr>
              <a:t>Contemple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ciel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compte</a:t>
            </a:r>
            <a:r>
              <a:rPr lang="en-US" sz="2600" dirty="0">
                <a:solidFill>
                  <a:srgbClr val="FFFFFF"/>
                </a:solidFill>
              </a:rPr>
              <a:t> les </a:t>
            </a:r>
            <a:r>
              <a:rPr lang="en-US" sz="2600" dirty="0" err="1">
                <a:solidFill>
                  <a:srgbClr val="FFFFFF"/>
                </a:solidFill>
              </a:rPr>
              <a:t>étoiles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si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tu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peux</a:t>
            </a:r>
            <a:r>
              <a:rPr lang="en-US" sz="2600" dirty="0">
                <a:solidFill>
                  <a:srgbClr val="FFFFFF"/>
                </a:solidFill>
              </a:rPr>
              <a:t> les </a:t>
            </a:r>
            <a:r>
              <a:rPr lang="en-US" sz="2600" dirty="0" err="1">
                <a:solidFill>
                  <a:srgbClr val="FFFFFF"/>
                </a:solidFill>
              </a:rPr>
              <a:t>compter</a:t>
            </a:r>
            <a:r>
              <a:rPr lang="en-US" sz="2600" dirty="0">
                <a:solidFill>
                  <a:srgbClr val="FFFFFF"/>
                </a:solidFill>
              </a:rPr>
              <a:t>. (…) Telle sera ta </a:t>
            </a:r>
            <a:r>
              <a:rPr lang="en-US" sz="2600" dirty="0" err="1">
                <a:solidFill>
                  <a:srgbClr val="FFFFFF"/>
                </a:solidFill>
              </a:rPr>
              <a:t>postérité</a:t>
            </a:r>
            <a:r>
              <a:rPr lang="en-US" sz="2600" dirty="0">
                <a:solidFill>
                  <a:srgbClr val="FFFFFF"/>
                </a:solidFill>
              </a:rPr>
              <a:t>. » (</a:t>
            </a:r>
            <a:r>
              <a:rPr lang="en-US" sz="2600" dirty="0" err="1">
                <a:solidFill>
                  <a:srgbClr val="FFFFFF"/>
                </a:solidFill>
              </a:rPr>
              <a:t>Genèse</a:t>
            </a:r>
            <a:r>
              <a:rPr lang="en-US" sz="2600" dirty="0">
                <a:solidFill>
                  <a:srgbClr val="FFFFFF"/>
                </a:solidFill>
              </a:rPr>
              <a:t> 15 : 5</a:t>
            </a:r>
            <a:r>
              <a:rPr lang="en-US" sz="2600" dirty="0" smtClean="0">
                <a:solidFill>
                  <a:srgbClr val="FFFFFF"/>
                </a:solidFill>
              </a:rPr>
              <a:t>).</a:t>
            </a:r>
          </a:p>
          <a:p>
            <a:pPr algn="just"/>
            <a:r>
              <a:rPr lang="en-US" sz="2600" dirty="0" err="1" smtClean="0">
                <a:solidFill>
                  <a:srgbClr val="FFFFFF"/>
                </a:solidFill>
              </a:rPr>
              <a:t>Aujourd’hui</a:t>
            </a:r>
            <a:r>
              <a:rPr lang="en-US" sz="2600" dirty="0">
                <a:solidFill>
                  <a:srgbClr val="FFFFFF"/>
                </a:solidFill>
              </a:rPr>
              <a:t>, les </a:t>
            </a:r>
            <a:r>
              <a:rPr lang="en-US" sz="2600" dirty="0" err="1">
                <a:solidFill>
                  <a:srgbClr val="FFFFFF"/>
                </a:solidFill>
              </a:rPr>
              <a:t>astronomes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sont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unanimes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déclarer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qu’il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est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presque</a:t>
            </a:r>
            <a:r>
              <a:rPr lang="en-US" sz="2600" dirty="0">
                <a:solidFill>
                  <a:srgbClr val="FFFFFF"/>
                </a:solidFill>
              </a:rPr>
              <a:t> impossible de </a:t>
            </a:r>
            <a:r>
              <a:rPr lang="en-US" sz="2600" dirty="0" err="1">
                <a:solidFill>
                  <a:srgbClr val="FFFFFF"/>
                </a:solidFill>
              </a:rPr>
              <a:t>calculer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nombre</a:t>
            </a:r>
            <a:r>
              <a:rPr lang="en-US" sz="2600" dirty="0">
                <a:solidFill>
                  <a:srgbClr val="FFFFFF"/>
                </a:solidFill>
              </a:rPr>
              <a:t> des </a:t>
            </a:r>
            <a:r>
              <a:rPr lang="en-US" sz="2600" dirty="0" err="1">
                <a:solidFill>
                  <a:srgbClr val="FFFFFF"/>
                </a:solidFill>
              </a:rPr>
              <a:t>étoiles</a:t>
            </a:r>
            <a:r>
              <a:rPr lang="en-US" sz="2600" dirty="0">
                <a:solidFill>
                  <a:srgbClr val="FFFFFF"/>
                </a:solidFill>
              </a:rPr>
              <a:t>. Comment </a:t>
            </a:r>
            <a:r>
              <a:rPr lang="en-US" sz="2600" dirty="0" err="1">
                <a:solidFill>
                  <a:srgbClr val="FFFFFF"/>
                </a:solidFill>
              </a:rPr>
              <a:t>Moïse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Jérémie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savaient-ils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bien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avant</a:t>
            </a:r>
            <a:r>
              <a:rPr lang="en-US" sz="2600" dirty="0">
                <a:solidFill>
                  <a:srgbClr val="FFFFFF"/>
                </a:solidFill>
              </a:rPr>
              <a:t> que </a:t>
            </a:r>
            <a:r>
              <a:rPr lang="en-US" sz="2600" dirty="0" err="1">
                <a:solidFill>
                  <a:srgbClr val="FFFFFF"/>
                </a:solidFill>
              </a:rPr>
              <a:t>soient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inventés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télescope</a:t>
            </a:r>
            <a:r>
              <a:rPr lang="en-US" sz="2600" dirty="0">
                <a:solidFill>
                  <a:srgbClr val="FFFFFF"/>
                </a:solidFill>
              </a:rPr>
              <a:t> et le satellite ?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92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970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pouvoir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transformateur</a:t>
            </a:r>
            <a:r>
              <a:rPr lang="en-US" dirty="0">
                <a:solidFill>
                  <a:srgbClr val="FFFFFF"/>
                </a:solidFill>
              </a:rPr>
              <a:t> de la Bible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99" y="1875582"/>
            <a:ext cx="4913299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600" dirty="0">
                <a:solidFill>
                  <a:srgbClr val="FFFFFF"/>
                </a:solidFill>
              </a:rPr>
              <a:t>« </a:t>
            </a:r>
            <a:r>
              <a:rPr lang="en-US" sz="2600" dirty="0" err="1">
                <a:solidFill>
                  <a:srgbClr val="FFFFFF"/>
                </a:solidFill>
              </a:rPr>
              <a:t>Ainsi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en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est-il</a:t>
            </a:r>
            <a:r>
              <a:rPr lang="en-US" sz="2600" dirty="0">
                <a:solidFill>
                  <a:srgbClr val="FFFFFF"/>
                </a:solidFill>
              </a:rPr>
              <a:t> de ma parole, qui sort de ma bouche: Elle ne </a:t>
            </a:r>
            <a:r>
              <a:rPr lang="en-US" sz="2600" dirty="0" err="1">
                <a:solidFill>
                  <a:srgbClr val="FFFFFF"/>
                </a:solidFill>
              </a:rPr>
              <a:t>retourne</a:t>
            </a:r>
            <a:r>
              <a:rPr lang="en-US" sz="2600" dirty="0">
                <a:solidFill>
                  <a:srgbClr val="FFFFFF"/>
                </a:solidFill>
              </a:rPr>
              <a:t> point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moi</a:t>
            </a:r>
            <a:r>
              <a:rPr lang="en-US" sz="2600" dirty="0">
                <a:solidFill>
                  <a:srgbClr val="FFFFFF"/>
                </a:solidFill>
              </a:rPr>
              <a:t> sans </a:t>
            </a:r>
            <a:r>
              <a:rPr lang="en-US" sz="2600" dirty="0" err="1">
                <a:solidFill>
                  <a:srgbClr val="FFFFFF"/>
                </a:solidFill>
              </a:rPr>
              <a:t>effet</a:t>
            </a:r>
            <a:r>
              <a:rPr lang="en-US" sz="2600" dirty="0">
                <a:solidFill>
                  <a:srgbClr val="FFFFFF"/>
                </a:solidFill>
              </a:rPr>
              <a:t>. » (</a:t>
            </a:r>
            <a:r>
              <a:rPr lang="en-US" sz="2600" dirty="0" err="1">
                <a:solidFill>
                  <a:srgbClr val="FFFFFF"/>
                </a:solidFill>
              </a:rPr>
              <a:t>Ésaïe</a:t>
            </a:r>
            <a:r>
              <a:rPr lang="en-US" sz="2600" dirty="0">
                <a:solidFill>
                  <a:srgbClr val="FFFFFF"/>
                </a:solidFill>
              </a:rPr>
              <a:t> 55 : </a:t>
            </a:r>
            <a:r>
              <a:rPr lang="en-US" sz="2600" dirty="0" smtClean="0">
                <a:solidFill>
                  <a:srgbClr val="FFFFFF"/>
                </a:solidFill>
              </a:rPr>
              <a:t>11)</a:t>
            </a:r>
          </a:p>
          <a:p>
            <a:pPr algn="just"/>
            <a:r>
              <a:rPr lang="en-US" sz="2600" dirty="0" smtClean="0">
                <a:solidFill>
                  <a:srgbClr val="FFFFFF"/>
                </a:solidFill>
              </a:rPr>
              <a:t>Les </a:t>
            </a:r>
            <a:r>
              <a:rPr lang="en-US" sz="2600" dirty="0" err="1">
                <a:solidFill>
                  <a:srgbClr val="FFFFFF"/>
                </a:solidFill>
              </a:rPr>
              <a:t>criminels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commencent</a:t>
            </a:r>
            <a:r>
              <a:rPr lang="en-US" sz="2600" dirty="0">
                <a:solidFill>
                  <a:srgbClr val="FFFFFF"/>
                </a:solidFill>
              </a:rPr>
              <a:t> des vies </a:t>
            </a:r>
            <a:r>
              <a:rPr lang="en-US" sz="2600" dirty="0" err="1">
                <a:solidFill>
                  <a:srgbClr val="FFFFFF"/>
                </a:solidFill>
              </a:rPr>
              <a:t>honnêtes</a:t>
            </a:r>
            <a:r>
              <a:rPr lang="en-US" sz="2600" dirty="0">
                <a:solidFill>
                  <a:srgbClr val="FFFFFF"/>
                </a:solidFill>
              </a:rPr>
              <a:t>, les gens </a:t>
            </a:r>
            <a:r>
              <a:rPr lang="en-US" sz="2600" dirty="0" err="1">
                <a:solidFill>
                  <a:srgbClr val="FFFFFF"/>
                </a:solidFill>
              </a:rPr>
              <a:t>ayant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échoué</a:t>
            </a:r>
            <a:r>
              <a:rPr lang="en-US" sz="2600" dirty="0">
                <a:solidFill>
                  <a:srgbClr val="FFFFFF"/>
                </a:solidFill>
              </a:rPr>
              <a:t> se </a:t>
            </a:r>
            <a:r>
              <a:rPr lang="en-US" sz="2600" dirty="0" err="1">
                <a:solidFill>
                  <a:srgbClr val="FFFFFF"/>
                </a:solidFill>
              </a:rPr>
              <a:t>relèvent</a:t>
            </a:r>
            <a:r>
              <a:rPr lang="en-US" sz="2600" dirty="0">
                <a:solidFill>
                  <a:srgbClr val="FFFFFF"/>
                </a:solidFill>
              </a:rPr>
              <a:t>, les </a:t>
            </a:r>
            <a:r>
              <a:rPr lang="en-US" sz="2600" dirty="0" err="1">
                <a:solidFill>
                  <a:srgbClr val="FFFFFF"/>
                </a:solidFill>
              </a:rPr>
              <a:t>esclaves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des vices </a:t>
            </a:r>
            <a:r>
              <a:rPr lang="en-US" sz="2600" dirty="0" err="1">
                <a:solidFill>
                  <a:srgbClr val="FFFFFF"/>
                </a:solidFill>
              </a:rPr>
              <a:t>réagissent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réussissent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vaincre</a:t>
            </a:r>
            <a:r>
              <a:rPr lang="en-US" sz="2600" dirty="0">
                <a:solidFill>
                  <a:srgbClr val="FFFFFF"/>
                </a:solidFill>
              </a:rPr>
              <a:t> les habitudes </a:t>
            </a:r>
            <a:r>
              <a:rPr lang="en-US" sz="2600" dirty="0" err="1">
                <a:solidFill>
                  <a:srgbClr val="FFFFFF"/>
                </a:solidFill>
              </a:rPr>
              <a:t>mauvaises</a:t>
            </a:r>
            <a:r>
              <a:rPr lang="en-US" sz="2600" dirty="0">
                <a:solidFill>
                  <a:srgbClr val="FFFFFF"/>
                </a:solidFill>
              </a:rPr>
              <a:t> que </a:t>
            </a:r>
            <a:r>
              <a:rPr lang="en-US" sz="2600" dirty="0" err="1">
                <a:solidFill>
                  <a:srgbClr val="FFFFFF"/>
                </a:solidFill>
              </a:rPr>
              <a:t>détruisaient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leurs</a:t>
            </a:r>
            <a:r>
              <a:rPr lang="en-US" sz="2600" dirty="0">
                <a:solidFill>
                  <a:srgbClr val="FFFFFF"/>
                </a:solidFill>
              </a:rPr>
              <a:t> vies.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Sommaire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268" y="1505930"/>
            <a:ext cx="8766929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</a:rPr>
              <a:t>Toute</a:t>
            </a:r>
            <a:r>
              <a:rPr lang="en-US" sz="2400" dirty="0">
                <a:solidFill>
                  <a:srgbClr val="FFFFFF"/>
                </a:solidFill>
              </a:rPr>
              <a:t> vie </a:t>
            </a:r>
            <a:r>
              <a:rPr lang="en-US" sz="2400" dirty="0" err="1">
                <a:solidFill>
                  <a:srgbClr val="FFFFFF"/>
                </a:solidFill>
              </a:rPr>
              <a:t>humaine</a:t>
            </a:r>
            <a:r>
              <a:rPr lang="en-US" sz="2400" dirty="0">
                <a:solidFill>
                  <a:srgbClr val="FFFFFF"/>
                </a:solidFill>
              </a:rPr>
              <a:t> a un but.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Croire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élément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caractéristique</a:t>
            </a:r>
            <a:r>
              <a:rPr lang="en-US" sz="2400" dirty="0">
                <a:solidFill>
                  <a:srgbClr val="FFFFFF"/>
                </a:solidFill>
              </a:rPr>
              <a:t> de la nature </a:t>
            </a:r>
            <a:r>
              <a:rPr lang="en-US" sz="2400" dirty="0" err="1">
                <a:solidFill>
                  <a:srgbClr val="FFFFFF"/>
                </a:solidFill>
              </a:rPr>
              <a:t>humaine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>
                <a:solidFill>
                  <a:srgbClr val="FFFFFF"/>
                </a:solidFill>
              </a:rPr>
              <a:t>arguments </a:t>
            </a:r>
            <a:r>
              <a:rPr lang="en-US" sz="2400" dirty="0" err="1">
                <a:solidFill>
                  <a:srgbClr val="FFFFFF"/>
                </a:solidFill>
              </a:rPr>
              <a:t>cosmologique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téléologique</a:t>
            </a:r>
            <a:r>
              <a:rPr lang="en-US" sz="2400" dirty="0">
                <a:solidFill>
                  <a:srgbClr val="FFFFFF"/>
                </a:solidFill>
              </a:rPr>
              <a:t>, moral, </a:t>
            </a:r>
            <a:r>
              <a:rPr lang="en-US" sz="2400" dirty="0" err="1">
                <a:solidFill>
                  <a:srgbClr val="FFFFFF"/>
                </a:solidFill>
              </a:rPr>
              <a:t>historique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supranaturel</a:t>
            </a:r>
            <a:r>
              <a:rPr lang="en-US" sz="2400" dirty="0">
                <a:solidFill>
                  <a:srgbClr val="FFFFFF"/>
                </a:solidFill>
              </a:rPr>
              <a:t> nous </a:t>
            </a:r>
            <a:r>
              <a:rPr lang="en-US" sz="2400" dirty="0" err="1">
                <a:solidFill>
                  <a:srgbClr val="FFFFFF"/>
                </a:solidFill>
              </a:rPr>
              <a:t>aident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comprendre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l'œuvre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>
                <a:solidFill>
                  <a:srgbClr val="FFFFFF"/>
                </a:solidFill>
              </a:rPr>
              <a:t>choses qui nous </a:t>
            </a:r>
            <a:r>
              <a:rPr lang="en-US" sz="2400" dirty="0" err="1">
                <a:solidFill>
                  <a:srgbClr val="FFFFFF"/>
                </a:solidFill>
              </a:rPr>
              <a:t>entourent</a:t>
            </a:r>
            <a:r>
              <a:rPr lang="en-US" sz="2400" dirty="0">
                <a:solidFill>
                  <a:srgbClr val="FFFFFF"/>
                </a:solidFill>
              </a:rPr>
              <a:t> sur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mer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ciel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indiquent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l'ordre</a:t>
            </a:r>
            <a:r>
              <a:rPr lang="en-US" sz="2400" dirty="0">
                <a:solidFill>
                  <a:srgbClr val="FFFFFF"/>
                </a:solidFill>
              </a:rPr>
              <a:t>, la </a:t>
            </a:r>
            <a:r>
              <a:rPr lang="en-US" sz="2400" dirty="0" err="1">
                <a:solidFill>
                  <a:srgbClr val="FFFFFF"/>
                </a:solidFill>
              </a:rPr>
              <a:t>beauté</a:t>
            </a:r>
            <a:r>
              <a:rPr lang="en-US" sz="2400" dirty="0">
                <a:solidFill>
                  <a:srgbClr val="FFFFFF"/>
                </a:solidFill>
              </a:rPr>
              <a:t>, la </a:t>
            </a:r>
            <a:r>
              <a:rPr lang="en-US" sz="2400" dirty="0" err="1">
                <a:solidFill>
                  <a:srgbClr val="FFFFFF"/>
                </a:solidFill>
              </a:rPr>
              <a:t>précision</a:t>
            </a:r>
            <a:r>
              <a:rPr lang="en-US" sz="2400" dirty="0">
                <a:solidFill>
                  <a:srgbClr val="FFFFFF"/>
                </a:solidFill>
              </a:rPr>
              <a:t> et la </a:t>
            </a:r>
            <a:r>
              <a:rPr lang="en-US" sz="2400" dirty="0" err="1">
                <a:solidFill>
                  <a:srgbClr val="FFFFFF"/>
                </a:solidFill>
              </a:rPr>
              <a:t>planification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intelligente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L'autorité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et </a:t>
            </a:r>
            <a:r>
              <a:rPr lang="en-US" sz="2400" dirty="0" err="1">
                <a:solidFill>
                  <a:srgbClr val="FFFFFF"/>
                </a:solidFill>
              </a:rPr>
              <a:t>l'unité</a:t>
            </a:r>
            <a:r>
              <a:rPr lang="en-US" sz="2400" dirty="0">
                <a:solidFill>
                  <a:srgbClr val="FFFFFF"/>
                </a:solidFill>
              </a:rPr>
              <a:t> de la Bible, </a:t>
            </a:r>
            <a:r>
              <a:rPr lang="en-US" sz="2400" dirty="0" err="1">
                <a:solidFill>
                  <a:srgbClr val="FFFFFF"/>
                </a:solidFill>
              </a:rPr>
              <a:t>ainsi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l'accomplissement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prophéties</a:t>
            </a:r>
            <a:r>
              <a:rPr lang="en-US" sz="2400" dirty="0">
                <a:solidFill>
                  <a:srgbClr val="FFFFFF"/>
                </a:solidFill>
              </a:rPr>
              <a:t>, nous </a:t>
            </a:r>
            <a:r>
              <a:rPr lang="en-US" sz="2400" dirty="0" err="1">
                <a:solidFill>
                  <a:srgbClr val="FFFFFF"/>
                </a:solidFill>
              </a:rPr>
              <a:t>aident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faire </a:t>
            </a:r>
            <a:r>
              <a:rPr lang="en-US" sz="2400" dirty="0" err="1">
                <a:solidFill>
                  <a:srgbClr val="FFFFFF"/>
                </a:solidFill>
              </a:rPr>
              <a:t>confiance</a:t>
            </a:r>
            <a:r>
              <a:rPr lang="en-US" sz="2400" dirty="0">
                <a:solidFill>
                  <a:srgbClr val="FFFFFF"/>
                </a:solidFill>
              </a:rPr>
              <a:t> aux </a:t>
            </a:r>
            <a:r>
              <a:rPr lang="en-US" sz="2400" dirty="0" err="1" smtClean="0">
                <a:solidFill>
                  <a:srgbClr val="FFFFFF"/>
                </a:solidFill>
              </a:rPr>
              <a:t>Écritures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spc="-70" dirty="0" smtClean="0">
                <a:solidFill>
                  <a:srgbClr val="FFFFFF"/>
                </a:solidFill>
              </a:rPr>
              <a:t>Le </a:t>
            </a:r>
            <a:r>
              <a:rPr lang="en-US" sz="2400" spc="-70" dirty="0" err="1">
                <a:solidFill>
                  <a:srgbClr val="FFFFFF"/>
                </a:solidFill>
              </a:rPr>
              <a:t>pouvoir</a:t>
            </a:r>
            <a:r>
              <a:rPr lang="en-US" sz="2400" spc="-70" dirty="0">
                <a:solidFill>
                  <a:srgbClr val="FFFFFF"/>
                </a:solidFill>
              </a:rPr>
              <a:t> </a:t>
            </a:r>
            <a:r>
              <a:rPr lang="en-US" sz="2400" spc="-70" dirty="0" err="1">
                <a:solidFill>
                  <a:srgbClr val="FFFFFF"/>
                </a:solidFill>
              </a:rPr>
              <a:t>transformateur</a:t>
            </a:r>
            <a:r>
              <a:rPr lang="en-US" sz="2400" spc="-70" dirty="0">
                <a:solidFill>
                  <a:srgbClr val="FFFFFF"/>
                </a:solidFill>
              </a:rPr>
              <a:t> de la Bible </a:t>
            </a:r>
            <a:r>
              <a:rPr lang="en-US" sz="2400" spc="-70" dirty="0" err="1">
                <a:solidFill>
                  <a:srgbClr val="FFFFFF"/>
                </a:solidFill>
              </a:rPr>
              <a:t>dévoile</a:t>
            </a:r>
            <a:r>
              <a:rPr lang="en-US" sz="2400" spc="-70" dirty="0">
                <a:solidFill>
                  <a:srgbClr val="FFFFFF"/>
                </a:solidFill>
              </a:rPr>
              <a:t> son </a:t>
            </a:r>
            <a:r>
              <a:rPr lang="en-US" sz="2400" spc="-70" dirty="0" err="1">
                <a:solidFill>
                  <a:srgbClr val="FFFFFF"/>
                </a:solidFill>
              </a:rPr>
              <a:t>origine</a:t>
            </a:r>
            <a:r>
              <a:rPr lang="en-US" sz="2400" spc="-70" dirty="0">
                <a:solidFill>
                  <a:srgbClr val="FFFFFF"/>
                </a:solidFill>
              </a:rPr>
              <a:t> non-</a:t>
            </a:r>
            <a:r>
              <a:rPr lang="en-US" sz="2400" spc="-70" dirty="0" err="1">
                <a:solidFill>
                  <a:srgbClr val="FFFFFF"/>
                </a:solidFill>
              </a:rPr>
              <a:t>humaine</a:t>
            </a:r>
            <a:r>
              <a:rPr lang="en-US" sz="2400" spc="-70" dirty="0">
                <a:solidFill>
                  <a:srgbClr val="FFFFFF"/>
                </a:solidFill>
              </a:rPr>
              <a:t>.</a:t>
            </a:r>
            <a:endParaRPr lang="es-ES" sz="2400" spc="-7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3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Quel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le but de </a:t>
            </a:r>
            <a:r>
              <a:rPr lang="en-US" dirty="0" err="1">
                <a:solidFill>
                  <a:srgbClr val="FFFFFF"/>
                </a:solidFill>
              </a:rPr>
              <a:t>votre</a:t>
            </a:r>
            <a:r>
              <a:rPr lang="en-US" dirty="0">
                <a:solidFill>
                  <a:srgbClr val="FFFFFF"/>
                </a:solidFill>
              </a:rPr>
              <a:t> vie 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287635" cy="4803190"/>
          </a:xfrm>
        </p:spPr>
        <p:txBody>
          <a:bodyPr>
            <a:noAutofit/>
          </a:bodyPr>
          <a:lstStyle/>
          <a:p>
            <a:pPr algn="just"/>
            <a:r>
              <a:rPr lang="en-US" sz="2300" dirty="0">
                <a:solidFill>
                  <a:srgbClr val="FFFFFF"/>
                </a:solidFill>
              </a:rPr>
              <a:t>John D. Rockefeller, Sr. </a:t>
            </a:r>
            <a:r>
              <a:rPr lang="en-US" sz="2300" dirty="0" err="1">
                <a:solidFill>
                  <a:srgbClr val="FFFFFF"/>
                </a:solidFill>
              </a:rPr>
              <a:t>était</a:t>
            </a:r>
            <a:r>
              <a:rPr lang="en-US" sz="2300" dirty="0">
                <a:solidFill>
                  <a:srgbClr val="FFFFFF"/>
                </a:solidFill>
              </a:rPr>
              <a:t> fort et </a:t>
            </a:r>
            <a:r>
              <a:rPr lang="en-US" sz="2300" dirty="0" err="1">
                <a:solidFill>
                  <a:srgbClr val="FFFFFF"/>
                </a:solidFill>
              </a:rPr>
              <a:t>costaud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jeunesse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 err="1">
                <a:solidFill>
                  <a:srgbClr val="FFFFFF"/>
                </a:solidFill>
              </a:rPr>
              <a:t>décida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très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tôt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gagner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l'argent</a:t>
            </a:r>
            <a:r>
              <a:rPr lang="en-US" sz="2300" dirty="0">
                <a:solidFill>
                  <a:srgbClr val="FFFFFF"/>
                </a:solidFill>
              </a:rPr>
              <a:t> et </a:t>
            </a:r>
            <a:r>
              <a:rPr lang="en-US" sz="2300" dirty="0" err="1">
                <a:solidFill>
                  <a:srgbClr val="FFFFFF"/>
                </a:solidFill>
              </a:rPr>
              <a:t>il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s'y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consacra</a:t>
            </a:r>
            <a:r>
              <a:rPr lang="en-US" sz="2300" dirty="0">
                <a:solidFill>
                  <a:srgbClr val="FFFFFF"/>
                </a:solidFill>
              </a:rPr>
              <a:t> corps et </a:t>
            </a:r>
            <a:r>
              <a:rPr lang="en-US" sz="2300" dirty="0" err="1">
                <a:solidFill>
                  <a:srgbClr val="FFFFFF"/>
                </a:solidFill>
              </a:rPr>
              <a:t>âme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l'âge</a:t>
            </a:r>
            <a:r>
              <a:rPr lang="en-US" sz="2300" dirty="0">
                <a:solidFill>
                  <a:srgbClr val="FFFFFF"/>
                </a:solidFill>
              </a:rPr>
              <a:t> de 33 </a:t>
            </a:r>
            <a:r>
              <a:rPr lang="en-US" sz="2300" dirty="0" err="1">
                <a:solidFill>
                  <a:srgbClr val="FFFFFF"/>
                </a:solidFill>
              </a:rPr>
              <a:t>ans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il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gagna</a:t>
            </a:r>
            <a:r>
              <a:rPr lang="en-US" sz="2300" dirty="0">
                <a:solidFill>
                  <a:srgbClr val="FFFFFF"/>
                </a:solidFill>
              </a:rPr>
              <a:t> son premier million de dollars.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l'âge</a:t>
            </a:r>
            <a:r>
              <a:rPr lang="en-US" sz="2300" dirty="0">
                <a:solidFill>
                  <a:srgbClr val="FFFFFF"/>
                </a:solidFill>
              </a:rPr>
              <a:t> de 43 </a:t>
            </a:r>
            <a:r>
              <a:rPr lang="en-US" sz="2300" dirty="0" err="1">
                <a:solidFill>
                  <a:srgbClr val="FFFFFF"/>
                </a:solidFill>
              </a:rPr>
              <a:t>il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était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la tête de la plus </a:t>
            </a:r>
            <a:r>
              <a:rPr lang="en-US" sz="2300" dirty="0" err="1">
                <a:solidFill>
                  <a:srgbClr val="FFFFFF"/>
                </a:solidFill>
              </a:rPr>
              <a:t>grande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entreprise</a:t>
            </a:r>
            <a:r>
              <a:rPr lang="en-US" sz="2300" dirty="0">
                <a:solidFill>
                  <a:srgbClr val="FFFFFF"/>
                </a:solidFill>
              </a:rPr>
              <a:t> du monde.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err="1" smtClean="0">
                <a:solidFill>
                  <a:srgbClr val="FFFFFF"/>
                </a:solidFill>
              </a:rPr>
              <a:t>À</a:t>
            </a:r>
            <a:r>
              <a:rPr lang="en-US" sz="2300" dirty="0" smtClean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l'âge</a:t>
            </a:r>
            <a:r>
              <a:rPr lang="en-US" sz="2300" dirty="0">
                <a:solidFill>
                  <a:srgbClr val="FFFFFF"/>
                </a:solidFill>
              </a:rPr>
              <a:t> de 53 </a:t>
            </a:r>
            <a:r>
              <a:rPr lang="en-US" sz="2300" dirty="0" err="1">
                <a:solidFill>
                  <a:srgbClr val="FFFFFF"/>
                </a:solidFill>
              </a:rPr>
              <a:t>il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était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l'homme</a:t>
            </a:r>
            <a:r>
              <a:rPr lang="en-US" sz="2300" dirty="0">
                <a:solidFill>
                  <a:srgbClr val="FFFFFF"/>
                </a:solidFill>
              </a:rPr>
              <a:t> le plus riche de la </a:t>
            </a:r>
            <a:r>
              <a:rPr lang="en-US" sz="2300" dirty="0" err="1">
                <a:solidFill>
                  <a:srgbClr val="FFFFFF"/>
                </a:solidFill>
              </a:rPr>
              <a:t>terre</a:t>
            </a:r>
            <a:r>
              <a:rPr lang="en-US" sz="2300" dirty="0">
                <a:solidFill>
                  <a:srgbClr val="FFFFFF"/>
                </a:solidFill>
              </a:rPr>
              <a:t> et le </a:t>
            </a:r>
            <a:r>
              <a:rPr lang="en-US" sz="2300" dirty="0" err="1">
                <a:solidFill>
                  <a:srgbClr val="FFFFFF"/>
                </a:solidFill>
              </a:rPr>
              <a:t>seul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milliardaire</a:t>
            </a:r>
            <a:r>
              <a:rPr lang="en-US" sz="23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820" r="21273" b="6319"/>
          <a:stretch/>
        </p:blipFill>
        <p:spPr>
          <a:xfrm>
            <a:off x="4998833" y="1517364"/>
            <a:ext cx="3579502" cy="4239969"/>
          </a:xfr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1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458" y="274638"/>
            <a:ext cx="5562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Quelle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le </a:t>
            </a:r>
            <a:r>
              <a:rPr lang="en-US" dirty="0" err="1">
                <a:solidFill>
                  <a:srgbClr val="FFFFFF"/>
                </a:solidFill>
              </a:rPr>
              <a:t>sens</a:t>
            </a:r>
            <a:r>
              <a:rPr lang="en-US" dirty="0">
                <a:solidFill>
                  <a:srgbClr val="FFFFFF"/>
                </a:solidFill>
              </a:rPr>
              <a:t> de la vie et de la </a:t>
            </a:r>
            <a:r>
              <a:rPr lang="en-US" dirty="0" err="1">
                <a:solidFill>
                  <a:srgbClr val="FFFFFF"/>
                </a:solidFill>
              </a:rPr>
              <a:t>souffrance</a:t>
            </a:r>
            <a:r>
              <a:rPr lang="en-US" dirty="0">
                <a:solidFill>
                  <a:srgbClr val="FFFFFF"/>
                </a:solidFill>
              </a:rPr>
              <a:t> 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34070" y="1846596"/>
            <a:ext cx="4452819" cy="4525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Le philosophe </a:t>
            </a:r>
            <a:r>
              <a:rPr lang="en-US" sz="2400" dirty="0" err="1">
                <a:solidFill>
                  <a:srgbClr val="FFFFFF"/>
                </a:solidFill>
              </a:rPr>
              <a:t>français</a:t>
            </a:r>
            <a:r>
              <a:rPr lang="en-US" sz="2400" dirty="0">
                <a:solidFill>
                  <a:srgbClr val="FFFFFF"/>
                </a:solidFill>
              </a:rPr>
              <a:t> Albert Camus </a:t>
            </a:r>
            <a:r>
              <a:rPr lang="en-US" sz="2400" dirty="0" err="1">
                <a:solidFill>
                  <a:srgbClr val="FFFFFF"/>
                </a:solidFill>
              </a:rPr>
              <a:t>écrivit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l’homme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naît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vit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finalement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meurt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tourmenté</a:t>
            </a:r>
            <a:r>
              <a:rPr lang="en-US" sz="2400" dirty="0">
                <a:solidFill>
                  <a:srgbClr val="FFFFFF"/>
                </a:solidFill>
              </a:rPr>
              <a:t> par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question : </a:t>
            </a:r>
            <a:r>
              <a:rPr lang="en-US" sz="2400" dirty="0" err="1">
                <a:solidFill>
                  <a:srgbClr val="FFFFFF"/>
                </a:solidFill>
              </a:rPr>
              <a:t>Quel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>
                <a:solidFill>
                  <a:srgbClr val="FFFFFF"/>
                </a:solidFill>
              </a:rPr>
              <a:t>but de la vie et de la </a:t>
            </a:r>
            <a:r>
              <a:rPr lang="en-US" sz="2400" dirty="0" err="1">
                <a:solidFill>
                  <a:srgbClr val="FFFFFF"/>
                </a:solidFill>
              </a:rPr>
              <a:t>souffrance</a:t>
            </a:r>
            <a:r>
              <a:rPr lang="en-US" sz="2400" dirty="0">
                <a:solidFill>
                  <a:srgbClr val="FFFFFF"/>
                </a:solidFill>
              </a:rPr>
              <a:t> ? </a:t>
            </a: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 err="1">
                <a:solidFill>
                  <a:srgbClr val="FFFFFF"/>
                </a:solidFill>
              </a:rPr>
              <a:t>réponse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qu’il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cette</a:t>
            </a:r>
            <a:r>
              <a:rPr lang="en-US" sz="2400" dirty="0">
                <a:solidFill>
                  <a:srgbClr val="FFFFFF"/>
                </a:solidFill>
              </a:rPr>
              <a:t> interrogation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théorie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l’absurde</a:t>
            </a:r>
            <a:r>
              <a:rPr lang="en-US" sz="2400" dirty="0">
                <a:solidFill>
                  <a:srgbClr val="FFFFFF"/>
                </a:solidFill>
              </a:rPr>
              <a:t> : </a:t>
            </a:r>
            <a:r>
              <a:rPr lang="en-US" sz="2400" dirty="0" err="1">
                <a:solidFill>
                  <a:srgbClr val="FFFFFF"/>
                </a:solidFill>
              </a:rPr>
              <a:t>rien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n’a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sens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la vie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l’univers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543800" cy="9906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Quel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le but de </a:t>
            </a:r>
            <a:r>
              <a:rPr lang="en-US" dirty="0" err="1">
                <a:solidFill>
                  <a:srgbClr val="FFFFFF"/>
                </a:solidFill>
              </a:rPr>
              <a:t>votre</a:t>
            </a:r>
            <a:r>
              <a:rPr lang="en-US" dirty="0">
                <a:solidFill>
                  <a:srgbClr val="FFFFFF"/>
                </a:solidFill>
              </a:rPr>
              <a:t> vie ?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Après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fut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atteint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d'une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maladie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nommée</a:t>
            </a:r>
            <a:r>
              <a:rPr lang="en-US" sz="2400" dirty="0">
                <a:solidFill>
                  <a:srgbClr val="FFFFFF"/>
                </a:solidFill>
              </a:rPr>
              <a:t> « </a:t>
            </a:r>
            <a:r>
              <a:rPr lang="en-US" sz="2400" dirty="0" err="1">
                <a:solidFill>
                  <a:srgbClr val="FFFFFF"/>
                </a:solidFill>
              </a:rPr>
              <a:t>alopécie</a:t>
            </a:r>
            <a:r>
              <a:rPr lang="en-US" sz="2400" dirty="0">
                <a:solidFill>
                  <a:srgbClr val="FFFFFF"/>
                </a:solidFill>
              </a:rPr>
              <a:t> » qui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fit </a:t>
            </a:r>
            <a:r>
              <a:rPr lang="en-US" sz="2400" dirty="0" err="1">
                <a:solidFill>
                  <a:srgbClr val="FFFFFF"/>
                </a:solidFill>
              </a:rPr>
              <a:t>perdre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cheveux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cils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sourcils</a:t>
            </a:r>
            <a:r>
              <a:rPr lang="en-US" sz="2400" dirty="0">
                <a:solidFill>
                  <a:srgbClr val="FFFFFF"/>
                </a:solidFill>
              </a:rPr>
              <a:t>. Il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ratatiné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momie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gagnait</a:t>
            </a:r>
            <a:r>
              <a:rPr lang="en-US" sz="2400" dirty="0">
                <a:solidFill>
                  <a:srgbClr val="FFFFFF"/>
                </a:solidFill>
              </a:rPr>
              <a:t> un million de dollars par </a:t>
            </a:r>
            <a:r>
              <a:rPr lang="en-US" sz="2400" dirty="0" err="1">
                <a:solidFill>
                  <a:srgbClr val="FFFFFF"/>
                </a:solidFill>
              </a:rPr>
              <a:t>semaine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pouvait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tolérer</a:t>
            </a:r>
            <a:r>
              <a:rPr lang="en-US" sz="2400" dirty="0">
                <a:solidFill>
                  <a:srgbClr val="FFFFFF"/>
                </a:solidFill>
              </a:rPr>
              <a:t> que le </a:t>
            </a:r>
            <a:r>
              <a:rPr lang="en-US" sz="2400" dirty="0" err="1">
                <a:solidFill>
                  <a:srgbClr val="FFFFFF"/>
                </a:solidFill>
              </a:rPr>
              <a:t>lait</a:t>
            </a:r>
            <a:r>
              <a:rPr lang="en-US" sz="2400" dirty="0">
                <a:solidFill>
                  <a:srgbClr val="FFFFFF"/>
                </a:solidFill>
              </a:rPr>
              <a:t> et les biscuits.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détesté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Pennsylvanie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qu'il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devait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avoir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gardes</a:t>
            </a:r>
            <a:r>
              <a:rPr lang="en-US" sz="2400" dirty="0">
                <a:solidFill>
                  <a:srgbClr val="FFFFFF"/>
                </a:solidFill>
              </a:rPr>
              <a:t> du corps jour et </a:t>
            </a:r>
            <a:r>
              <a:rPr lang="en-US" sz="2400" dirty="0" err="1">
                <a:solidFill>
                  <a:srgbClr val="FFFFFF"/>
                </a:solidFill>
              </a:rPr>
              <a:t>nuit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>
                <a:solidFill>
                  <a:srgbClr val="FFFFFF"/>
                </a:solidFill>
              </a:rPr>
              <a:t>ne </a:t>
            </a:r>
            <a:r>
              <a:rPr lang="en-US" sz="2400" dirty="0" err="1">
                <a:solidFill>
                  <a:srgbClr val="FFFFFF"/>
                </a:solidFill>
              </a:rPr>
              <a:t>pouvait</a:t>
            </a:r>
            <a:r>
              <a:rPr lang="en-US" sz="2400" dirty="0">
                <a:solidFill>
                  <a:srgbClr val="FFFFFF"/>
                </a:solidFill>
              </a:rPr>
              <a:t> pas </a:t>
            </a:r>
            <a:r>
              <a:rPr lang="en-US" sz="2400" dirty="0" err="1">
                <a:solidFill>
                  <a:srgbClr val="FFFFFF"/>
                </a:solidFill>
              </a:rPr>
              <a:t>dormir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souriait</a:t>
            </a:r>
            <a:r>
              <a:rPr lang="en-US" sz="2400" dirty="0">
                <a:solidFill>
                  <a:srgbClr val="FFFFFF"/>
                </a:solidFill>
              </a:rPr>
              <a:t> plus </a:t>
            </a:r>
            <a:r>
              <a:rPr lang="en-US" sz="2400" dirty="0" err="1">
                <a:solidFill>
                  <a:srgbClr val="FFFFFF"/>
                </a:solidFill>
              </a:rPr>
              <a:t>depuis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longtemps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profitait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rien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la vie.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médecins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donnèrent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année</a:t>
            </a:r>
            <a:r>
              <a:rPr lang="en-US" sz="2400" dirty="0">
                <a:solidFill>
                  <a:srgbClr val="FFFFFF"/>
                </a:solidFill>
              </a:rPr>
              <a:t> de vie tout au plus.</a:t>
            </a:r>
          </a:p>
        </p:txBody>
      </p:sp>
      <p:pic>
        <p:nvPicPr>
          <p:cNvPr id="7" name="Marcador de contenido 5"/>
          <p:cNvPicPr>
            <a:picLocks noChangeAspect="1"/>
          </p:cNvPicPr>
          <p:nvPr/>
        </p:nvPicPr>
        <p:blipFill rotWithShape="1">
          <a:blip r:embed="rId2"/>
          <a:srcRect l="12820" r="21273"/>
          <a:stretch/>
        </p:blipFill>
        <p:spPr>
          <a:xfrm>
            <a:off x="7981382" y="360172"/>
            <a:ext cx="947780" cy="11983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38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543800" cy="9906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Quel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le but de </a:t>
            </a:r>
            <a:r>
              <a:rPr lang="en-US" dirty="0" err="1">
                <a:solidFill>
                  <a:srgbClr val="FFFFFF"/>
                </a:solidFill>
              </a:rPr>
              <a:t>votre</a:t>
            </a:r>
            <a:r>
              <a:rPr lang="en-US" dirty="0">
                <a:solidFill>
                  <a:srgbClr val="FFFFFF"/>
                </a:solidFill>
              </a:rPr>
              <a:t> vie ?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40087"/>
            <a:ext cx="8019313" cy="2449689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solidFill>
                  <a:srgbClr val="FFFFFF"/>
                </a:solidFill>
              </a:rPr>
              <a:t>Le journal </a:t>
            </a:r>
            <a:r>
              <a:rPr lang="en-US" sz="2600" dirty="0" err="1">
                <a:solidFill>
                  <a:srgbClr val="FFFFFF"/>
                </a:solidFill>
              </a:rPr>
              <a:t>avait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écrit</a:t>
            </a:r>
            <a:r>
              <a:rPr lang="en-US" sz="2600" dirty="0">
                <a:solidFill>
                  <a:srgbClr val="FFFFFF"/>
                </a:solidFill>
              </a:rPr>
              <a:t> déjà son </a:t>
            </a:r>
            <a:r>
              <a:rPr lang="en-US" sz="2600" dirty="0" err="1">
                <a:solidFill>
                  <a:srgbClr val="FFFFFF"/>
                </a:solidFill>
              </a:rPr>
              <a:t>obituaire</a:t>
            </a:r>
            <a:r>
              <a:rPr lang="en-US" sz="2600" dirty="0">
                <a:solidFill>
                  <a:srgbClr val="FFFFFF"/>
                </a:solidFill>
              </a:rPr>
              <a:t> par </a:t>
            </a:r>
            <a:r>
              <a:rPr lang="en-US" sz="2600" dirty="0" err="1">
                <a:solidFill>
                  <a:srgbClr val="FFFFFF"/>
                </a:solidFill>
              </a:rPr>
              <a:t>commodité</a:t>
            </a:r>
            <a:r>
              <a:rPr lang="en-US" sz="2600" dirty="0">
                <a:solidFill>
                  <a:srgbClr val="FFFFFF"/>
                </a:solidFill>
              </a:rPr>
              <a:t> au moment de </a:t>
            </a:r>
            <a:r>
              <a:rPr lang="en-US" sz="2600" dirty="0" err="1">
                <a:solidFill>
                  <a:srgbClr val="FFFFFF"/>
                </a:solidFill>
              </a:rPr>
              <a:t>sa</a:t>
            </a:r>
            <a:r>
              <a:rPr lang="en-US" sz="2600" dirty="0">
                <a:solidFill>
                  <a:srgbClr val="FFFFFF"/>
                </a:solidFill>
              </a:rPr>
              <a:t> mort. </a:t>
            </a:r>
            <a:r>
              <a:rPr lang="en-US" sz="2600" dirty="0" err="1">
                <a:solidFill>
                  <a:srgbClr val="FFFFFF"/>
                </a:solidFill>
              </a:rPr>
              <a:t>Ces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nuits</a:t>
            </a:r>
            <a:r>
              <a:rPr lang="en-US" sz="2600" dirty="0">
                <a:solidFill>
                  <a:srgbClr val="FFFFFF"/>
                </a:solidFill>
              </a:rPr>
              <a:t> sans </a:t>
            </a:r>
            <a:r>
              <a:rPr lang="en-US" sz="2600" dirty="0" err="1">
                <a:solidFill>
                  <a:srgbClr val="FFFFFF"/>
                </a:solidFill>
              </a:rPr>
              <a:t>sommeils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l'obligèrent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réfléchir</a:t>
            </a:r>
            <a:r>
              <a:rPr lang="en-US" sz="2600" dirty="0">
                <a:solidFill>
                  <a:srgbClr val="FFFFFF"/>
                </a:solidFill>
              </a:rPr>
              <a:t>. </a:t>
            </a:r>
            <a:endParaRPr lang="en-US" sz="260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dirty="0" err="1" smtClean="0">
                <a:solidFill>
                  <a:srgbClr val="FFFFFF"/>
                </a:solidFill>
              </a:rPr>
              <a:t>Une</a:t>
            </a:r>
            <a:r>
              <a:rPr lang="en-US" sz="2600" dirty="0" smtClean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pensée</a:t>
            </a:r>
            <a:r>
              <a:rPr lang="en-US" sz="2600" dirty="0">
                <a:solidFill>
                  <a:srgbClr val="FFFFFF"/>
                </a:solidFill>
              </a:rPr>
              <a:t> nouvelle le fit </a:t>
            </a:r>
            <a:r>
              <a:rPr lang="en-US" sz="2600" dirty="0" err="1">
                <a:solidFill>
                  <a:srgbClr val="FFFFFF"/>
                </a:solidFill>
              </a:rPr>
              <a:t>réaliser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qu'il</a:t>
            </a:r>
            <a:r>
              <a:rPr lang="en-US" sz="2600" dirty="0">
                <a:solidFill>
                  <a:srgbClr val="FFFFFF"/>
                </a:solidFill>
              </a:rPr>
              <a:t> ne </a:t>
            </a:r>
            <a:r>
              <a:rPr lang="en-US" sz="2600" dirty="0" err="1">
                <a:solidFill>
                  <a:srgbClr val="FFFFFF"/>
                </a:solidFill>
              </a:rPr>
              <a:t>pourrait</a:t>
            </a:r>
            <a:r>
              <a:rPr lang="en-US" sz="2600" dirty="0">
                <a:solidFill>
                  <a:srgbClr val="FFFFFF"/>
                </a:solidFill>
              </a:rPr>
              <a:t> pas </a:t>
            </a:r>
            <a:r>
              <a:rPr lang="en-US" sz="2600" dirty="0" err="1">
                <a:solidFill>
                  <a:srgbClr val="FFFFFF"/>
                </a:solidFill>
              </a:rPr>
              <a:t>prendre</a:t>
            </a:r>
            <a:r>
              <a:rPr lang="en-US" sz="2600" dirty="0">
                <a:solidFill>
                  <a:srgbClr val="FFFFFF"/>
                </a:solidFill>
              </a:rPr>
              <a:t> un </a:t>
            </a:r>
            <a:r>
              <a:rPr lang="en-US" sz="2600" dirty="0" err="1">
                <a:solidFill>
                  <a:srgbClr val="FFFFFF"/>
                </a:solidFill>
              </a:rPr>
              <a:t>seul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sou</a:t>
            </a:r>
            <a:r>
              <a:rPr lang="en-US" sz="2600" dirty="0">
                <a:solidFill>
                  <a:srgbClr val="FFFFFF"/>
                </a:solidFill>
              </a:rPr>
              <a:t> avec </a:t>
            </a:r>
            <a:r>
              <a:rPr lang="en-US" sz="2600" dirty="0" err="1">
                <a:solidFill>
                  <a:srgbClr val="FFFFFF"/>
                </a:solidFill>
              </a:rPr>
              <a:t>lui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dans</a:t>
            </a:r>
            <a:r>
              <a:rPr lang="en-US" sz="2600" dirty="0">
                <a:solidFill>
                  <a:srgbClr val="FFFFFF"/>
                </a:solidFill>
              </a:rPr>
              <a:t> le nouveau monde. </a:t>
            </a:r>
            <a:r>
              <a:rPr lang="en-US" sz="2600" dirty="0" err="1">
                <a:solidFill>
                  <a:srgbClr val="FFFFFF"/>
                </a:solidFill>
              </a:rPr>
              <a:t>L'argent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n'était</a:t>
            </a:r>
            <a:r>
              <a:rPr lang="en-US" sz="2600" dirty="0">
                <a:solidFill>
                  <a:srgbClr val="FFFFFF"/>
                </a:solidFill>
              </a:rPr>
              <a:t> pas tout.</a:t>
            </a:r>
            <a:endParaRPr lang="en-US" sz="2600" dirty="0" smtClean="0">
              <a:solidFill>
                <a:srgbClr val="FFFFFF"/>
              </a:solidFill>
            </a:endParaRPr>
          </a:p>
        </p:txBody>
      </p:sp>
      <p:pic>
        <p:nvPicPr>
          <p:cNvPr id="7" name="Marcador de contenido 5"/>
          <p:cNvPicPr>
            <a:picLocks noChangeAspect="1"/>
          </p:cNvPicPr>
          <p:nvPr/>
        </p:nvPicPr>
        <p:blipFill rotWithShape="1">
          <a:blip r:embed="rId2"/>
          <a:srcRect l="12820" r="21273"/>
          <a:stretch/>
        </p:blipFill>
        <p:spPr>
          <a:xfrm>
            <a:off x="7981382" y="360172"/>
            <a:ext cx="947780" cy="11983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40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543800" cy="9906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Quel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le but de </a:t>
            </a:r>
            <a:r>
              <a:rPr lang="en-US" dirty="0" err="1">
                <a:solidFill>
                  <a:srgbClr val="FFFFFF"/>
                </a:solidFill>
              </a:rPr>
              <a:t>votre</a:t>
            </a:r>
            <a:r>
              <a:rPr lang="en-US" dirty="0">
                <a:solidFill>
                  <a:srgbClr val="FFFFFF"/>
                </a:solidFill>
              </a:rPr>
              <a:t> vie ?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97754"/>
            <a:ext cx="8019313" cy="4525963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solidFill>
                  <a:srgbClr val="FFFFFF"/>
                </a:solidFill>
              </a:rPr>
              <a:t>Le </a:t>
            </a:r>
            <a:r>
              <a:rPr lang="en-US" sz="2600" dirty="0" err="1">
                <a:solidFill>
                  <a:srgbClr val="FFFFFF"/>
                </a:solidFill>
              </a:rPr>
              <a:t>matin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suivant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se </a:t>
            </a:r>
            <a:r>
              <a:rPr lang="en-US" sz="2600" dirty="0" err="1">
                <a:solidFill>
                  <a:srgbClr val="FFFFFF"/>
                </a:solidFill>
              </a:rPr>
              <a:t>réveilla</a:t>
            </a:r>
            <a:r>
              <a:rPr lang="en-US" sz="2600" dirty="0">
                <a:solidFill>
                  <a:srgbClr val="FFFFFF"/>
                </a:solidFill>
              </a:rPr>
              <a:t> un homme nouveau. Il </a:t>
            </a:r>
            <a:r>
              <a:rPr lang="en-US" sz="2600" dirty="0" err="1">
                <a:solidFill>
                  <a:srgbClr val="FFFFFF"/>
                </a:solidFill>
              </a:rPr>
              <a:t>commença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aider les </a:t>
            </a:r>
            <a:r>
              <a:rPr lang="en-US" sz="2600" dirty="0" err="1">
                <a:solidFill>
                  <a:srgbClr val="FFFFFF"/>
                </a:solidFill>
              </a:rPr>
              <a:t>églises</a:t>
            </a:r>
            <a:r>
              <a:rPr lang="en-US" sz="2600" dirty="0">
                <a:solidFill>
                  <a:srgbClr val="FFFFFF"/>
                </a:solidFill>
              </a:rPr>
              <a:t> avec les </a:t>
            </a:r>
            <a:r>
              <a:rPr lang="en-US" sz="2600" dirty="0" err="1">
                <a:solidFill>
                  <a:srgbClr val="FFFFFF"/>
                </a:solidFill>
              </a:rPr>
              <a:t>richesses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qu'il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avait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accumulées</a:t>
            </a:r>
            <a:r>
              <a:rPr lang="en-US" sz="2600" dirty="0">
                <a:solidFill>
                  <a:srgbClr val="FFFFFF"/>
                </a:solidFill>
              </a:rPr>
              <a:t> ;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n'oublia</a:t>
            </a:r>
            <a:r>
              <a:rPr lang="en-US" sz="2600" dirty="0">
                <a:solidFill>
                  <a:srgbClr val="FFFFFF"/>
                </a:solidFill>
              </a:rPr>
              <a:t> pas non plus les </a:t>
            </a:r>
            <a:r>
              <a:rPr lang="en-US" sz="2600" dirty="0" err="1">
                <a:solidFill>
                  <a:srgbClr val="FFFFFF"/>
                </a:solidFill>
              </a:rPr>
              <a:t>pauvres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nécessiteux</a:t>
            </a:r>
            <a:r>
              <a:rPr lang="en-US" sz="2600" dirty="0">
                <a:solidFill>
                  <a:srgbClr val="FFFFFF"/>
                </a:solidFill>
              </a:rPr>
              <a:t>. Il </a:t>
            </a:r>
            <a:r>
              <a:rPr lang="en-US" sz="2600" dirty="0" err="1">
                <a:solidFill>
                  <a:srgbClr val="FFFFFF"/>
                </a:solidFill>
              </a:rPr>
              <a:t>créa</a:t>
            </a:r>
            <a:r>
              <a:rPr lang="en-US" sz="2600" dirty="0">
                <a:solidFill>
                  <a:srgbClr val="FFFFFF"/>
                </a:solidFill>
              </a:rPr>
              <a:t> la </a:t>
            </a:r>
            <a:r>
              <a:rPr lang="en-US" sz="2600" dirty="0" err="1">
                <a:solidFill>
                  <a:srgbClr val="FFFFFF"/>
                </a:solidFill>
              </a:rPr>
              <a:t>Fondation</a:t>
            </a:r>
            <a:r>
              <a:rPr lang="en-US" sz="2600" dirty="0">
                <a:solidFill>
                  <a:srgbClr val="FFFFFF"/>
                </a:solidFill>
              </a:rPr>
              <a:t> Rockefeller, </a:t>
            </a:r>
            <a:r>
              <a:rPr lang="en-US" sz="2600" dirty="0" err="1">
                <a:solidFill>
                  <a:srgbClr val="FFFFFF"/>
                </a:solidFill>
              </a:rPr>
              <a:t>dont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financement</a:t>
            </a:r>
            <a:r>
              <a:rPr lang="en-US" sz="2600" dirty="0">
                <a:solidFill>
                  <a:srgbClr val="FFFFFF"/>
                </a:solidFill>
              </a:rPr>
              <a:t> de </a:t>
            </a:r>
            <a:r>
              <a:rPr lang="en-US" sz="2600" dirty="0" err="1">
                <a:solidFill>
                  <a:srgbClr val="FFFFFF"/>
                </a:solidFill>
              </a:rPr>
              <a:t>recherches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médiacles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mena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la </a:t>
            </a:r>
            <a:r>
              <a:rPr lang="en-US" sz="2600" dirty="0" err="1">
                <a:solidFill>
                  <a:srgbClr val="FFFFFF"/>
                </a:solidFill>
              </a:rPr>
              <a:t>découverte</a:t>
            </a:r>
            <a:r>
              <a:rPr lang="en-US" sz="2600" dirty="0">
                <a:solidFill>
                  <a:srgbClr val="FFFFFF"/>
                </a:solidFill>
              </a:rPr>
              <a:t> de la </a:t>
            </a:r>
            <a:r>
              <a:rPr lang="en-US" sz="2600" dirty="0" err="1">
                <a:solidFill>
                  <a:srgbClr val="FFFFFF"/>
                </a:solidFill>
              </a:rPr>
              <a:t>peniciline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autres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médicaments</a:t>
            </a:r>
            <a:r>
              <a:rPr lang="en-US" sz="2600" dirty="0">
                <a:solidFill>
                  <a:srgbClr val="FFFFFF"/>
                </a:solidFill>
              </a:rPr>
              <a:t> miracle. John D. </a:t>
            </a:r>
            <a:r>
              <a:rPr lang="en-US" sz="2600" dirty="0" err="1">
                <a:solidFill>
                  <a:srgbClr val="FFFFFF"/>
                </a:solidFill>
              </a:rPr>
              <a:t>commença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mieux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dormir</a:t>
            </a:r>
            <a:r>
              <a:rPr lang="en-US" sz="2600" dirty="0">
                <a:solidFill>
                  <a:srgbClr val="FFFFFF"/>
                </a:solidFill>
              </a:rPr>
              <a:t>, manger et </a:t>
            </a:r>
            <a:r>
              <a:rPr lang="en-US" sz="2600" dirty="0" err="1">
                <a:solidFill>
                  <a:srgbClr val="FFFFFF"/>
                </a:solidFill>
              </a:rPr>
              <a:t>profiter</a:t>
            </a:r>
            <a:r>
              <a:rPr lang="en-US" sz="2600" dirty="0">
                <a:solidFill>
                  <a:srgbClr val="FFFFFF"/>
                </a:solidFill>
              </a:rPr>
              <a:t> de la vie. </a:t>
            </a:r>
            <a:endParaRPr lang="en-US" sz="260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dirty="0" smtClean="0">
                <a:solidFill>
                  <a:srgbClr val="FFFFFF"/>
                </a:solidFill>
              </a:rPr>
              <a:t>Les </a:t>
            </a:r>
            <a:r>
              <a:rPr lang="en-US" sz="2600" dirty="0" err="1">
                <a:solidFill>
                  <a:srgbClr val="FFFFFF"/>
                </a:solidFill>
              </a:rPr>
              <a:t>médecins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avaient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prédit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qu'il</a:t>
            </a:r>
            <a:r>
              <a:rPr lang="en-US" sz="2600" dirty="0">
                <a:solidFill>
                  <a:srgbClr val="FFFFFF"/>
                </a:solidFill>
              </a:rPr>
              <a:t> ne </a:t>
            </a:r>
            <a:r>
              <a:rPr lang="en-US" sz="2600" dirty="0" err="1">
                <a:solidFill>
                  <a:srgbClr val="FFFFFF"/>
                </a:solidFill>
              </a:rPr>
              <a:t>vivrait</a:t>
            </a:r>
            <a:r>
              <a:rPr lang="en-US" sz="2600" dirty="0">
                <a:solidFill>
                  <a:srgbClr val="FFFFFF"/>
                </a:solidFill>
              </a:rPr>
              <a:t> pas plus que 54 </a:t>
            </a:r>
            <a:r>
              <a:rPr lang="en-US" sz="2600" dirty="0" err="1">
                <a:solidFill>
                  <a:srgbClr val="FFFFFF"/>
                </a:solidFill>
              </a:rPr>
              <a:t>ans</a:t>
            </a:r>
            <a:r>
              <a:rPr lang="en-US" sz="2600" dirty="0">
                <a:solidFill>
                  <a:srgbClr val="FFFFFF"/>
                </a:solidFill>
              </a:rPr>
              <a:t> ;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mourut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quand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en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avait</a:t>
            </a:r>
            <a:r>
              <a:rPr lang="en-US" sz="2600" dirty="0">
                <a:solidFill>
                  <a:srgbClr val="FFFFFF"/>
                </a:solidFill>
              </a:rPr>
              <a:t> 98. </a:t>
            </a:r>
          </a:p>
        </p:txBody>
      </p:sp>
      <p:pic>
        <p:nvPicPr>
          <p:cNvPr id="7" name="Marcador de contenido 5"/>
          <p:cNvPicPr>
            <a:picLocks noChangeAspect="1"/>
          </p:cNvPicPr>
          <p:nvPr/>
        </p:nvPicPr>
        <p:blipFill rotWithShape="1">
          <a:blip r:embed="rId2"/>
          <a:srcRect l="12820" r="21273"/>
          <a:stretch/>
        </p:blipFill>
        <p:spPr>
          <a:xfrm>
            <a:off x="7981382" y="360172"/>
            <a:ext cx="947780" cy="11983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34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n 12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"/>
            <a:ext cx="9144000" cy="171064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 </a:t>
            </a:r>
            <a:r>
              <a:rPr lang="en-US" dirty="0" err="1">
                <a:solidFill>
                  <a:srgbClr val="FFFFFF"/>
                </a:solidFill>
              </a:rPr>
              <a:t>décision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716462" y="1877427"/>
            <a:ext cx="5261028" cy="4525963"/>
          </a:xfrm>
        </p:spPr>
        <p:txBody>
          <a:bodyPr>
            <a:normAutofit/>
          </a:bodyPr>
          <a:lstStyle/>
          <a:p>
            <a:pPr algn="just"/>
            <a:r>
              <a:rPr lang="en-US" sz="2600" dirty="0">
                <a:solidFill>
                  <a:srgbClr val="FFFFFF"/>
                </a:solidFill>
              </a:rPr>
              <a:t>La Bible </a:t>
            </a:r>
            <a:r>
              <a:rPr lang="en-US" sz="2600" dirty="0" err="1">
                <a:solidFill>
                  <a:srgbClr val="FFFFFF"/>
                </a:solidFill>
              </a:rPr>
              <a:t>dit</a:t>
            </a:r>
            <a:r>
              <a:rPr lang="en-US" sz="2600" dirty="0">
                <a:solidFill>
                  <a:srgbClr val="FFFFFF"/>
                </a:solidFill>
              </a:rPr>
              <a:t> : « Je </a:t>
            </a:r>
            <a:r>
              <a:rPr lang="en-US" sz="2600" dirty="0" err="1">
                <a:solidFill>
                  <a:srgbClr val="FFFFFF"/>
                </a:solidFill>
              </a:rPr>
              <a:t>t'instruirai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te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montrerai</a:t>
            </a:r>
            <a:r>
              <a:rPr lang="en-US" sz="2600" dirty="0">
                <a:solidFill>
                  <a:srgbClr val="FFFFFF"/>
                </a:solidFill>
              </a:rPr>
              <a:t> la </a:t>
            </a:r>
            <a:r>
              <a:rPr lang="en-US" sz="2600" dirty="0" err="1">
                <a:solidFill>
                  <a:srgbClr val="FFFFFF"/>
                </a:solidFill>
              </a:rPr>
              <a:t>voie</a:t>
            </a:r>
            <a:r>
              <a:rPr lang="en-US" sz="2600" dirty="0">
                <a:solidFill>
                  <a:srgbClr val="FFFFFF"/>
                </a:solidFill>
              </a:rPr>
              <a:t> que </a:t>
            </a:r>
            <a:r>
              <a:rPr lang="en-US" sz="2600" dirty="0" err="1">
                <a:solidFill>
                  <a:srgbClr val="FFFFFF"/>
                </a:solidFill>
              </a:rPr>
              <a:t>tu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dois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suivre</a:t>
            </a:r>
            <a:r>
              <a:rPr lang="en-US" sz="2600" dirty="0">
                <a:solidFill>
                  <a:srgbClr val="FFFFFF"/>
                </a:solidFill>
              </a:rPr>
              <a:t>; Je </a:t>
            </a:r>
            <a:r>
              <a:rPr lang="en-US" sz="2600" dirty="0" err="1">
                <a:solidFill>
                  <a:srgbClr val="FFFFFF"/>
                </a:solidFill>
              </a:rPr>
              <a:t>te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conseillerai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j'aurai</a:t>
            </a:r>
            <a:r>
              <a:rPr lang="en-US" sz="2600" dirty="0">
                <a:solidFill>
                  <a:srgbClr val="FFFFFF"/>
                </a:solidFill>
              </a:rPr>
              <a:t> le regard sur </a:t>
            </a:r>
            <a:r>
              <a:rPr lang="en-US" sz="2600" dirty="0" err="1">
                <a:solidFill>
                  <a:srgbClr val="FFFFFF"/>
                </a:solidFill>
              </a:rPr>
              <a:t>toi</a:t>
            </a:r>
            <a:r>
              <a:rPr lang="en-US" sz="2600" dirty="0">
                <a:solidFill>
                  <a:srgbClr val="FFFFFF"/>
                </a:solidFill>
              </a:rPr>
              <a:t>. » (</a:t>
            </a:r>
            <a:r>
              <a:rPr lang="en-US" sz="2600" dirty="0" err="1">
                <a:solidFill>
                  <a:srgbClr val="FFFFFF"/>
                </a:solidFill>
              </a:rPr>
              <a:t>Psaumes</a:t>
            </a:r>
            <a:r>
              <a:rPr lang="en-US" sz="2600" dirty="0">
                <a:solidFill>
                  <a:srgbClr val="FFFFFF"/>
                </a:solidFill>
              </a:rPr>
              <a:t> 32 : 8</a:t>
            </a:r>
            <a:r>
              <a:rPr lang="en-US" sz="2600" dirty="0" smtClean="0">
                <a:solidFill>
                  <a:srgbClr val="FFFFFF"/>
                </a:solidFill>
              </a:rPr>
              <a:t>).</a:t>
            </a:r>
          </a:p>
          <a:p>
            <a:pPr algn="just"/>
            <a:endParaRPr lang="en-US" sz="260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dirty="0" err="1" smtClean="0">
                <a:solidFill>
                  <a:srgbClr val="FFFFFF"/>
                </a:solidFill>
              </a:rPr>
              <a:t>Êtes-vous</a:t>
            </a:r>
            <a:r>
              <a:rPr lang="en-US" sz="2600" dirty="0" smtClean="0">
                <a:solidFill>
                  <a:srgbClr val="FFFFFF"/>
                </a:solidFill>
              </a:rPr>
              <a:t> </a:t>
            </a:r>
            <a:r>
              <a:rPr lang="en-US" sz="2600" dirty="0">
                <a:solidFill>
                  <a:srgbClr val="FFFFFF"/>
                </a:solidFill>
              </a:rPr>
              <a:t>prêt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accepter </a:t>
            </a:r>
            <a:r>
              <a:rPr lang="en-US" sz="2600" dirty="0" err="1">
                <a:solidFill>
                  <a:srgbClr val="FFFFFF"/>
                </a:solidFill>
              </a:rPr>
              <a:t>Jésus</a:t>
            </a:r>
            <a:r>
              <a:rPr lang="en-US" sz="2600" dirty="0">
                <a:solidFill>
                  <a:srgbClr val="FFFFFF"/>
                </a:solidFill>
              </a:rPr>
              <a:t> et le </a:t>
            </a:r>
            <a:r>
              <a:rPr lang="en-US" sz="2600" dirty="0" err="1">
                <a:solidFill>
                  <a:srgbClr val="FFFFFF"/>
                </a:solidFill>
              </a:rPr>
              <a:t>laisser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vous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montrer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sens</a:t>
            </a:r>
            <a:r>
              <a:rPr lang="en-US" sz="2600" dirty="0">
                <a:solidFill>
                  <a:srgbClr val="FFFFFF"/>
                </a:solidFill>
              </a:rPr>
              <a:t> de </a:t>
            </a:r>
            <a:r>
              <a:rPr lang="en-US" sz="2600" dirty="0" err="1">
                <a:solidFill>
                  <a:srgbClr val="FFFFFF"/>
                </a:solidFill>
              </a:rPr>
              <a:t>votre</a:t>
            </a:r>
            <a:r>
              <a:rPr lang="en-US" sz="2600" dirty="0">
                <a:solidFill>
                  <a:srgbClr val="FFFFFF"/>
                </a:solidFill>
              </a:rPr>
              <a:t> vie ?</a:t>
            </a: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39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67639" y="3436170"/>
            <a:ext cx="8502160" cy="2886456"/>
          </a:xfrm>
        </p:spPr>
        <p:txBody>
          <a:bodyPr>
            <a:normAutofit lnSpcReduction="10000"/>
          </a:bodyPr>
          <a:lstStyle/>
          <a:p>
            <a:r>
              <a:rPr lang="en-US" sz="2700" dirty="0">
                <a:solidFill>
                  <a:srgbClr val="FFFFFF"/>
                </a:solidFill>
              </a:rPr>
              <a:t>Indices </a:t>
            </a:r>
            <a:r>
              <a:rPr lang="en-US" sz="2700" dirty="0" err="1">
                <a:solidFill>
                  <a:srgbClr val="FFFFFF"/>
                </a:solidFill>
              </a:rPr>
              <a:t>scientifiques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en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faveur</a:t>
            </a:r>
            <a:r>
              <a:rPr lang="en-US" sz="2700" dirty="0">
                <a:solidFill>
                  <a:srgbClr val="FFFFFF"/>
                </a:solidFill>
              </a:rPr>
              <a:t> de </a:t>
            </a:r>
            <a:r>
              <a:rPr lang="en-US" sz="2700" dirty="0" err="1">
                <a:solidFill>
                  <a:srgbClr val="FFFFFF"/>
                </a:solidFill>
              </a:rPr>
              <a:t>Dieu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endParaRPr lang="en-US" sz="2700" dirty="0" smtClean="0">
              <a:solidFill>
                <a:srgbClr val="FFFFFF"/>
              </a:solidFill>
            </a:endParaRPr>
          </a:p>
          <a:p>
            <a:r>
              <a:rPr lang="en-US" sz="2700" dirty="0" err="1" smtClean="0">
                <a:solidFill>
                  <a:srgbClr val="FFFFFF"/>
                </a:solidFill>
              </a:rPr>
              <a:t>Récit</a:t>
            </a:r>
            <a:r>
              <a:rPr lang="en-US" sz="2700" dirty="0" smtClean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biblique</a:t>
            </a:r>
            <a:r>
              <a:rPr lang="en-US" sz="2700" dirty="0">
                <a:solidFill>
                  <a:srgbClr val="FFFFFF"/>
                </a:solidFill>
              </a:rPr>
              <a:t> de la </a:t>
            </a:r>
            <a:r>
              <a:rPr lang="en-US" sz="2700" dirty="0" err="1">
                <a:solidFill>
                  <a:srgbClr val="FFFFFF"/>
                </a:solidFill>
              </a:rPr>
              <a:t>création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endParaRPr lang="en-US" sz="2700" dirty="0" smtClean="0">
              <a:solidFill>
                <a:srgbClr val="FFFFFF"/>
              </a:solidFill>
            </a:endParaRPr>
          </a:p>
          <a:p>
            <a:r>
              <a:rPr lang="en-US" sz="2700" dirty="0" smtClean="0">
                <a:solidFill>
                  <a:srgbClr val="FFFFFF"/>
                </a:solidFill>
              </a:rPr>
              <a:t>La </a:t>
            </a:r>
            <a:r>
              <a:rPr lang="en-US" sz="2700" dirty="0">
                <a:solidFill>
                  <a:srgbClr val="FFFFFF"/>
                </a:solidFill>
              </a:rPr>
              <a:t>Bible, un livre de </a:t>
            </a:r>
            <a:r>
              <a:rPr lang="en-US" sz="2700" dirty="0" err="1">
                <a:solidFill>
                  <a:srgbClr val="FFFFFF"/>
                </a:solidFill>
              </a:rPr>
              <a:t>foi</a:t>
            </a:r>
            <a:r>
              <a:rPr lang="en-US" sz="2700" dirty="0">
                <a:solidFill>
                  <a:srgbClr val="FFFFFF"/>
                </a:solidFill>
              </a:rPr>
              <a:t> au </a:t>
            </a:r>
            <a:r>
              <a:rPr lang="en-US" sz="2700" dirty="0" err="1">
                <a:solidFill>
                  <a:srgbClr val="FFFFFF"/>
                </a:solidFill>
              </a:rPr>
              <a:t>langage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 err="1">
                <a:solidFill>
                  <a:srgbClr val="FFFFFF"/>
                </a:solidFill>
              </a:rPr>
              <a:t>pédagogique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endParaRPr lang="en-US" sz="2700" dirty="0" smtClean="0">
              <a:solidFill>
                <a:srgbClr val="FFFFFF"/>
              </a:solidFill>
            </a:endParaRPr>
          </a:p>
          <a:p>
            <a:r>
              <a:rPr lang="en-US" sz="2700" dirty="0" smtClean="0">
                <a:solidFill>
                  <a:srgbClr val="FFFFFF"/>
                </a:solidFill>
              </a:rPr>
              <a:t>Hors </a:t>
            </a:r>
            <a:r>
              <a:rPr lang="en-US" sz="2700" dirty="0">
                <a:solidFill>
                  <a:srgbClr val="FFFFFF"/>
                </a:solidFill>
              </a:rPr>
              <a:t>de </a:t>
            </a:r>
            <a:r>
              <a:rPr lang="en-US" sz="2700" dirty="0" err="1">
                <a:solidFill>
                  <a:srgbClr val="FFFFFF"/>
                </a:solidFill>
              </a:rPr>
              <a:t>portée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humaine</a:t>
            </a:r>
            <a:r>
              <a:rPr lang="en-US" sz="2700">
                <a:solidFill>
                  <a:srgbClr val="FFFFFF"/>
                </a:solidFill>
              </a:rPr>
              <a:t> </a:t>
            </a:r>
            <a:endParaRPr lang="en-US" sz="2700" smtClean="0">
              <a:solidFill>
                <a:srgbClr val="FFFFFF"/>
              </a:solidFill>
            </a:endParaRPr>
          </a:p>
          <a:p>
            <a:r>
              <a:rPr lang="en-US" sz="2700" smtClean="0">
                <a:solidFill>
                  <a:srgbClr val="FFFFFF"/>
                </a:solidFill>
              </a:rPr>
              <a:t>Une</a:t>
            </a:r>
            <a:r>
              <a:rPr lang="en-US" sz="2700" dirty="0" smtClean="0">
                <a:solidFill>
                  <a:srgbClr val="FFFFFF"/>
                </a:solidFill>
              </a:rPr>
              <a:t> </a:t>
            </a:r>
            <a:r>
              <a:rPr lang="en-US" sz="2700" dirty="0">
                <a:solidFill>
                  <a:srgbClr val="FFFFFF"/>
                </a:solidFill>
              </a:rPr>
              <a:t>affaire de </a:t>
            </a:r>
            <a:r>
              <a:rPr lang="en-US" sz="2700" dirty="0" err="1">
                <a:solidFill>
                  <a:srgbClr val="FFFFFF"/>
                </a:solidFill>
              </a:rPr>
              <a:t>foi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8" name="Imagen 7" descr="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56"/>
            <a:ext cx="9144000" cy="2525939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40116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suivant</a:t>
            </a:r>
            <a:r>
              <a:rPr lang="en-US" dirty="0">
                <a:solidFill>
                  <a:srgbClr val="FFFFFF"/>
                </a:solidFill>
              </a:rPr>
              <a:t> :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85800" y="1650962"/>
            <a:ext cx="7848600" cy="13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D'OÙ VENONS-NOUS ET OÙ </a:t>
            </a:r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ALLONS-NOUS 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63" y="3036065"/>
            <a:ext cx="3211418" cy="321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16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vie </a:t>
            </a:r>
            <a:r>
              <a:rPr lang="en-US" dirty="0" err="1">
                <a:solidFill>
                  <a:srgbClr val="FFFFFF"/>
                </a:solidFill>
              </a:rPr>
              <a:t>n'a</a:t>
            </a:r>
            <a:r>
              <a:rPr lang="en-US" dirty="0">
                <a:solidFill>
                  <a:srgbClr val="FFFFFF"/>
                </a:solidFill>
              </a:rPr>
              <a:t> pas de </a:t>
            </a:r>
            <a:r>
              <a:rPr lang="en-US" dirty="0" err="1">
                <a:solidFill>
                  <a:srgbClr val="FFFFFF"/>
                </a:solidFill>
              </a:rPr>
              <a:t>sens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2415" y="1600200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</a:rPr>
              <a:t>Selon</a:t>
            </a:r>
            <a:r>
              <a:rPr lang="en-US" sz="2400" dirty="0">
                <a:solidFill>
                  <a:srgbClr val="FFFFFF"/>
                </a:solidFill>
              </a:rPr>
              <a:t> Camus, </a:t>
            </a:r>
            <a:r>
              <a:rPr lang="en-US" sz="2400" dirty="0" err="1">
                <a:solidFill>
                  <a:srgbClr val="FFFFFF"/>
                </a:solidFill>
              </a:rPr>
              <a:t>l’homme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existe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univers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dépourvu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sens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si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quelqu’un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risque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trouver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entrera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conflit</a:t>
            </a:r>
            <a:r>
              <a:rPr lang="en-US" sz="2400" dirty="0">
                <a:solidFill>
                  <a:srgbClr val="FFFFFF"/>
                </a:solidFill>
              </a:rPr>
              <a:t> futile avec </a:t>
            </a:r>
            <a:r>
              <a:rPr lang="en-US" sz="2400" dirty="0" err="1">
                <a:solidFill>
                  <a:srgbClr val="FFFFFF"/>
                </a:solidFill>
              </a:rPr>
              <a:t>l'univers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conclusion du philosophe </a:t>
            </a:r>
            <a:r>
              <a:rPr lang="en-US" sz="2400" dirty="0" err="1">
                <a:solidFill>
                  <a:srgbClr val="FFFFFF"/>
                </a:solidFill>
              </a:rPr>
              <a:t>français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logique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parce</a:t>
            </a:r>
            <a:r>
              <a:rPr lang="en-US" sz="2400" dirty="0">
                <a:solidFill>
                  <a:srgbClr val="FFFFFF"/>
                </a:solidFill>
              </a:rPr>
              <a:t> que sans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, que Camus refuse </a:t>
            </a:r>
            <a:r>
              <a:rPr lang="en-US" sz="2400" dirty="0" err="1">
                <a:solidFill>
                  <a:srgbClr val="FFFFFF"/>
                </a:solidFill>
              </a:rPr>
              <a:t>d’accepter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n’existe</a:t>
            </a:r>
            <a:r>
              <a:rPr lang="en-US" sz="2400" dirty="0">
                <a:solidFill>
                  <a:srgbClr val="FFFFFF"/>
                </a:solidFill>
              </a:rPr>
              <a:t> pas </a:t>
            </a:r>
            <a:r>
              <a:rPr lang="en-US" sz="2400" dirty="0" err="1">
                <a:solidFill>
                  <a:srgbClr val="FFFFFF"/>
                </a:solidFill>
              </a:rPr>
              <a:t>d’explication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humaine</a:t>
            </a:r>
            <a:r>
              <a:rPr lang="en-US" sz="2400" dirty="0">
                <a:solidFill>
                  <a:srgbClr val="FFFFFF"/>
                </a:solidFill>
              </a:rPr>
              <a:t> au </a:t>
            </a:r>
            <a:r>
              <a:rPr lang="en-US" sz="2400" dirty="0" err="1">
                <a:solidFill>
                  <a:srgbClr val="FFFFFF"/>
                </a:solidFill>
              </a:rPr>
              <a:t>mystère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douleur</a:t>
            </a:r>
            <a:r>
              <a:rPr lang="en-US" sz="2400" dirty="0">
                <a:solidFill>
                  <a:srgbClr val="FFFFFF"/>
                </a:solidFill>
              </a:rPr>
              <a:t>, de la </a:t>
            </a:r>
            <a:r>
              <a:rPr lang="en-US" sz="2400" dirty="0" err="1">
                <a:solidFill>
                  <a:srgbClr val="FFFFFF"/>
                </a:solidFill>
              </a:rPr>
              <a:t>souffrance</a:t>
            </a:r>
            <a:r>
              <a:rPr lang="en-US" sz="2400" dirty="0">
                <a:solidFill>
                  <a:srgbClr val="FFFFFF"/>
                </a:solidFill>
              </a:rPr>
              <a:t> et de la mort.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Aussi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incohérente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puisse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paraître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théorie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l’absurde</a:t>
            </a:r>
            <a:r>
              <a:rPr lang="en-US" sz="2400" dirty="0">
                <a:solidFill>
                  <a:srgbClr val="FFFFFF"/>
                </a:solidFill>
              </a:rPr>
              <a:t>, au </a:t>
            </a:r>
            <a:r>
              <a:rPr lang="en-US" sz="2400" dirty="0" err="1">
                <a:solidFill>
                  <a:srgbClr val="FFFFFF"/>
                </a:solidFill>
              </a:rPr>
              <a:t>cours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décennies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l’ont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suivie</a:t>
            </a:r>
            <a:r>
              <a:rPr lang="en-US" sz="2400" dirty="0">
                <a:solidFill>
                  <a:srgbClr val="FFFFFF"/>
                </a:solidFill>
              </a:rPr>
              <a:t>, Camus a </a:t>
            </a:r>
            <a:r>
              <a:rPr lang="en-US" sz="2400" dirty="0" err="1">
                <a:solidFill>
                  <a:srgbClr val="FFFFFF"/>
                </a:solidFill>
              </a:rPr>
              <a:t>formé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plusieurs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générations</a:t>
            </a:r>
            <a:r>
              <a:rPr lang="en-US" sz="2400" dirty="0">
                <a:solidFill>
                  <a:srgbClr val="FFFFFF"/>
                </a:solidFill>
              </a:rPr>
              <a:t> qui, </a:t>
            </a:r>
            <a:r>
              <a:rPr lang="en-US" sz="2400" dirty="0" err="1">
                <a:solidFill>
                  <a:srgbClr val="FFFFFF"/>
                </a:solidFill>
              </a:rPr>
              <a:t>d’une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manière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d’une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autre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affrontèrent</a:t>
            </a:r>
            <a:r>
              <a:rPr lang="en-US" sz="2400" dirty="0">
                <a:solidFill>
                  <a:srgbClr val="FFFFFF"/>
                </a:solidFill>
              </a:rPr>
              <a:t> la vie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sens.</a:t>
            </a:r>
            <a:r>
              <a:rPr lang="en-US" sz="2400" dirty="0">
                <a:solidFill>
                  <a:srgbClr val="FFFFFF"/>
                </a:solidFill>
              </a:rPr>
              <a:t> Il </a:t>
            </a:r>
            <a:r>
              <a:rPr lang="en-US" sz="2400" dirty="0" err="1">
                <a:solidFill>
                  <a:srgbClr val="FFFFFF"/>
                </a:solidFill>
              </a:rPr>
              <a:t>n’y</a:t>
            </a:r>
            <a:r>
              <a:rPr lang="en-US" sz="2400" dirty="0">
                <a:solidFill>
                  <a:srgbClr val="FFFFFF"/>
                </a:solidFill>
              </a:rPr>
              <a:t> a pas de place pour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pensée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adoptent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cette</a:t>
            </a:r>
            <a:r>
              <a:rPr lang="en-US" sz="2400" dirty="0">
                <a:solidFill>
                  <a:srgbClr val="FFFFFF"/>
                </a:solidFill>
              </a:rPr>
              <a:t> conception.</a:t>
            </a: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164268"/>
            <a:ext cx="7772400" cy="887509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DIEU EXISTE-T-IL 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4713103"/>
            <a:ext cx="7772400" cy="724205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question que tout </a:t>
            </a:r>
            <a:r>
              <a:rPr lang="en-US" dirty="0" err="1">
                <a:solidFill>
                  <a:srgbClr val="FFFFFF"/>
                </a:solidFill>
              </a:rPr>
              <a:t>être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humain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s'est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posée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94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Un </a:t>
            </a:r>
            <a:r>
              <a:rPr lang="en-US" dirty="0" err="1">
                <a:solidFill>
                  <a:srgbClr val="FFFFFF"/>
                </a:solidFill>
              </a:rPr>
              <a:t>élément</a:t>
            </a:r>
            <a:r>
              <a:rPr lang="en-US" dirty="0">
                <a:solidFill>
                  <a:srgbClr val="FFFFFF"/>
                </a:solidFill>
              </a:rPr>
              <a:t> naturel </a:t>
            </a:r>
            <a:r>
              <a:rPr lang="en-US" dirty="0" err="1">
                <a:solidFill>
                  <a:srgbClr val="FFFFFF"/>
                </a:solidFill>
              </a:rPr>
              <a:t>humain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157221" y="2076293"/>
            <a:ext cx="4892511" cy="4525963"/>
          </a:xfrm>
        </p:spPr>
        <p:txBody>
          <a:bodyPr>
            <a:noAutofit/>
          </a:bodyPr>
          <a:lstStyle/>
          <a:p>
            <a:r>
              <a:rPr lang="en-US" sz="2300" spc="10" dirty="0" err="1">
                <a:solidFill>
                  <a:srgbClr val="FFFFFF"/>
                </a:solidFill>
              </a:rPr>
              <a:t>Croire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err="1">
                <a:solidFill>
                  <a:srgbClr val="FFFFFF"/>
                </a:solidFill>
              </a:rPr>
              <a:t>en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err="1">
                <a:solidFill>
                  <a:srgbClr val="FFFFFF"/>
                </a:solidFill>
              </a:rPr>
              <a:t>Dieu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err="1">
                <a:solidFill>
                  <a:srgbClr val="FFFFFF"/>
                </a:solidFill>
              </a:rPr>
              <a:t>relève</a:t>
            </a:r>
            <a:r>
              <a:rPr lang="en-US" sz="2300" spc="10" dirty="0">
                <a:solidFill>
                  <a:srgbClr val="FFFFFF"/>
                </a:solidFill>
              </a:rPr>
              <a:t> de la nature </a:t>
            </a:r>
            <a:r>
              <a:rPr lang="en-US" sz="2300" spc="10" dirty="0" err="1" smtClean="0">
                <a:solidFill>
                  <a:srgbClr val="FFFFFF"/>
                </a:solidFill>
              </a:rPr>
              <a:t>humaine</a:t>
            </a:r>
            <a:r>
              <a:rPr lang="en-US" sz="2300" spc="10" dirty="0" smtClean="0">
                <a:solidFill>
                  <a:srgbClr val="FFFFFF"/>
                </a:solidFill>
              </a:rPr>
              <a:t> </a:t>
            </a:r>
            <a:r>
              <a:rPr lang="en-US" sz="2300" spc="10" dirty="0" err="1">
                <a:solidFill>
                  <a:srgbClr val="FFFFFF"/>
                </a:solidFill>
              </a:rPr>
              <a:t>puisque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err="1">
                <a:solidFill>
                  <a:srgbClr val="FFFFFF"/>
                </a:solidFill>
              </a:rPr>
              <a:t>celle</a:t>
            </a:r>
            <a:r>
              <a:rPr lang="en-US" sz="2300" spc="10" dirty="0">
                <a:solidFill>
                  <a:srgbClr val="FFFFFF"/>
                </a:solidFill>
              </a:rPr>
              <a:t>-ci </a:t>
            </a:r>
            <a:r>
              <a:rPr lang="en-US" sz="2300" spc="10" dirty="0" err="1" smtClean="0">
                <a:solidFill>
                  <a:srgbClr val="FFFFFF"/>
                </a:solidFill>
              </a:rPr>
              <a:t>fut</a:t>
            </a:r>
            <a:r>
              <a:rPr lang="en-US" sz="2300" spc="10" dirty="0" smtClean="0">
                <a:solidFill>
                  <a:srgbClr val="FFFFFF"/>
                </a:solidFill>
              </a:rPr>
              <a:t> </a:t>
            </a:r>
            <a:r>
              <a:rPr lang="en-US" sz="2300" spc="10" dirty="0" err="1" smtClean="0">
                <a:solidFill>
                  <a:srgbClr val="FFFFFF"/>
                </a:solidFill>
              </a:rPr>
              <a:t>conçue</a:t>
            </a:r>
            <a:r>
              <a:rPr lang="en-US" sz="2300" spc="10" dirty="0" smtClean="0">
                <a:solidFill>
                  <a:srgbClr val="FFFFFF"/>
                </a:solidFill>
              </a:rPr>
              <a:t> pour </a:t>
            </a:r>
            <a:r>
              <a:rPr lang="en-US" sz="2300" spc="10" dirty="0" err="1">
                <a:solidFill>
                  <a:srgbClr val="FFFFFF"/>
                </a:solidFill>
              </a:rPr>
              <a:t>avoir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err="1">
                <a:solidFill>
                  <a:srgbClr val="FFFFFF"/>
                </a:solidFill>
              </a:rPr>
              <a:t>l’intuition</a:t>
            </a:r>
            <a:r>
              <a:rPr lang="en-US" sz="2300" spc="10" dirty="0">
                <a:solidFill>
                  <a:srgbClr val="FFFFFF"/>
                </a:solidFill>
              </a:rPr>
              <a:t> de </a:t>
            </a:r>
            <a:r>
              <a:rPr lang="en-US" sz="2300" spc="10" dirty="0" err="1">
                <a:solidFill>
                  <a:srgbClr val="FFFFFF"/>
                </a:solidFill>
              </a:rPr>
              <a:t>l’existence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smtClean="0">
                <a:solidFill>
                  <a:srgbClr val="FFFFFF"/>
                </a:solidFill>
              </a:rPr>
              <a:t>et de </a:t>
            </a:r>
            <a:r>
              <a:rPr lang="en-US" sz="2300" spc="10" dirty="0">
                <a:solidFill>
                  <a:srgbClr val="FFFFFF"/>
                </a:solidFill>
              </a:rPr>
              <a:t>la </a:t>
            </a:r>
            <a:r>
              <a:rPr lang="en-US" sz="2300" spc="10" dirty="0" err="1">
                <a:solidFill>
                  <a:srgbClr val="FFFFFF"/>
                </a:solidFill>
              </a:rPr>
              <a:t>présence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smtClean="0">
                <a:solidFill>
                  <a:srgbClr val="FFFFFF"/>
                </a:solidFill>
              </a:rPr>
              <a:t>divines</a:t>
            </a:r>
            <a:r>
              <a:rPr lang="en-US" sz="2300" spc="10" dirty="0">
                <a:solidFill>
                  <a:srgbClr val="FFFFFF"/>
                </a:solidFill>
              </a:rPr>
              <a:t>. </a:t>
            </a:r>
            <a:endParaRPr lang="en-US" sz="2300" spc="10" dirty="0" smtClean="0">
              <a:solidFill>
                <a:srgbClr val="FFFFFF"/>
              </a:solidFill>
            </a:endParaRPr>
          </a:p>
          <a:p>
            <a:r>
              <a:rPr lang="en-US" sz="2300" spc="10" dirty="0" smtClean="0">
                <a:solidFill>
                  <a:srgbClr val="FFFFFF"/>
                </a:solidFill>
              </a:rPr>
              <a:t>Son </a:t>
            </a:r>
            <a:r>
              <a:rPr lang="en-US" sz="2300" spc="10" dirty="0">
                <a:solidFill>
                  <a:srgbClr val="FFFFFF"/>
                </a:solidFill>
              </a:rPr>
              <a:t>existence, son </a:t>
            </a:r>
            <a:r>
              <a:rPr lang="en-US" sz="2300" spc="10" dirty="0" err="1">
                <a:solidFill>
                  <a:srgbClr val="FFFFFF"/>
                </a:solidFill>
              </a:rPr>
              <a:t>caractère</a:t>
            </a:r>
            <a:r>
              <a:rPr lang="en-US" sz="2300" spc="10" dirty="0">
                <a:solidFill>
                  <a:srgbClr val="FFFFFF"/>
                </a:solidFill>
              </a:rPr>
              <a:t> et la </a:t>
            </a:r>
            <a:r>
              <a:rPr lang="en-US" sz="2300" spc="10" dirty="0" err="1">
                <a:solidFill>
                  <a:srgbClr val="FFFFFF"/>
                </a:solidFill>
              </a:rPr>
              <a:t>véracité</a:t>
            </a:r>
            <a:r>
              <a:rPr lang="en-US" sz="2300" spc="10" dirty="0">
                <a:solidFill>
                  <a:srgbClr val="FFFFFF"/>
                </a:solidFill>
              </a:rPr>
              <a:t> de </a:t>
            </a:r>
            <a:r>
              <a:rPr lang="en-US" sz="2300" spc="10" dirty="0" err="1">
                <a:solidFill>
                  <a:srgbClr val="FFFFFF"/>
                </a:solidFill>
              </a:rPr>
              <a:t>sa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smtClean="0">
                <a:solidFill>
                  <a:srgbClr val="FFFFFF"/>
                </a:solidFill>
              </a:rPr>
              <a:t>Parole </a:t>
            </a:r>
            <a:r>
              <a:rPr lang="en-US" sz="2300" spc="10" dirty="0" err="1" smtClean="0">
                <a:solidFill>
                  <a:srgbClr val="FFFFFF"/>
                </a:solidFill>
              </a:rPr>
              <a:t>impliquent</a:t>
            </a:r>
            <a:r>
              <a:rPr lang="en-US" sz="2300" spc="10" dirty="0" smtClean="0">
                <a:solidFill>
                  <a:srgbClr val="FFFFFF"/>
                </a:solidFill>
              </a:rPr>
              <a:t> </a:t>
            </a:r>
            <a:r>
              <a:rPr lang="en-US" sz="2300" spc="10" dirty="0">
                <a:solidFill>
                  <a:srgbClr val="FFFFFF"/>
                </a:solidFill>
              </a:rPr>
              <a:t>des </a:t>
            </a:r>
            <a:r>
              <a:rPr lang="en-US" sz="2300" spc="10" dirty="0" err="1">
                <a:solidFill>
                  <a:srgbClr val="FFFFFF"/>
                </a:solidFill>
              </a:rPr>
              <a:t>éléments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err="1">
                <a:solidFill>
                  <a:srgbClr val="FFFFFF"/>
                </a:solidFill>
              </a:rPr>
              <a:t>déchiffrables</a:t>
            </a:r>
            <a:r>
              <a:rPr lang="en-US" sz="2300" spc="10" dirty="0">
                <a:solidFill>
                  <a:srgbClr val="FFFFFF"/>
                </a:solidFill>
              </a:rPr>
              <a:t> par la </a:t>
            </a:r>
            <a:r>
              <a:rPr lang="en-US" sz="2300" spc="10" dirty="0" err="1">
                <a:solidFill>
                  <a:srgbClr val="FFFFFF"/>
                </a:solidFill>
              </a:rPr>
              <a:t>logique</a:t>
            </a:r>
            <a:r>
              <a:rPr lang="en-US" sz="2300" spc="10" dirty="0">
                <a:solidFill>
                  <a:srgbClr val="FFFFFF"/>
                </a:solidFill>
              </a:rPr>
              <a:t> </a:t>
            </a:r>
            <a:r>
              <a:rPr lang="en-US" sz="2300" spc="10" dirty="0" err="1">
                <a:solidFill>
                  <a:srgbClr val="FFFFFF"/>
                </a:solidFill>
              </a:rPr>
              <a:t>humaine</a:t>
            </a:r>
            <a:r>
              <a:rPr lang="en-US" sz="2300" spc="1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8322" y="665238"/>
            <a:ext cx="6251966" cy="139216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Argument </a:t>
            </a:r>
            <a:r>
              <a:rPr lang="en-US" sz="4400" dirty="0" err="1">
                <a:solidFill>
                  <a:srgbClr val="FFFFFF"/>
                </a:solidFill>
              </a:rPr>
              <a:t>cosmologique</a:t>
            </a:r>
            <a:r>
              <a:rPr lang="en-US" sz="4400" dirty="0">
                <a:solidFill>
                  <a:srgbClr val="FFFFFF"/>
                </a:solidFill>
              </a:rPr>
              <a:t> (</a:t>
            </a:r>
            <a:r>
              <a:rPr lang="en-US" sz="4400" dirty="0" err="1">
                <a:solidFill>
                  <a:srgbClr val="FFFFFF"/>
                </a:solidFill>
              </a:rPr>
              <a:t>Psaumes</a:t>
            </a:r>
            <a:r>
              <a:rPr lang="en-US" sz="4400" dirty="0">
                <a:solidFill>
                  <a:srgbClr val="FFFFFF"/>
                </a:solidFill>
              </a:rPr>
              <a:t> 139 : 13-18).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1433361" y="2357687"/>
            <a:ext cx="5486400" cy="1403608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Rien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peut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exister</a:t>
            </a:r>
            <a:r>
              <a:rPr lang="en-US" sz="2400" dirty="0">
                <a:solidFill>
                  <a:srgbClr val="FFFFFF"/>
                </a:solidFill>
              </a:rPr>
              <a:t> sans cause.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l’origine</a:t>
            </a:r>
            <a:r>
              <a:rPr lang="en-US" sz="2400" dirty="0">
                <a:solidFill>
                  <a:srgbClr val="FFFFFF"/>
                </a:solidFill>
              </a:rPr>
              <a:t> de tout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existe</a:t>
            </a:r>
            <a:r>
              <a:rPr lang="en-US" sz="2400" dirty="0">
                <a:solidFill>
                  <a:srgbClr val="FFFFFF"/>
                </a:solidFill>
              </a:rPr>
              <a:t>. Il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la cause première.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618103"/>
            <a:ext cx="7998644" cy="164495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Argument </a:t>
            </a:r>
            <a:r>
              <a:rPr lang="en-US" sz="4400" dirty="0" err="1">
                <a:solidFill>
                  <a:srgbClr val="FFFFFF"/>
                </a:solidFill>
              </a:rPr>
              <a:t>téléologique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4400" dirty="0" smtClean="0">
                <a:solidFill>
                  <a:srgbClr val="FFFFFF"/>
                </a:solidFill>
              </a:rPr>
              <a:t>(</a:t>
            </a:r>
            <a:r>
              <a:rPr lang="en-US" sz="4400" dirty="0" err="1">
                <a:solidFill>
                  <a:srgbClr val="FFFFFF"/>
                </a:solidFill>
              </a:rPr>
              <a:t>Psaumes</a:t>
            </a:r>
            <a:r>
              <a:rPr lang="en-US" sz="4400" dirty="0">
                <a:solidFill>
                  <a:srgbClr val="FFFFFF"/>
                </a:solidFill>
              </a:rPr>
              <a:t> 19 : 1-6 ; </a:t>
            </a:r>
            <a:r>
              <a:rPr lang="en-US" sz="4400" dirty="0" err="1">
                <a:solidFill>
                  <a:srgbClr val="FFFFFF"/>
                </a:solidFill>
              </a:rPr>
              <a:t>Ésaïe</a:t>
            </a:r>
            <a:r>
              <a:rPr lang="en-US" sz="4400" dirty="0">
                <a:solidFill>
                  <a:srgbClr val="FFFFFF"/>
                </a:solidFill>
              </a:rPr>
              <a:t> 40 </a:t>
            </a:r>
            <a:r>
              <a:rPr lang="en-US" sz="4400" dirty="0" smtClean="0">
                <a:solidFill>
                  <a:srgbClr val="FFFFFF"/>
                </a:solidFill>
              </a:rPr>
              <a:t>: 26</a:t>
            </a:r>
            <a:r>
              <a:rPr lang="en-US" sz="4400" dirty="0">
                <a:solidFill>
                  <a:srgbClr val="FFFFFF"/>
                </a:solidFill>
              </a:rPr>
              <a:t>).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712363" y="2605608"/>
            <a:ext cx="3859638" cy="3812225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monde, un </a:t>
            </a:r>
            <a:r>
              <a:rPr lang="en-US" sz="2400" dirty="0" err="1">
                <a:solidFill>
                  <a:srgbClr val="FFFFFF"/>
                </a:solidFill>
              </a:rPr>
              <a:t>ordre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harmonie</a:t>
            </a:r>
            <a:r>
              <a:rPr lang="en-US" sz="2400" dirty="0" smtClean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perfection </a:t>
            </a:r>
            <a:r>
              <a:rPr lang="en-US" sz="2400" dirty="0" smtClean="0">
                <a:solidFill>
                  <a:srgbClr val="FFFFFF"/>
                </a:solidFill>
              </a:rPr>
              <a:t>existent </a:t>
            </a:r>
            <a:r>
              <a:rPr lang="en-US" sz="2400" dirty="0" err="1" smtClean="0">
                <a:solidFill>
                  <a:srgbClr val="FFFFFF"/>
                </a:solidFill>
              </a:rPr>
              <a:t>dans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l’infiniment</a:t>
            </a:r>
            <a:r>
              <a:rPr lang="en-US" sz="2400" dirty="0">
                <a:solidFill>
                  <a:srgbClr val="FFFFFF"/>
                </a:solidFill>
              </a:rPr>
              <a:t> grand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l’infiniment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petit. Tout se </a:t>
            </a:r>
            <a:r>
              <a:rPr lang="en-US" sz="2400" dirty="0" err="1">
                <a:solidFill>
                  <a:srgbClr val="FFFFFF"/>
                </a:solidFill>
              </a:rPr>
              <a:t>passe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comme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si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un artiste </a:t>
            </a:r>
            <a:r>
              <a:rPr lang="en-US" sz="2400" dirty="0" err="1">
                <a:solidFill>
                  <a:srgbClr val="FFFFFF"/>
                </a:solidFill>
              </a:rPr>
              <a:t>suprême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l’avait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conçu</a:t>
            </a:r>
            <a:r>
              <a:rPr lang="en-US" sz="2400" dirty="0" smtClean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exprimé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œuvre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extraordinaire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469" y="182028"/>
            <a:ext cx="6583283" cy="164495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Argument moral 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4400" dirty="0" smtClean="0">
                <a:solidFill>
                  <a:srgbClr val="FFFFFF"/>
                </a:solidFill>
              </a:rPr>
              <a:t>(</a:t>
            </a:r>
            <a:r>
              <a:rPr lang="en-US" sz="4400" dirty="0">
                <a:solidFill>
                  <a:srgbClr val="FFFFFF"/>
                </a:solidFill>
              </a:rPr>
              <a:t>Romains 2 : 14-15).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622858" y="2164940"/>
            <a:ext cx="3392961" cy="3812225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L’être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humain</a:t>
            </a:r>
            <a:r>
              <a:rPr lang="en-US" sz="2400" dirty="0">
                <a:solidFill>
                  <a:srgbClr val="FFFFFF"/>
                </a:solidFill>
              </a:rPr>
              <a:t> a des aspirations qui </a:t>
            </a:r>
            <a:r>
              <a:rPr lang="en-US" sz="2400" dirty="0" err="1">
                <a:solidFill>
                  <a:srgbClr val="FFFFFF"/>
                </a:solidFill>
              </a:rPr>
              <a:t>seraient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inexplicables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n’existait</a:t>
            </a:r>
            <a:r>
              <a:rPr lang="en-US" sz="2400" dirty="0">
                <a:solidFill>
                  <a:srgbClr val="FFFFFF"/>
                </a:solidFill>
              </a:rPr>
              <a:t> pas. La </a:t>
            </a:r>
            <a:r>
              <a:rPr lang="en-US" sz="2400" dirty="0" err="1">
                <a:solidFill>
                  <a:srgbClr val="FFFFFF"/>
                </a:solidFill>
              </a:rPr>
              <a:t>fonction</a:t>
            </a:r>
            <a:r>
              <a:rPr lang="en-US" sz="2400" dirty="0">
                <a:solidFill>
                  <a:srgbClr val="FFFFFF"/>
                </a:solidFill>
              </a:rPr>
              <a:t> de la conscience </a:t>
            </a:r>
            <a:r>
              <a:rPr lang="en-US" sz="2400" dirty="0" err="1">
                <a:solidFill>
                  <a:srgbClr val="FFFFFF"/>
                </a:solidFill>
              </a:rPr>
              <a:t>n’aurait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aucun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sens</a:t>
            </a:r>
            <a:r>
              <a:rPr lang="en-US" sz="2400" dirty="0">
                <a:solidFill>
                  <a:srgbClr val="FFFFFF"/>
                </a:solidFill>
              </a:rPr>
              <a:t> sans </a:t>
            </a:r>
            <a:r>
              <a:rPr lang="en-US" sz="2400" dirty="0" err="1">
                <a:solidFill>
                  <a:srgbClr val="FFFFFF"/>
                </a:solidFill>
              </a:rPr>
              <a:t>législateur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suprême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justice </a:t>
            </a:r>
            <a:r>
              <a:rPr lang="en-US" sz="2400" dirty="0" err="1">
                <a:solidFill>
                  <a:srgbClr val="FFFFFF"/>
                </a:solidFill>
              </a:rPr>
              <a:t>éternelle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62" y="2242255"/>
            <a:ext cx="4528017" cy="30054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9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2275</TotalTime>
  <Words>2521</Words>
  <Application>Microsoft Macintosh PowerPoint</Application>
  <PresentationFormat>On-screen Show (4:3)</PresentationFormat>
  <Paragraphs>190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Calibri</vt:lpstr>
      <vt:lpstr>Arial</vt:lpstr>
      <vt:lpstr>Tema de Office</vt:lpstr>
      <vt:lpstr>PowerPoint Presentation</vt:lpstr>
      <vt:lpstr>Est-il possible de croire  en Dieu ?</vt:lpstr>
      <vt:lpstr>Quelle est le sens de la vie et de la souffrance ?</vt:lpstr>
      <vt:lpstr>La vie n'a pas de sens</vt:lpstr>
      <vt:lpstr>DIEU EXISTE-T-IL ?</vt:lpstr>
      <vt:lpstr>Un élément naturel humain</vt:lpstr>
      <vt:lpstr>Argument cosmologique (Psaumes 139 : 13-18).</vt:lpstr>
      <vt:lpstr>Argument téléologique  (Psaumes 19 : 1-6 ; Ésaïe 40 : 26).</vt:lpstr>
      <vt:lpstr>Argument moral  (Romains 2 : 14-15).</vt:lpstr>
      <vt:lpstr>Argument historique (Deutéronome 32 : 8).</vt:lpstr>
      <vt:lpstr>Argument tiré du surnaturel  (Ésaïe 44 : 6-7).</vt:lpstr>
      <vt:lpstr>L'empreinte de Dieu est partout</vt:lpstr>
      <vt:lpstr>Les cieux racontent la  gloire de Dieux</vt:lpstr>
      <vt:lpstr>Les cieux racontent la  gloire de Dieux</vt:lpstr>
      <vt:lpstr>PEUT-ON AVOIR  CONFIANCE EN LA BIBLE ?</vt:lpstr>
      <vt:lpstr>La Bible a une autorité divine</vt:lpstr>
      <vt:lpstr>La Bible a une unité extraordinaire</vt:lpstr>
      <vt:lpstr>L'accomplissement des  prophéties bibliques</vt:lpstr>
      <vt:lpstr>Prophéties de l'Ancien Testament concernant le Messie</vt:lpstr>
      <vt:lpstr>Prophéties bibliques contre  des lieux précis</vt:lpstr>
      <vt:lpstr>Lire la bible offre des avantages. Cela :</vt:lpstr>
      <vt:lpstr>Lire la bible offre des avantages. Cela :</vt:lpstr>
      <vt:lpstr>LA BIBLE ET  LA SCIENCE</vt:lpstr>
      <vt:lpstr>Le cercle de la terre</vt:lpstr>
      <vt:lpstr>L'orbite du Soleil</vt:lpstr>
      <vt:lpstr>Le nombre des étoiles</vt:lpstr>
      <vt:lpstr>Le pouvoir transformateur de la Bible</vt:lpstr>
      <vt:lpstr>Sommaire</vt:lpstr>
      <vt:lpstr>Quel est le but de votre vie ?</vt:lpstr>
      <vt:lpstr>Quel est le but de votre vie ?</vt:lpstr>
      <vt:lpstr>Quel est le but de votre vie ?</vt:lpstr>
      <vt:lpstr>Quel est le but de votre vie ?</vt:lpstr>
      <vt:lpstr>Ma décision</vt:lpstr>
      <vt:lpstr>Le sujet suivant :</vt:lpstr>
    </vt:vector>
  </TitlesOfParts>
  <Company>Editorial Safeliz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greatest need</dc:title>
  <dc:creator>Alejandro Medina</dc:creator>
  <cp:lastModifiedBy>Sergio Roberto Mato Riner</cp:lastModifiedBy>
  <cp:revision>151</cp:revision>
  <dcterms:created xsi:type="dcterms:W3CDTF">2016-10-26T07:26:55Z</dcterms:created>
  <dcterms:modified xsi:type="dcterms:W3CDTF">2017-01-12T12:42:27Z</dcterms:modified>
</cp:coreProperties>
</file>