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5"/>
  </p:notesMasterIdLst>
  <p:handoutMasterIdLst>
    <p:handoutMasterId r:id="rId36"/>
  </p:handoutMasterIdLst>
  <p:sldIdLst>
    <p:sldId id="305" r:id="rId2"/>
    <p:sldId id="306" r:id="rId3"/>
    <p:sldId id="297" r:id="rId4"/>
    <p:sldId id="258" r:id="rId5"/>
    <p:sldId id="303" r:id="rId6"/>
    <p:sldId id="298" r:id="rId7"/>
    <p:sldId id="263" r:id="rId8"/>
    <p:sldId id="271" r:id="rId9"/>
    <p:sldId id="282" r:id="rId10"/>
    <p:sldId id="283" r:id="rId11"/>
    <p:sldId id="284" r:id="rId12"/>
    <p:sldId id="285" r:id="rId13"/>
    <p:sldId id="299" r:id="rId14"/>
    <p:sldId id="300" r:id="rId15"/>
    <p:sldId id="281" r:id="rId16"/>
    <p:sldId id="266" r:id="rId17"/>
    <p:sldId id="269" r:id="rId18"/>
    <p:sldId id="301" r:id="rId19"/>
    <p:sldId id="286" r:id="rId20"/>
    <p:sldId id="275" r:id="rId21"/>
    <p:sldId id="287" r:id="rId22"/>
    <p:sldId id="272" r:id="rId23"/>
    <p:sldId id="267" r:id="rId24"/>
    <p:sldId id="288" r:id="rId25"/>
    <p:sldId id="276" r:id="rId26"/>
    <p:sldId id="302" r:id="rId27"/>
    <p:sldId id="278" r:id="rId28"/>
    <p:sldId id="295" r:id="rId29"/>
    <p:sldId id="291" r:id="rId30"/>
    <p:sldId id="292" r:id="rId31"/>
    <p:sldId id="304" r:id="rId32"/>
    <p:sldId id="296"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Ruben Ferreira"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67"/>
    <p:restoredTop sz="94674"/>
  </p:normalViewPr>
  <p:slideViewPr>
    <p:cSldViewPr snapToGrid="0" snapToObjects="1">
      <p:cViewPr varScale="1">
        <p:scale>
          <a:sx n="91" d="100"/>
          <a:sy n="91" d="100"/>
        </p:scale>
        <p:origin x="-153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01/12/16</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‹Nr.›</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01/12/16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‹Nr.›</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jueves 1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85068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jueves 1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401874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jueves 1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60310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jueves 1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7072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jueves 1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16279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jueves 1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75993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jueves 1 diciembre 16</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0251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jueves 1 diciembre 16</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7216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jueves 1 diciembre 16</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416830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jueves 1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423849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jueves 1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5979986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jueves 1 diciembre 16</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‹Nr.›</a:t>
            </a:fld>
            <a:endParaRPr lang="en-US" dirty="0"/>
          </a:p>
        </p:txBody>
      </p:sp>
    </p:spTree>
    <p:extLst>
      <p:ext uri="{BB962C8B-B14F-4D97-AF65-F5344CB8AC3E}">
        <p14:creationId xmlns:p14="http://schemas.microsoft.com/office/powerpoint/2010/main" val="152950296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31269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875849" y="1995834"/>
            <a:ext cx="6297010" cy="874637"/>
          </a:xfrm>
        </p:spPr>
        <p:txBody>
          <a:bodyPr>
            <a:noAutofit/>
          </a:bodyPr>
          <a:lstStyle/>
          <a:p>
            <a:r>
              <a:rPr lang="en-US" sz="4400" b="0" dirty="0" smtClean="0">
                <a:solidFill>
                  <a:srgbClr val="FFFFFF"/>
                </a:solidFill>
              </a:rPr>
              <a:t>3. Life</a:t>
            </a:r>
            <a:endParaRPr lang="en-US" sz="4400" b="0" dirty="0">
              <a:solidFill>
                <a:srgbClr val="FFFFFF"/>
              </a:solidFill>
            </a:endParaRPr>
          </a:p>
        </p:txBody>
      </p:sp>
      <p:sp>
        <p:nvSpPr>
          <p:cNvPr id="3" name="Marcador de contenido 2"/>
          <p:cNvSpPr>
            <a:spLocks noGrp="1"/>
          </p:cNvSpPr>
          <p:nvPr>
            <p:ph type="body" sz="half" idx="2"/>
          </p:nvPr>
        </p:nvSpPr>
        <p:spPr>
          <a:xfrm>
            <a:off x="861893" y="3010041"/>
            <a:ext cx="4915467" cy="3535678"/>
          </a:xfrm>
        </p:spPr>
        <p:txBody>
          <a:bodyPr>
            <a:noAutofit/>
          </a:bodyPr>
          <a:lstStyle/>
          <a:p>
            <a:pPr algn="just"/>
            <a:r>
              <a:rPr lang="en-US" sz="2100" dirty="0" smtClean="0">
                <a:solidFill>
                  <a:srgbClr val="FFFFFF"/>
                </a:solidFill>
              </a:rPr>
              <a:t>The most unsophisticated living organisms are so intricate and complex that it seems impossible they could have originated without intelligent planning. </a:t>
            </a:r>
          </a:p>
          <a:p>
            <a:pPr algn="just"/>
            <a:r>
              <a:rPr lang="en-US" sz="2100" dirty="0" smtClean="0">
                <a:solidFill>
                  <a:srgbClr val="FFFFFF"/>
                </a:solidFill>
              </a:rPr>
              <a:t>The complexities include DNA, proteins, ribosomes, metabolic pathways, genetic code, and the ability to reproduce, including a verification and correction system when DNA is duplicated.</a:t>
            </a:r>
            <a:endParaRPr lang="en-US" sz="21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762956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0930" y="386098"/>
            <a:ext cx="8105346" cy="922262"/>
          </a:xfrm>
        </p:spPr>
        <p:txBody>
          <a:bodyPr>
            <a:noAutofit/>
          </a:bodyPr>
          <a:lstStyle/>
          <a:p>
            <a:pPr algn="ctr"/>
            <a:r>
              <a:rPr lang="en-US" sz="4400" b="0" dirty="0" smtClean="0">
                <a:solidFill>
                  <a:srgbClr val="FFFFFF"/>
                </a:solidFill>
              </a:rPr>
              <a:t>4. Organisms</a:t>
            </a:r>
            <a:endParaRPr lang="en-US" sz="4400" b="0" dirty="0">
              <a:solidFill>
                <a:srgbClr val="FFFFFF"/>
              </a:solidFill>
            </a:endParaRPr>
          </a:p>
        </p:txBody>
      </p:sp>
      <p:sp>
        <p:nvSpPr>
          <p:cNvPr id="3" name="Marcador de contenido 2"/>
          <p:cNvSpPr>
            <a:spLocks noGrp="1"/>
          </p:cNvSpPr>
          <p:nvPr>
            <p:ph type="body" sz="half" idx="2"/>
          </p:nvPr>
        </p:nvSpPr>
        <p:spPr>
          <a:xfrm>
            <a:off x="457199" y="1542919"/>
            <a:ext cx="3952573" cy="4550790"/>
          </a:xfrm>
        </p:spPr>
        <p:txBody>
          <a:bodyPr>
            <a:noAutofit/>
          </a:bodyPr>
          <a:lstStyle/>
          <a:p>
            <a:pPr algn="just"/>
            <a:r>
              <a:rPr lang="en-US" sz="2100" dirty="0" smtClean="0">
                <a:solidFill>
                  <a:srgbClr val="FFFFFF"/>
                </a:solidFill>
              </a:rPr>
              <a:t>Systems of irreducible complexity are evident in all organisms. They have interdependent parts that cannot function until all necessary parts are present. Examples include the automatic mechanism of focus and exposure of the eye, as well as our intricate brains, etc. The individual parts of these systems, useless on their own, lack an inherent value of evolutionary survival; hence, they required the planning of a Designer.</a:t>
            </a:r>
            <a:endParaRPr lang="en-US" sz="2100" dirty="0">
              <a:solidFill>
                <a:srgbClr val="FFFFFF"/>
              </a:solidFill>
            </a:endParaRPr>
          </a:p>
        </p:txBody>
      </p:sp>
      <p:pic>
        <p:nvPicPr>
          <p:cNvPr id="6" name="Imagen 5" descr="ThinkstockPhotos-476857136.jpg"/>
          <p:cNvPicPr>
            <a:picLocks noChangeAspect="1"/>
          </p:cNvPicPr>
          <p:nvPr/>
        </p:nvPicPr>
        <p:blipFill rotWithShape="1">
          <a:blip r:embed="rId2" cstate="print">
            <a:extLst>
              <a:ext uri="{28A0092B-C50C-407E-A947-70E740481C1C}">
                <a14:useLocalDpi xmlns:a14="http://schemas.microsoft.com/office/drawing/2010/main" val="0"/>
              </a:ext>
            </a:extLst>
          </a:blip>
          <a:srcRect l="11130"/>
          <a:stretch/>
        </p:blipFill>
        <p:spPr>
          <a:xfrm>
            <a:off x="4786557" y="1811482"/>
            <a:ext cx="4967973" cy="3729350"/>
          </a:xfrm>
          <a:prstGeom prst="rect">
            <a:avLst/>
          </a:prstGeom>
          <a:ln>
            <a:solidFill>
              <a:schemeClr val="bg1">
                <a:lumMod val="85000"/>
              </a:schemeClr>
            </a:solidFill>
          </a:ln>
        </p:spPr>
      </p:pic>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077441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13127" y="457167"/>
            <a:ext cx="8025647" cy="858762"/>
          </a:xfrm>
        </p:spPr>
        <p:txBody>
          <a:bodyPr>
            <a:noAutofit/>
          </a:bodyPr>
          <a:lstStyle/>
          <a:p>
            <a:r>
              <a:rPr lang="en-US" sz="4400" b="0" dirty="0" smtClean="0">
                <a:solidFill>
                  <a:srgbClr val="FFFFFF"/>
                </a:solidFill>
              </a:rPr>
              <a:t>5. Time</a:t>
            </a:r>
            <a:endParaRPr lang="en-US" sz="4400" b="0" dirty="0">
              <a:solidFill>
                <a:srgbClr val="FFFFFF"/>
              </a:solidFill>
            </a:endParaRPr>
          </a:p>
        </p:txBody>
      </p:sp>
      <p:sp>
        <p:nvSpPr>
          <p:cNvPr id="3" name="Marcador de contenido 2"/>
          <p:cNvSpPr>
            <a:spLocks noGrp="1"/>
          </p:cNvSpPr>
          <p:nvPr>
            <p:ph type="body" sz="half" idx="2"/>
          </p:nvPr>
        </p:nvSpPr>
        <p:spPr>
          <a:xfrm>
            <a:off x="613126" y="1604085"/>
            <a:ext cx="4650267" cy="4582540"/>
          </a:xfrm>
        </p:spPr>
        <p:txBody>
          <a:bodyPr>
            <a:noAutofit/>
          </a:bodyPr>
          <a:lstStyle/>
          <a:p>
            <a:pPr algn="just"/>
            <a:r>
              <a:rPr lang="en-US" sz="2100" dirty="0" smtClean="0">
                <a:solidFill>
                  <a:srgbClr val="FFFFFF"/>
                </a:solidFill>
              </a:rPr>
              <a:t>The long eras proposed for the earth and the universe are way too brief to accommodate the improbable events imagined by evolution. Calculations indicate that the age of 5 billion years attributed to the earth is billions of times too brief to randomly produce even one unique, specific protein molecule. God seems to be absolutely necessary.</a:t>
            </a:r>
            <a:endParaRPr lang="en-US" sz="21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277089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199" y="417562"/>
            <a:ext cx="8053599" cy="858762"/>
          </a:xfrm>
        </p:spPr>
        <p:txBody>
          <a:bodyPr>
            <a:noAutofit/>
          </a:bodyPr>
          <a:lstStyle/>
          <a:p>
            <a:r>
              <a:rPr lang="en-US" sz="4400" b="0" dirty="0" smtClean="0">
                <a:solidFill>
                  <a:srgbClr val="FFFFFF"/>
                </a:solidFill>
              </a:rPr>
              <a:t>6. Fossils</a:t>
            </a:r>
            <a:endParaRPr lang="en-US" sz="4400" b="0" dirty="0">
              <a:solidFill>
                <a:srgbClr val="FFFFFF"/>
              </a:solidFill>
            </a:endParaRPr>
          </a:p>
        </p:txBody>
      </p:sp>
      <p:sp>
        <p:nvSpPr>
          <p:cNvPr id="3" name="Marcador de contenido 2"/>
          <p:cNvSpPr>
            <a:spLocks noGrp="1"/>
          </p:cNvSpPr>
          <p:nvPr>
            <p:ph type="body" sz="half" idx="2"/>
          </p:nvPr>
        </p:nvSpPr>
        <p:spPr>
          <a:xfrm>
            <a:off x="457198" y="1546200"/>
            <a:ext cx="5816034" cy="4582540"/>
          </a:xfrm>
        </p:spPr>
        <p:txBody>
          <a:bodyPr>
            <a:noAutofit/>
          </a:bodyPr>
          <a:lstStyle/>
          <a:p>
            <a:pPr algn="just"/>
            <a:r>
              <a:rPr lang="en-US" sz="2100" dirty="0" smtClean="0">
                <a:solidFill>
                  <a:srgbClr val="FFFFFF"/>
                </a:solidFill>
              </a:rPr>
              <a:t>During the greater part of the evolutionary period almost no evolution at all took place. Suddenly, toward the end, and for less than 2% of the evolutionary period, most of the fossil animal phyla appear in what is known as the Cambrian explosion. </a:t>
            </a:r>
            <a:endParaRPr lang="en-US" sz="2100" dirty="0">
              <a:solidFill>
                <a:srgbClr val="FFFFFF"/>
              </a:solidFill>
            </a:endParaRPr>
          </a:p>
          <a:p>
            <a:pPr algn="just"/>
            <a:endParaRPr lang="en-US" sz="2100" dirty="0" smtClean="0">
              <a:solidFill>
                <a:srgbClr val="FFFFFF"/>
              </a:solidFill>
            </a:endParaRPr>
          </a:p>
          <a:p>
            <a:pPr algn="just"/>
            <a:r>
              <a:rPr lang="en-US" sz="2100" dirty="0" smtClean="0">
                <a:solidFill>
                  <a:srgbClr val="FFFFFF"/>
                </a:solidFill>
              </a:rPr>
              <a:t>Furthermore, no significant ancestors of the phyla are apparent immediately before such an event. Many other important groups also appear, as if they had been instantly created. Evolutionists propose intermediate forms. However, if evolution had taken place, the fossil record should be full of many types of intermediate forms attempting to evolve, which it isn’t.</a:t>
            </a:r>
            <a:endParaRPr lang="en-US" sz="21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581418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01497" y="502790"/>
            <a:ext cx="8136757" cy="858762"/>
          </a:xfrm>
        </p:spPr>
        <p:txBody>
          <a:bodyPr>
            <a:noAutofit/>
          </a:bodyPr>
          <a:lstStyle/>
          <a:p>
            <a:r>
              <a:rPr lang="en-US" sz="4400" b="0" dirty="0">
                <a:solidFill>
                  <a:srgbClr val="FFFFFF"/>
                </a:solidFill>
              </a:rPr>
              <a:t>7</a:t>
            </a:r>
            <a:r>
              <a:rPr lang="en-US" sz="4400" b="0" dirty="0" smtClean="0">
                <a:solidFill>
                  <a:srgbClr val="FFFFFF"/>
                </a:solidFill>
              </a:rPr>
              <a:t>. Mind</a:t>
            </a:r>
            <a:endParaRPr lang="en-US" sz="4400" b="0" dirty="0">
              <a:solidFill>
                <a:srgbClr val="FFFFFF"/>
              </a:solidFill>
            </a:endParaRPr>
          </a:p>
        </p:txBody>
      </p:sp>
      <p:sp>
        <p:nvSpPr>
          <p:cNvPr id="3" name="Marcador de contenido 2"/>
          <p:cNvSpPr>
            <a:spLocks noGrp="1"/>
          </p:cNvSpPr>
          <p:nvPr>
            <p:ph type="body" sz="half" idx="2"/>
          </p:nvPr>
        </p:nvSpPr>
        <p:spPr>
          <a:xfrm>
            <a:off x="457199" y="1631428"/>
            <a:ext cx="6489257" cy="4962656"/>
          </a:xfrm>
        </p:spPr>
        <p:txBody>
          <a:bodyPr>
            <a:noAutofit/>
          </a:bodyPr>
          <a:lstStyle/>
          <a:p>
            <a:pPr algn="just"/>
            <a:r>
              <a:rPr lang="en-US" sz="2100" dirty="0" smtClean="0">
                <a:solidFill>
                  <a:srgbClr val="FFFFFF"/>
                </a:solidFill>
              </a:rPr>
              <a:t>The mind possesses characteristics whose analysis presents great difficulties for science. For that reason, such characteristics indicate a reality that transcends the naturalistic sphere and points to a transcendent God. Our free will, to be truly free (according to a majority consensus), prevails over the normal principles of cause and effect known to science. </a:t>
            </a:r>
          </a:p>
          <a:p>
            <a:pPr algn="just"/>
            <a:endParaRPr lang="en-US" sz="2100" dirty="0" smtClean="0">
              <a:solidFill>
                <a:srgbClr val="FFFFFF"/>
              </a:solidFill>
            </a:endParaRPr>
          </a:p>
          <a:p>
            <a:pPr algn="just"/>
            <a:r>
              <a:rPr lang="en-US" sz="2100" dirty="0" smtClean="0">
                <a:solidFill>
                  <a:srgbClr val="FFFFFF"/>
                </a:solidFill>
              </a:rPr>
              <a:t>Other factors include our consciousness (the sense that we exist) and our perception that reality has meaning. We also have a sense of morality, as well as a sense of love and concern for others. Such high characteristics of the mind are not found in ordinary matter.</a:t>
            </a:r>
            <a:endParaRPr lang="en-US" sz="21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98958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341241"/>
            <a:ext cx="6793708" cy="1677614"/>
          </a:xfrm>
        </p:spPr>
        <p:txBody>
          <a:bodyPr>
            <a:noAutofit/>
          </a:bodyPr>
          <a:lstStyle/>
          <a:p>
            <a:r>
              <a:rPr lang="en-US" sz="4800" dirty="0" smtClean="0">
                <a:solidFill>
                  <a:srgbClr val="FFFFFF"/>
                </a:solidFill>
              </a:rPr>
              <a:t>The Biblical</a:t>
            </a:r>
            <a:br>
              <a:rPr lang="en-US" sz="4800" dirty="0" smtClean="0">
                <a:solidFill>
                  <a:srgbClr val="FFFFFF"/>
                </a:solidFill>
              </a:rPr>
            </a:br>
            <a:r>
              <a:rPr lang="en-US" sz="4800" dirty="0" smtClean="0">
                <a:solidFill>
                  <a:srgbClr val="FFFFFF"/>
                </a:solidFill>
              </a:rPr>
              <a:t>Account of</a:t>
            </a:r>
            <a:r>
              <a:rPr lang="en-US" sz="4800" dirty="0">
                <a:solidFill>
                  <a:srgbClr val="FFFFFF"/>
                </a:solidFill>
              </a:rPr>
              <a:t> </a:t>
            </a:r>
            <a:r>
              <a:rPr lang="en-US" sz="4800" dirty="0" smtClean="0">
                <a:solidFill>
                  <a:srgbClr val="FFFFFF"/>
                </a:solidFill>
              </a:rPr>
              <a:t>Creation</a:t>
            </a:r>
            <a:endParaRPr lang="en-US" sz="4800" dirty="0">
              <a:solidFill>
                <a:srgbClr val="FFFFFF"/>
              </a:solidFill>
            </a:endParaRPr>
          </a:p>
        </p:txBody>
      </p:sp>
      <p:sp>
        <p:nvSpPr>
          <p:cNvPr id="3" name="Marcador de texto 2"/>
          <p:cNvSpPr>
            <a:spLocks noGrp="1"/>
          </p:cNvSpPr>
          <p:nvPr>
            <p:ph type="body" idx="1"/>
          </p:nvPr>
        </p:nvSpPr>
        <p:spPr>
          <a:xfrm>
            <a:off x="722313" y="1751888"/>
            <a:ext cx="7772400" cy="675996"/>
          </a:xfrm>
        </p:spPr>
        <p:txBody>
          <a:bodyPr/>
          <a:lstStyle/>
          <a:p>
            <a:r>
              <a:rPr lang="en-US" dirty="0" smtClean="0">
                <a:solidFill>
                  <a:srgbClr val="FFFFFF"/>
                </a:solidFill>
              </a:rPr>
              <a:t>What does the Bible say about the origin of life and the planet?</a:t>
            </a:r>
            <a:endParaRPr lang="en-US"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n-US" dirty="0" smtClean="0">
                <a:solidFill>
                  <a:srgbClr val="FFFFFF"/>
                </a:solidFill>
              </a:rPr>
              <a:t>In the Beginning</a:t>
            </a:r>
            <a:endParaRPr lang="en-US" dirty="0">
              <a:solidFill>
                <a:srgbClr val="FFFFFF"/>
              </a:solidFill>
            </a:endParaRPr>
          </a:p>
        </p:txBody>
      </p:sp>
      <p:sp>
        <p:nvSpPr>
          <p:cNvPr id="10" name="Marcador de contenido 9"/>
          <p:cNvSpPr>
            <a:spLocks noGrp="1"/>
          </p:cNvSpPr>
          <p:nvPr>
            <p:ph sz="half" idx="2"/>
          </p:nvPr>
        </p:nvSpPr>
        <p:spPr>
          <a:xfrm>
            <a:off x="4055844" y="1673352"/>
            <a:ext cx="4749748" cy="4718304"/>
          </a:xfrm>
        </p:spPr>
        <p:txBody>
          <a:bodyPr>
            <a:noAutofit/>
          </a:bodyPr>
          <a:lstStyle/>
          <a:p>
            <a:r>
              <a:rPr lang="en-US" sz="2400" dirty="0" smtClean="0">
                <a:solidFill>
                  <a:srgbClr val="FFFFFF"/>
                </a:solidFill>
              </a:rPr>
              <a:t>The Bible begins with an assertive declaration: “In the beginning God created the heavens and the earth”</a:t>
            </a:r>
            <a:r>
              <a:rPr lang="en-US" sz="2400" b="1" dirty="0" smtClean="0">
                <a:solidFill>
                  <a:srgbClr val="FFFFFF"/>
                </a:solidFill>
              </a:rPr>
              <a:t> </a:t>
            </a:r>
            <a:r>
              <a:rPr lang="en-US" sz="2400" dirty="0" smtClean="0">
                <a:solidFill>
                  <a:srgbClr val="FFFFFF"/>
                </a:solidFill>
              </a:rPr>
              <a:t>(Gen. 1:1). </a:t>
            </a:r>
          </a:p>
          <a:p>
            <a:r>
              <a:rPr lang="en-US" sz="2400" dirty="0" smtClean="0">
                <a:solidFill>
                  <a:srgbClr val="FFFFFF"/>
                </a:solidFill>
              </a:rPr>
              <a:t>The biblical author is not concerned with proving that creation is real. </a:t>
            </a:r>
          </a:p>
          <a:p>
            <a:r>
              <a:rPr lang="en-US" sz="2400" dirty="0" smtClean="0">
                <a:solidFill>
                  <a:srgbClr val="FFFFFF"/>
                </a:solidFill>
              </a:rPr>
              <a:t>He simply presents the creative God and accurately describes His creative work.</a:t>
            </a:r>
            <a:endParaRPr lang="en-US" sz="2400" dirty="0">
              <a:solidFill>
                <a:srgbClr val="FFFFFF"/>
              </a:solidFill>
            </a:endParaRPr>
          </a:p>
        </p:txBody>
      </p:sp>
      <p:pic>
        <p:nvPicPr>
          <p:cNvPr id="4" name="Imagen 3" descr="ThinkstockPhotos-13924345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12" y="1563779"/>
            <a:ext cx="3956794" cy="4092455"/>
          </a:xfrm>
          <a:prstGeom prst="rect">
            <a:avLst/>
          </a:prstGeom>
          <a:effectLst>
            <a:reflection stA="50000" endPos="75000" dir="5400000" sy="-100000" algn="bl" rotWithShape="0"/>
          </a:effectLst>
        </p:spPr>
      </p:pic>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0372411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fontScale="90000"/>
          </a:bodyPr>
          <a:lstStyle/>
          <a:p>
            <a:r>
              <a:rPr lang="en-US" dirty="0">
                <a:solidFill>
                  <a:srgbClr val="FFFFFF"/>
                </a:solidFill>
              </a:rPr>
              <a:t>What </a:t>
            </a:r>
            <a:r>
              <a:rPr lang="en-US" dirty="0" smtClean="0">
                <a:solidFill>
                  <a:srgbClr val="FFFFFF"/>
                </a:solidFill>
              </a:rPr>
              <a:t>Is </a:t>
            </a:r>
            <a:r>
              <a:rPr lang="en-US" dirty="0">
                <a:solidFill>
                  <a:srgbClr val="FFFFFF"/>
                </a:solidFill>
              </a:rPr>
              <a:t>S</a:t>
            </a:r>
            <a:r>
              <a:rPr lang="en-US" dirty="0" smtClean="0">
                <a:solidFill>
                  <a:srgbClr val="FFFFFF"/>
                </a:solidFill>
              </a:rPr>
              <a:t>een </a:t>
            </a:r>
            <a:r>
              <a:rPr lang="en-US" dirty="0">
                <a:solidFill>
                  <a:srgbClr val="FFFFFF"/>
                </a:solidFill>
              </a:rPr>
              <a:t>W</a:t>
            </a:r>
            <a:r>
              <a:rPr lang="en-US" dirty="0" smtClean="0">
                <a:solidFill>
                  <a:srgbClr val="FFFFFF"/>
                </a:solidFill>
              </a:rPr>
              <a:t>as </a:t>
            </a:r>
            <a:r>
              <a:rPr lang="en-US" dirty="0">
                <a:solidFill>
                  <a:srgbClr val="FFFFFF"/>
                </a:solidFill>
              </a:rPr>
              <a:t>M</a:t>
            </a:r>
            <a:r>
              <a:rPr lang="en-US" dirty="0" smtClean="0">
                <a:solidFill>
                  <a:srgbClr val="FFFFFF"/>
                </a:solidFill>
              </a:rPr>
              <a:t>ade </a:t>
            </a:r>
            <a:r>
              <a:rPr lang="en-US" dirty="0">
                <a:solidFill>
                  <a:srgbClr val="FFFFFF"/>
                </a:solidFill>
              </a:rPr>
              <a:t>out </a:t>
            </a:r>
            <a:r>
              <a:rPr lang="en-US" dirty="0" smtClean="0">
                <a:solidFill>
                  <a:srgbClr val="FFFFFF"/>
                </a:solidFill>
              </a:rPr>
              <a:t>of</a:t>
            </a:r>
            <a:br>
              <a:rPr lang="en-US" dirty="0" smtClean="0">
                <a:solidFill>
                  <a:srgbClr val="FFFFFF"/>
                </a:solidFill>
              </a:rPr>
            </a:br>
            <a:r>
              <a:rPr lang="en-US" dirty="0" smtClean="0">
                <a:solidFill>
                  <a:srgbClr val="FFFFFF"/>
                </a:solidFill>
              </a:rPr>
              <a:t>What </a:t>
            </a:r>
            <a:r>
              <a:rPr lang="en-US" dirty="0">
                <a:solidFill>
                  <a:srgbClr val="FFFFFF"/>
                </a:solidFill>
              </a:rPr>
              <a:t>W</a:t>
            </a:r>
            <a:r>
              <a:rPr lang="en-US" dirty="0" smtClean="0">
                <a:solidFill>
                  <a:srgbClr val="FFFFFF"/>
                </a:solidFill>
              </a:rPr>
              <a:t>as </a:t>
            </a:r>
            <a:r>
              <a:rPr lang="en-US" dirty="0">
                <a:solidFill>
                  <a:srgbClr val="FFFFFF"/>
                </a:solidFill>
              </a:rPr>
              <a:t>N</a:t>
            </a:r>
            <a:r>
              <a:rPr lang="en-US" dirty="0" smtClean="0">
                <a:solidFill>
                  <a:srgbClr val="FFFFFF"/>
                </a:solidFill>
              </a:rPr>
              <a:t>ot </a:t>
            </a:r>
            <a:r>
              <a:rPr lang="en-US" dirty="0">
                <a:solidFill>
                  <a:srgbClr val="FFFFFF"/>
                </a:solidFill>
              </a:rPr>
              <a:t>S</a:t>
            </a:r>
            <a:r>
              <a:rPr lang="en-US" dirty="0" smtClean="0">
                <a:solidFill>
                  <a:srgbClr val="FFFFFF"/>
                </a:solidFill>
              </a:rPr>
              <a:t>een</a:t>
            </a:r>
            <a:endParaRPr lang="en-US" dirty="0">
              <a:solidFill>
                <a:srgbClr val="FFFFFF"/>
              </a:solidFill>
            </a:endParaRPr>
          </a:p>
        </p:txBody>
      </p:sp>
      <p:sp>
        <p:nvSpPr>
          <p:cNvPr id="3" name="Marcador de contenido 2"/>
          <p:cNvSpPr>
            <a:spLocks noGrp="1"/>
          </p:cNvSpPr>
          <p:nvPr>
            <p:ph sz="half" idx="1"/>
          </p:nvPr>
        </p:nvSpPr>
        <p:spPr>
          <a:xfrm>
            <a:off x="4133962" y="1848091"/>
            <a:ext cx="4700089" cy="4525963"/>
          </a:xfrm>
        </p:spPr>
        <p:txBody>
          <a:bodyPr>
            <a:noAutofit/>
          </a:bodyPr>
          <a:lstStyle/>
          <a:p>
            <a:pPr algn="just"/>
            <a:r>
              <a:rPr lang="en-US" sz="2300" dirty="0" smtClean="0">
                <a:solidFill>
                  <a:srgbClr val="FFFFFF"/>
                </a:solidFill>
              </a:rPr>
              <a:t>“By faith we understand that the universe was formed at God’s command, so that what is seen was not made out of what was visible” (Heb. 11:3). </a:t>
            </a:r>
          </a:p>
          <a:p>
            <a:pPr algn="just"/>
            <a:r>
              <a:rPr lang="en-US" sz="2300" dirty="0" smtClean="0">
                <a:solidFill>
                  <a:srgbClr val="FFFFFF"/>
                </a:solidFill>
              </a:rPr>
              <a:t>There was nothing before God created the universe; He is the beginning of everything. Before God nothing existed; He created everything from nothing.</a:t>
            </a:r>
            <a:endParaRPr lang="en-US" sz="23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947525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solidFill>
                  <a:srgbClr val="FFFFFF"/>
                </a:solidFill>
              </a:rPr>
              <a:t>Heavens Are Silent Witnesses </a:t>
            </a:r>
            <a:r>
              <a:rPr lang="en-US" dirty="0" smtClean="0">
                <a:solidFill>
                  <a:srgbClr val="FFFFFF"/>
                </a:solidFill>
              </a:rPr>
              <a:t/>
            </a:r>
            <a:br>
              <a:rPr lang="en-US" dirty="0" smtClean="0">
                <a:solidFill>
                  <a:srgbClr val="FFFFFF"/>
                </a:solidFill>
              </a:rPr>
            </a:br>
            <a:r>
              <a:rPr lang="en-US" dirty="0" smtClean="0">
                <a:solidFill>
                  <a:srgbClr val="FFFFFF"/>
                </a:solidFill>
              </a:rPr>
              <a:t>of </a:t>
            </a:r>
            <a:r>
              <a:rPr lang="en-US" dirty="0">
                <a:solidFill>
                  <a:srgbClr val="FFFFFF"/>
                </a:solidFill>
              </a:rPr>
              <a:t>the Power of God</a:t>
            </a:r>
          </a:p>
        </p:txBody>
      </p:sp>
      <p:sp>
        <p:nvSpPr>
          <p:cNvPr id="3" name="Marcador de contenido 2"/>
          <p:cNvSpPr>
            <a:spLocks noGrp="1"/>
          </p:cNvSpPr>
          <p:nvPr>
            <p:ph sz="half" idx="1"/>
          </p:nvPr>
        </p:nvSpPr>
        <p:spPr>
          <a:xfrm>
            <a:off x="413405" y="1661396"/>
            <a:ext cx="4837536" cy="4525963"/>
          </a:xfrm>
        </p:spPr>
        <p:txBody>
          <a:bodyPr>
            <a:noAutofit/>
          </a:bodyPr>
          <a:lstStyle/>
          <a:p>
            <a:pPr algn="just"/>
            <a:r>
              <a:rPr lang="en-US" sz="2100" dirty="0" smtClean="0">
                <a:solidFill>
                  <a:srgbClr val="FFFFFF"/>
                </a:solidFill>
              </a:rPr>
              <a:t>“The heavens declare the glory of God; the skies proclaim the work of his hands. Day after day they pour forth speech; night after night they reveal knowledge. They have no speech, they use no words; no sound is heard from them” (Ps. 19:1-3).</a:t>
            </a:r>
          </a:p>
          <a:p>
            <a:pPr algn="just"/>
            <a:r>
              <a:rPr lang="en-US" sz="2100" dirty="0" smtClean="0">
                <a:solidFill>
                  <a:srgbClr val="FFFFFF"/>
                </a:solidFill>
              </a:rPr>
              <a:t>No words, philosophy, or arguments are necessary. We have to look only skyward and be honest with reason itself. There must be a Creator behind something so grand, beautiful, and designed with such perfection.</a:t>
            </a:r>
            <a:endParaRPr lang="en-US" sz="2100" dirty="0">
              <a:solidFill>
                <a:srgbClr val="FFFFFF"/>
              </a:solidFill>
            </a:endParaRPr>
          </a:p>
        </p:txBody>
      </p:sp>
      <p:pic>
        <p:nvPicPr>
          <p:cNvPr id="7" name="Imagen 6" descr="ThinkstockPhotos-509035164.jpg"/>
          <p:cNvPicPr>
            <a:picLocks noChangeAspect="1"/>
          </p:cNvPicPr>
          <p:nvPr/>
        </p:nvPicPr>
        <p:blipFill rotWithShape="1">
          <a:blip r:embed="rId2" cstate="print">
            <a:extLst>
              <a:ext uri="{28A0092B-C50C-407E-A947-70E740481C1C}">
                <a14:useLocalDpi xmlns:a14="http://schemas.microsoft.com/office/drawing/2010/main" val="0"/>
              </a:ext>
            </a:extLst>
          </a:blip>
          <a:srcRect t="10376" b="6054"/>
          <a:stretch/>
        </p:blipFill>
        <p:spPr>
          <a:xfrm>
            <a:off x="5549931" y="1883304"/>
            <a:ext cx="3181091" cy="3985598"/>
          </a:xfrm>
          <a:prstGeom prst="rect">
            <a:avLst/>
          </a:prstGeom>
          <a:ln>
            <a:solidFill>
              <a:schemeClr val="bg1">
                <a:lumMod val="85000"/>
              </a:schemeClr>
            </a:solidFill>
          </a:ln>
        </p:spPr>
      </p:pic>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624474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FFFF"/>
                </a:solidFill>
              </a:rPr>
              <a:t>How Did God Make the Universe?</a:t>
            </a:r>
          </a:p>
        </p:txBody>
      </p:sp>
      <p:sp>
        <p:nvSpPr>
          <p:cNvPr id="3" name="Marcador de contenido 2"/>
          <p:cNvSpPr>
            <a:spLocks noGrp="1"/>
          </p:cNvSpPr>
          <p:nvPr>
            <p:ph idx="1"/>
          </p:nvPr>
        </p:nvSpPr>
        <p:spPr>
          <a:xfrm>
            <a:off x="941198" y="1593953"/>
            <a:ext cx="7170774" cy="4525963"/>
          </a:xfrm>
        </p:spPr>
        <p:txBody>
          <a:bodyPr>
            <a:normAutofit/>
          </a:bodyPr>
          <a:lstStyle/>
          <a:p>
            <a:pPr algn="just"/>
            <a:r>
              <a:rPr lang="en-US" sz="2600" dirty="0" smtClean="0">
                <a:solidFill>
                  <a:srgbClr val="FFFFFF"/>
                </a:solidFill>
              </a:rPr>
              <a:t>“It is he who made the earth by his power, who established the world by his wisdom, and by his understanding stretched out the heavens. When he utters his voice there is a tumult of waters in the heavens, and he makes the mist rise from the ends of the earth. He makes lightning for the rain, and he brings forth the wind from his storehouses” (Jer. 51:15, 16, ESV).</a:t>
            </a:r>
            <a:endParaRPr lang="en-US" sz="26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75527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Where Do We Come from, and Where Are We Going?</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smtClean="0">
                <a:solidFill>
                  <a:srgbClr val="FFFFFF"/>
                </a:solidFill>
              </a:rPr>
              <a:t>Topic 3</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27416165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722313" y="4170612"/>
            <a:ext cx="7772400" cy="1362075"/>
          </a:xfrm>
        </p:spPr>
        <p:txBody>
          <a:bodyPr>
            <a:normAutofit/>
          </a:bodyPr>
          <a:lstStyle/>
          <a:p>
            <a:pPr algn="ctr"/>
            <a:r>
              <a:rPr lang="es-ES" sz="4800" dirty="0" smtClean="0">
                <a:solidFill>
                  <a:srgbClr val="FFFFFF"/>
                </a:solidFill>
              </a:rPr>
              <a:t>THE WORD BECAME FLESH</a:t>
            </a:r>
            <a:endParaRPr lang="es-ES" sz="48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Beyond Human Grasp</a:t>
            </a:r>
            <a:endParaRPr lang="en-US" dirty="0">
              <a:solidFill>
                <a:srgbClr val="FFFFFF"/>
              </a:solidFill>
            </a:endParaRPr>
          </a:p>
        </p:txBody>
      </p:sp>
      <p:sp>
        <p:nvSpPr>
          <p:cNvPr id="3" name="Marcador de contenido 2"/>
          <p:cNvSpPr>
            <a:spLocks noGrp="1"/>
          </p:cNvSpPr>
          <p:nvPr>
            <p:ph idx="1"/>
          </p:nvPr>
        </p:nvSpPr>
        <p:spPr>
          <a:xfrm>
            <a:off x="457200" y="1600200"/>
            <a:ext cx="7980608" cy="4525963"/>
          </a:xfrm>
        </p:spPr>
        <p:txBody>
          <a:bodyPr>
            <a:normAutofit/>
          </a:bodyPr>
          <a:lstStyle/>
          <a:p>
            <a:pPr algn="just"/>
            <a:r>
              <a:rPr lang="en-US" sz="2600" dirty="0">
                <a:solidFill>
                  <a:srgbClr val="FFFFFF"/>
                </a:solidFill>
              </a:rPr>
              <a:t>“</a:t>
            </a:r>
            <a:r>
              <a:rPr lang="en-US" sz="2600" dirty="0" smtClean="0">
                <a:solidFill>
                  <a:srgbClr val="FFFFFF"/>
                </a:solidFill>
              </a:rPr>
              <a:t>In the </a:t>
            </a:r>
            <a:r>
              <a:rPr lang="en-US" sz="2600" dirty="0">
                <a:solidFill>
                  <a:srgbClr val="FFFFFF"/>
                </a:solidFill>
              </a:rPr>
              <a:t>beginning was the Word, and the Word </a:t>
            </a:r>
            <a:r>
              <a:rPr lang="en-US" sz="2600" dirty="0" smtClean="0">
                <a:solidFill>
                  <a:srgbClr val="FFFFFF"/>
                </a:solidFill>
              </a:rPr>
              <a:t>was with </a:t>
            </a:r>
            <a:r>
              <a:rPr lang="en-US" sz="2600" dirty="0">
                <a:solidFill>
                  <a:srgbClr val="FFFFFF"/>
                </a:solidFill>
              </a:rPr>
              <a:t>God, and the Word was God. He was </a:t>
            </a:r>
            <a:r>
              <a:rPr lang="en-US" sz="2600" dirty="0" smtClean="0">
                <a:solidFill>
                  <a:srgbClr val="FFFFFF"/>
                </a:solidFill>
              </a:rPr>
              <a:t>with God </a:t>
            </a:r>
            <a:r>
              <a:rPr lang="en-US" sz="2600" dirty="0">
                <a:solidFill>
                  <a:srgbClr val="FFFFFF"/>
                </a:solidFill>
              </a:rPr>
              <a:t>in the beginning. Through him all </a:t>
            </a:r>
            <a:r>
              <a:rPr lang="en-US" sz="2600" dirty="0" smtClean="0">
                <a:solidFill>
                  <a:srgbClr val="FFFFFF"/>
                </a:solidFill>
              </a:rPr>
              <a:t>things were </a:t>
            </a:r>
            <a:r>
              <a:rPr lang="en-US" sz="2600" dirty="0">
                <a:solidFill>
                  <a:srgbClr val="FFFFFF"/>
                </a:solidFill>
              </a:rPr>
              <a:t>made; without him nothing was made </a:t>
            </a:r>
            <a:r>
              <a:rPr lang="en-US" sz="2600" dirty="0" smtClean="0">
                <a:solidFill>
                  <a:srgbClr val="FFFFFF"/>
                </a:solidFill>
              </a:rPr>
              <a:t>that has </a:t>
            </a:r>
            <a:r>
              <a:rPr lang="en-US" sz="2600" dirty="0">
                <a:solidFill>
                  <a:srgbClr val="FFFFFF"/>
                </a:solidFill>
              </a:rPr>
              <a:t>been made. . . </a:t>
            </a:r>
            <a:r>
              <a:rPr lang="en-US" sz="2600" dirty="0" smtClean="0">
                <a:solidFill>
                  <a:srgbClr val="FFFFFF"/>
                </a:solidFill>
              </a:rPr>
              <a:t>The </a:t>
            </a:r>
            <a:r>
              <a:rPr lang="en-US" sz="2600" dirty="0">
                <a:solidFill>
                  <a:srgbClr val="FFFFFF"/>
                </a:solidFill>
              </a:rPr>
              <a:t>Word became </a:t>
            </a:r>
            <a:r>
              <a:rPr lang="en-US" sz="2600" dirty="0" smtClean="0">
                <a:solidFill>
                  <a:srgbClr val="FFFFFF"/>
                </a:solidFill>
              </a:rPr>
              <a:t>flesh and made </a:t>
            </a:r>
            <a:r>
              <a:rPr lang="en-US" sz="2600" dirty="0">
                <a:solidFill>
                  <a:srgbClr val="FFFFFF"/>
                </a:solidFill>
              </a:rPr>
              <a:t>his dwelling among us. We have seen </a:t>
            </a:r>
            <a:r>
              <a:rPr lang="en-US" sz="2600" dirty="0" smtClean="0">
                <a:solidFill>
                  <a:srgbClr val="FFFFFF"/>
                </a:solidFill>
              </a:rPr>
              <a:t>his glory</a:t>
            </a:r>
            <a:r>
              <a:rPr lang="en-US" sz="2600" dirty="0">
                <a:solidFill>
                  <a:srgbClr val="FFFFFF"/>
                </a:solidFill>
              </a:rPr>
              <a:t>, the glory of the one and only </a:t>
            </a:r>
            <a:r>
              <a:rPr lang="en-US" sz="2600" dirty="0" smtClean="0">
                <a:solidFill>
                  <a:srgbClr val="FFFFFF"/>
                </a:solidFill>
              </a:rPr>
              <a:t>Son</a:t>
            </a:r>
            <a:r>
              <a:rPr lang="en-US" sz="2600" dirty="0">
                <a:solidFill>
                  <a:srgbClr val="FFFFFF"/>
                </a:solidFill>
              </a:rPr>
              <a:t>, who </a:t>
            </a:r>
            <a:r>
              <a:rPr lang="en-US" sz="2600" dirty="0" smtClean="0">
                <a:solidFill>
                  <a:srgbClr val="FFFFFF"/>
                </a:solidFill>
              </a:rPr>
              <a:t>came from </a:t>
            </a:r>
            <a:r>
              <a:rPr lang="en-US" sz="2600" dirty="0">
                <a:solidFill>
                  <a:srgbClr val="FFFFFF"/>
                </a:solidFill>
              </a:rPr>
              <a:t>the Father, full of grace and truth” </a:t>
            </a:r>
            <a:r>
              <a:rPr lang="en-US" sz="2600" dirty="0" smtClean="0">
                <a:solidFill>
                  <a:srgbClr val="FFFFFF"/>
                </a:solidFill>
              </a:rPr>
              <a:t>(John </a:t>
            </a:r>
            <a:r>
              <a:rPr lang="is-IS" sz="2600" dirty="0" smtClean="0">
                <a:solidFill>
                  <a:srgbClr val="FFFFFF"/>
                </a:solidFill>
              </a:rPr>
              <a:t>1</a:t>
            </a:r>
            <a:r>
              <a:rPr lang="is-IS" sz="2600" dirty="0">
                <a:solidFill>
                  <a:srgbClr val="FFFFFF"/>
                </a:solidFill>
              </a:rPr>
              <a:t>:1-3</a:t>
            </a:r>
            <a:r>
              <a:rPr lang="is-IS" sz="2600" dirty="0" smtClean="0">
                <a:solidFill>
                  <a:srgbClr val="FFFFFF"/>
                </a:solidFill>
              </a:rPr>
              <a:t>, 14</a:t>
            </a:r>
            <a:r>
              <a:rPr lang="is-IS" sz="2600" dirty="0">
                <a:solidFill>
                  <a:srgbClr val="FFFFFF"/>
                </a:solidFill>
              </a:rPr>
              <a:t>)</a:t>
            </a:r>
            <a:r>
              <a:rPr lang="is-IS" sz="2600" dirty="0" smtClean="0">
                <a:solidFill>
                  <a:srgbClr val="FFFFFF"/>
                </a:solidFill>
              </a:rPr>
              <a:t>.</a:t>
            </a:r>
          </a:p>
          <a:p>
            <a:pPr algn="just"/>
            <a:r>
              <a:rPr lang="en-US" sz="2600" dirty="0" smtClean="0">
                <a:solidFill>
                  <a:srgbClr val="FFFFFF"/>
                </a:solidFill>
              </a:rPr>
              <a:t>John affirms that Jesus is the Word of God, and that He was with the Father at the beginning of creation.</a:t>
            </a:r>
            <a:endParaRPr lang="en-US" sz="26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985930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All Came through Jesus</a:t>
            </a:r>
            <a:endParaRPr lang="en-US" dirty="0">
              <a:solidFill>
                <a:srgbClr val="FFFFFF"/>
              </a:solidFill>
            </a:endParaRPr>
          </a:p>
        </p:txBody>
      </p:sp>
      <p:sp>
        <p:nvSpPr>
          <p:cNvPr id="3" name="Marcador de contenido 2"/>
          <p:cNvSpPr>
            <a:spLocks noGrp="1"/>
          </p:cNvSpPr>
          <p:nvPr>
            <p:ph sz="half" idx="1"/>
          </p:nvPr>
        </p:nvSpPr>
        <p:spPr>
          <a:xfrm>
            <a:off x="880525" y="1561953"/>
            <a:ext cx="7295848" cy="1831751"/>
          </a:xfrm>
        </p:spPr>
        <p:txBody>
          <a:bodyPr>
            <a:normAutofit fontScale="92500"/>
          </a:bodyPr>
          <a:lstStyle/>
          <a:p>
            <a:pPr marL="0" indent="0" algn="just">
              <a:buNone/>
            </a:pPr>
            <a:r>
              <a:rPr lang="en-US" dirty="0" smtClean="0">
                <a:solidFill>
                  <a:srgbClr val="FFFFFF"/>
                </a:solidFill>
              </a:rPr>
              <a:t>“For him all things were created: things in heaven and on earth, visible and invisible, whether thrones or powers or rulers or authorities; all things have been created through him and for him” (Col. 1:16).</a:t>
            </a:r>
            <a:endParaRPr lang="en-US"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352417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6494"/>
            <a:ext cx="8229600" cy="1143000"/>
          </a:xfrm>
        </p:spPr>
        <p:txBody>
          <a:bodyPr>
            <a:normAutofit/>
          </a:bodyPr>
          <a:lstStyle/>
          <a:p>
            <a:r>
              <a:rPr lang="en-US" dirty="0">
                <a:solidFill>
                  <a:srgbClr val="FFFFFF"/>
                </a:solidFill>
              </a:rPr>
              <a:t>Jesus Is God</a:t>
            </a:r>
          </a:p>
        </p:txBody>
      </p:sp>
      <p:sp>
        <p:nvSpPr>
          <p:cNvPr id="3" name="Marcador de contenido 2"/>
          <p:cNvSpPr>
            <a:spLocks noGrp="1"/>
          </p:cNvSpPr>
          <p:nvPr>
            <p:ph idx="1"/>
          </p:nvPr>
        </p:nvSpPr>
        <p:spPr>
          <a:xfrm>
            <a:off x="457200" y="1467288"/>
            <a:ext cx="8229600" cy="4942129"/>
          </a:xfrm>
        </p:spPr>
        <p:txBody>
          <a:bodyPr>
            <a:normAutofit fontScale="92500" lnSpcReduction="20000"/>
          </a:bodyPr>
          <a:lstStyle/>
          <a:p>
            <a:r>
              <a:rPr lang="en-US" dirty="0" smtClean="0">
                <a:solidFill>
                  <a:srgbClr val="FFFFFF"/>
                </a:solidFill>
              </a:rPr>
              <a:t>Indirect statements</a:t>
            </a:r>
          </a:p>
          <a:p>
            <a:pPr lvl="1"/>
            <a:r>
              <a:rPr lang="en-US" dirty="0" smtClean="0">
                <a:solidFill>
                  <a:srgbClr val="FFFFFF"/>
                </a:solidFill>
              </a:rPr>
              <a:t>He is eternal (Is. 9:6; John 1:1; Heb. 13:8; Mic. 5:2)</a:t>
            </a:r>
          </a:p>
          <a:p>
            <a:pPr lvl="1" hangingPunct="0"/>
            <a:r>
              <a:rPr lang="en-US" dirty="0" smtClean="0">
                <a:solidFill>
                  <a:srgbClr val="FFFFFF"/>
                </a:solidFill>
              </a:rPr>
              <a:t>He is omnipresent (Matt. 18:20; 28:20)</a:t>
            </a:r>
          </a:p>
          <a:p>
            <a:pPr lvl="1" hangingPunct="0"/>
            <a:r>
              <a:rPr lang="en-US" dirty="0" smtClean="0">
                <a:solidFill>
                  <a:srgbClr val="FFFFFF"/>
                </a:solidFill>
              </a:rPr>
              <a:t>He is omniscient (Col. 2:3; John 2:24; 16:30)</a:t>
            </a:r>
          </a:p>
          <a:p>
            <a:pPr lvl="1"/>
            <a:r>
              <a:rPr lang="en-US" dirty="0" smtClean="0">
                <a:solidFill>
                  <a:srgbClr val="FFFFFF"/>
                </a:solidFill>
              </a:rPr>
              <a:t>He is omnipotent (John 5:19; Heb. 1:3) </a:t>
            </a:r>
          </a:p>
          <a:p>
            <a:pPr lvl="1"/>
            <a:endParaRPr lang="en-US" dirty="0" smtClean="0">
              <a:solidFill>
                <a:srgbClr val="FFFFFF"/>
              </a:solidFill>
            </a:endParaRPr>
          </a:p>
          <a:p>
            <a:r>
              <a:rPr lang="en-US" dirty="0" smtClean="0">
                <a:solidFill>
                  <a:srgbClr val="FFFFFF"/>
                </a:solidFill>
              </a:rPr>
              <a:t>Direct statements</a:t>
            </a:r>
          </a:p>
          <a:p>
            <a:pPr lvl="1" hangingPunct="0"/>
            <a:r>
              <a:rPr lang="en-US" dirty="0" smtClean="0">
                <a:solidFill>
                  <a:srgbClr val="FFFFFF"/>
                </a:solidFill>
              </a:rPr>
              <a:t>“The fullness of the Deity” (Col. 2:8-10)</a:t>
            </a:r>
          </a:p>
          <a:p>
            <a:pPr lvl="1" hangingPunct="0"/>
            <a:r>
              <a:rPr lang="en-US" dirty="0" smtClean="0">
                <a:solidFill>
                  <a:srgbClr val="FFFFFF"/>
                </a:solidFill>
              </a:rPr>
              <a:t>“God over all” (Rom. 9:5)</a:t>
            </a:r>
          </a:p>
          <a:p>
            <a:pPr lvl="1" hangingPunct="0"/>
            <a:r>
              <a:rPr lang="en-US" dirty="0" smtClean="0">
                <a:solidFill>
                  <a:srgbClr val="FFFFFF"/>
                </a:solidFill>
              </a:rPr>
              <a:t>“Your throne, oh God” (Heb. 1:7-8)</a:t>
            </a:r>
          </a:p>
          <a:p>
            <a:pPr lvl="1" hangingPunct="0"/>
            <a:r>
              <a:rPr lang="en-US" dirty="0" smtClean="0">
                <a:solidFill>
                  <a:srgbClr val="FFFFFF"/>
                </a:solidFill>
              </a:rPr>
              <a:t>“The true God” (1 John 5:20)</a:t>
            </a:r>
          </a:p>
          <a:p>
            <a:pPr lvl="1" hangingPunct="0"/>
            <a:r>
              <a:rPr lang="en-US" dirty="0" smtClean="0">
                <a:solidFill>
                  <a:srgbClr val="FFFFFF"/>
                </a:solidFill>
              </a:rPr>
              <a:t>“Our great God” (Tit. 2:13)</a:t>
            </a:r>
          </a:p>
          <a:p>
            <a:endParaRPr lang="en-US"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061386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smtClean="0">
                <a:solidFill>
                  <a:srgbClr val="FFFFFF"/>
                </a:solidFill>
              </a:rPr>
              <a:t>Is Jesus Jehovah?</a:t>
            </a:r>
            <a:endParaRPr lang="en-US"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354893849"/>
              </p:ext>
            </p:extLst>
          </p:nvPr>
        </p:nvGraphicFramePr>
        <p:xfrm>
          <a:off x="457201" y="1890208"/>
          <a:ext cx="8229600" cy="3199509"/>
        </p:xfrm>
        <a:graphic>
          <a:graphicData uri="http://schemas.openxmlformats.org/drawingml/2006/table">
            <a:tbl>
              <a:tblPr firstRow="1" bandRow="1">
                <a:tableStyleId>{5C22544A-7EE6-4342-B048-85BDC9FD1C3A}</a:tableStyleId>
              </a:tblPr>
              <a:tblGrid>
                <a:gridCol w="3479799"/>
                <a:gridCol w="2180773"/>
                <a:gridCol w="2569028"/>
              </a:tblGrid>
              <a:tr h="526332">
                <a:tc>
                  <a:txBody>
                    <a:bodyPr/>
                    <a:lstStyle/>
                    <a:p>
                      <a:r>
                        <a:rPr lang="en-US" sz="1800" b="1" i="0" u="none" strike="noStrike" kern="1200" baseline="0" noProof="0" dirty="0" smtClean="0">
                          <a:solidFill>
                            <a:schemeClr val="tx1"/>
                          </a:solidFill>
                          <a:latin typeface="+mn-lt"/>
                          <a:ea typeface="+mn-ea"/>
                          <a:cs typeface="+mn-cs"/>
                        </a:rPr>
                        <a:t>NAME</a:t>
                      </a:r>
                      <a:endParaRPr lang="en-US" b="1" noProof="0" dirty="0">
                        <a:solidFill>
                          <a:schemeClr val="tx1"/>
                        </a:solidFill>
                      </a:endParaRPr>
                    </a:p>
                  </a:txBody>
                  <a:tcPr>
                    <a:solidFill>
                      <a:schemeClr val="bg1">
                        <a:lumMod val="85000"/>
                        <a:alpha val="40000"/>
                      </a:schemeClr>
                    </a:solidFill>
                  </a:tcPr>
                </a:tc>
                <a:tc>
                  <a:txBody>
                    <a:bodyPr/>
                    <a:lstStyle/>
                    <a:p>
                      <a:r>
                        <a:rPr lang="en-US" sz="1800" b="1" i="0" u="none" strike="noStrike" kern="1200" baseline="0" noProof="0" dirty="0" smtClean="0">
                          <a:solidFill>
                            <a:schemeClr val="tx1"/>
                          </a:solidFill>
                          <a:latin typeface="+mn-lt"/>
                          <a:ea typeface="+mn-ea"/>
                          <a:cs typeface="+mn-cs"/>
                        </a:rPr>
                        <a:t>JEHOVAH</a:t>
                      </a:r>
                      <a:endParaRPr lang="en-US" b="1" noProof="0" dirty="0">
                        <a:solidFill>
                          <a:schemeClr val="tx1"/>
                        </a:solidFill>
                      </a:endParaRPr>
                    </a:p>
                  </a:txBody>
                  <a:tcPr>
                    <a:solidFill>
                      <a:schemeClr val="bg1">
                        <a:lumMod val="85000"/>
                        <a:alpha val="40000"/>
                      </a:schemeClr>
                    </a:solidFill>
                  </a:tcPr>
                </a:tc>
                <a:tc>
                  <a:txBody>
                    <a:bodyPr/>
                    <a:lstStyle/>
                    <a:p>
                      <a:r>
                        <a:rPr lang="en-US" sz="1800" b="1" i="0" u="none" strike="noStrike" kern="1200" baseline="0" noProof="0" dirty="0" smtClean="0">
                          <a:solidFill>
                            <a:schemeClr val="tx1"/>
                          </a:solidFill>
                          <a:latin typeface="+mn-lt"/>
                          <a:ea typeface="+mn-ea"/>
                          <a:cs typeface="+mn-cs"/>
                        </a:rPr>
                        <a:t>JESUS</a:t>
                      </a:r>
                      <a:endParaRPr lang="en-US" b="1" noProof="0" dirty="0">
                        <a:solidFill>
                          <a:schemeClr val="tx1"/>
                        </a:solidFill>
                      </a:endParaRPr>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The First and the Last</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smtClean="0">
                          <a:solidFill>
                            <a:schemeClr val="dk1"/>
                          </a:solidFill>
                          <a:latin typeface="+mn-lt"/>
                          <a:ea typeface="+mn-ea"/>
                          <a:cs typeface="+mn-cs"/>
                        </a:rPr>
                        <a:t>Is. 44:6 </a:t>
                      </a:r>
                      <a:endParaRPr lang="en-US" sz="1800" noProof="0" dirty="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noProof="0" dirty="0" smtClean="0">
                          <a:solidFill>
                            <a:schemeClr val="dk1"/>
                          </a:solidFill>
                          <a:latin typeface="+mn-lt"/>
                          <a:ea typeface="+mn-ea"/>
                          <a:cs typeface="+mn-cs"/>
                        </a:rPr>
                        <a:t>Rev. 1:17</a:t>
                      </a:r>
                      <a:endParaRPr lang="en-US" sz="1800" noProof="0" dirty="0" smtClean="0"/>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The Searcher</a:t>
                      </a:r>
                      <a:endParaRPr lang="en-US" sz="1800" noProof="0" dirty="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noProof="0" dirty="0" smtClean="0">
                          <a:solidFill>
                            <a:schemeClr val="dk1"/>
                          </a:solidFill>
                          <a:latin typeface="+mn-lt"/>
                          <a:ea typeface="+mn-ea"/>
                          <a:cs typeface="+mn-cs"/>
                        </a:rPr>
                        <a:t>Jer. 17:10</a:t>
                      </a:r>
                      <a:endParaRPr lang="en-US" sz="1800" noProof="0" dirty="0" smtClean="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Rev. 2:18,22</a:t>
                      </a:r>
                      <a:r>
                        <a:rPr lang="es-ES" sz="1800" dirty="0" smtClean="0">
                          <a:effectLst/>
                        </a:rPr>
                        <a:t> </a:t>
                      </a:r>
                      <a:endParaRPr lang="en-US" sz="1800" noProof="0" dirty="0" smtClean="0"/>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The Good Shepherd</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smtClean="0">
                          <a:solidFill>
                            <a:schemeClr val="dk1"/>
                          </a:solidFill>
                          <a:latin typeface="+mn-lt"/>
                          <a:ea typeface="+mn-ea"/>
                          <a:cs typeface="+mn-cs"/>
                        </a:rPr>
                        <a:t>Ezek. 34:15-16 </a:t>
                      </a:r>
                      <a:endParaRPr lang="en-US" sz="1800" noProof="0" dirty="0"/>
                    </a:p>
                  </a:txBody>
                  <a:tcPr>
                    <a:solidFill>
                      <a:schemeClr val="bg1">
                        <a:lumMod val="85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John 10:14-15</a:t>
                      </a:r>
                      <a:r>
                        <a:rPr lang="es-ES" sz="1800" dirty="0" smtClean="0">
                          <a:effectLst/>
                        </a:rPr>
                        <a:t> </a:t>
                      </a:r>
                      <a:endParaRPr lang="en-US" sz="1800" noProof="0" dirty="0" smtClean="0"/>
                    </a:p>
                  </a:txBody>
                  <a:tcPr>
                    <a:solidFill>
                      <a:schemeClr val="bg1">
                        <a:lumMod val="85000"/>
                        <a:alpha val="40000"/>
                      </a:schemeClr>
                    </a:solidFill>
                  </a:tcPr>
                </a:tc>
              </a:tr>
              <a:tr h="567849">
                <a:tc>
                  <a:txBody>
                    <a:bodyPr/>
                    <a:lstStyle/>
                    <a:p>
                      <a:r>
                        <a:rPr lang="en-US" sz="1800" b="0" i="0" u="none" strike="noStrike" kern="1200" baseline="0" noProof="0" dirty="0" smtClean="0">
                          <a:solidFill>
                            <a:schemeClr val="dk1"/>
                          </a:solidFill>
                          <a:latin typeface="+mn-lt"/>
                          <a:ea typeface="+mn-ea"/>
                          <a:cs typeface="+mn-cs"/>
                        </a:rPr>
                        <a:t>The Redeemer</a:t>
                      </a:r>
                      <a:endParaRPr lang="en-US" sz="1800" noProof="0" dirty="0"/>
                    </a:p>
                  </a:txBody>
                  <a:tcPr>
                    <a:solidFill>
                      <a:schemeClr val="bg1">
                        <a:lumMod val="85000"/>
                        <a:alpha val="40000"/>
                      </a:schemeClr>
                    </a:solidFill>
                  </a:tcPr>
                </a:tc>
                <a:tc>
                  <a:txBody>
                    <a:bodyPr/>
                    <a:lstStyle/>
                    <a:p>
                      <a:r>
                        <a:rPr lang="es-ES" sz="1800" kern="1200" dirty="0" err="1" smtClean="0">
                          <a:solidFill>
                            <a:schemeClr val="dk1"/>
                          </a:solidFill>
                          <a:effectLst/>
                          <a:latin typeface="+mn-lt"/>
                          <a:ea typeface="+mn-ea"/>
                          <a:cs typeface="+mn-cs"/>
                        </a:rPr>
                        <a:t>Ps</a:t>
                      </a:r>
                      <a:r>
                        <a:rPr lang="es-ES" sz="1800" kern="1200" dirty="0" smtClean="0">
                          <a:solidFill>
                            <a:schemeClr val="dk1"/>
                          </a:solidFill>
                          <a:effectLst/>
                          <a:latin typeface="+mn-lt"/>
                          <a:ea typeface="+mn-ea"/>
                          <a:cs typeface="+mn-cs"/>
                        </a:rPr>
                        <a:t>. 19:14; </a:t>
                      </a:r>
                      <a:r>
                        <a:rPr lang="es-ES" sz="1800" kern="1200" dirty="0" err="1" smtClean="0">
                          <a:solidFill>
                            <a:schemeClr val="dk1"/>
                          </a:solidFill>
                          <a:effectLst/>
                          <a:latin typeface="+mn-lt"/>
                          <a:ea typeface="+mn-ea"/>
                          <a:cs typeface="+mn-cs"/>
                        </a:rPr>
                        <a:t>Is</a:t>
                      </a:r>
                      <a:r>
                        <a:rPr lang="es-ES" sz="1800" kern="1200" dirty="0" smtClean="0">
                          <a:solidFill>
                            <a:schemeClr val="dk1"/>
                          </a:solidFill>
                          <a:effectLst/>
                          <a:latin typeface="+mn-lt"/>
                          <a:ea typeface="+mn-ea"/>
                          <a:cs typeface="+mn-cs"/>
                        </a:rPr>
                        <a:t>.</a:t>
                      </a:r>
                      <a:r>
                        <a:rPr lang="es-ES" sz="1800" kern="1200" baseline="0" dirty="0" smtClean="0">
                          <a:solidFill>
                            <a:schemeClr val="dk1"/>
                          </a:solidFill>
                          <a:effectLst/>
                          <a:latin typeface="+mn-lt"/>
                          <a:ea typeface="+mn-ea"/>
                          <a:cs typeface="+mn-cs"/>
                        </a:rPr>
                        <a:t> </a:t>
                      </a:r>
                      <a:r>
                        <a:rPr lang="es-ES" sz="1800" kern="1200" dirty="0" smtClean="0">
                          <a:solidFill>
                            <a:schemeClr val="dk1"/>
                          </a:solidFill>
                          <a:effectLst/>
                          <a:latin typeface="+mn-lt"/>
                          <a:ea typeface="+mn-ea"/>
                          <a:cs typeface="+mn-cs"/>
                        </a:rPr>
                        <a:t>47:4</a:t>
                      </a:r>
                      <a:endParaRPr lang="en-US" sz="1800" noProof="0" dirty="0"/>
                    </a:p>
                  </a:txBody>
                  <a:tcPr>
                    <a:solidFill>
                      <a:schemeClr val="bg1">
                        <a:lumMod val="85000"/>
                        <a:alpha val="40000"/>
                      </a:schemeClr>
                    </a:solidFill>
                  </a:tcPr>
                </a:tc>
                <a:tc>
                  <a:txBody>
                    <a:bodyPr/>
                    <a:lstStyle/>
                    <a:p>
                      <a:r>
                        <a:rPr lang="es-ES" sz="1800" kern="1200" dirty="0" smtClean="0">
                          <a:solidFill>
                            <a:schemeClr val="dk1"/>
                          </a:solidFill>
                          <a:effectLst/>
                          <a:latin typeface="+mn-lt"/>
                          <a:ea typeface="+mn-ea"/>
                          <a:cs typeface="+mn-cs"/>
                        </a:rPr>
                        <a:t>Col. 1:14; </a:t>
                      </a:r>
                      <a:r>
                        <a:rPr lang="es-ES" sz="1800" kern="1200" dirty="0" err="1" smtClean="0">
                          <a:solidFill>
                            <a:schemeClr val="dk1"/>
                          </a:solidFill>
                          <a:effectLst/>
                          <a:latin typeface="+mn-lt"/>
                          <a:ea typeface="+mn-ea"/>
                          <a:cs typeface="+mn-cs"/>
                        </a:rPr>
                        <a:t>Rom</a:t>
                      </a:r>
                      <a:r>
                        <a:rPr lang="es-ES" sz="1800" kern="1200" dirty="0" smtClean="0">
                          <a:solidFill>
                            <a:schemeClr val="dk1"/>
                          </a:solidFill>
                          <a:effectLst/>
                          <a:latin typeface="+mn-lt"/>
                          <a:ea typeface="+mn-ea"/>
                          <a:cs typeface="+mn-cs"/>
                        </a:rPr>
                        <a:t>. 3:24</a:t>
                      </a:r>
                      <a:endParaRPr lang="en-US" sz="1800" noProof="0" dirty="0"/>
                    </a:p>
                  </a:txBody>
                  <a:tcPr>
                    <a:solidFill>
                      <a:schemeClr val="bg1">
                        <a:lumMod val="85000"/>
                        <a:alpha val="40000"/>
                      </a:schemeClr>
                    </a:solidFill>
                  </a:tcPr>
                </a:tc>
              </a:tr>
              <a:tr h="526332">
                <a:tc>
                  <a:txBody>
                    <a:bodyPr/>
                    <a:lstStyle/>
                    <a:p>
                      <a:r>
                        <a:rPr lang="en-US" sz="1800" b="0" i="0" u="none" strike="noStrike" kern="1200" baseline="0" noProof="0" dirty="0" smtClean="0">
                          <a:solidFill>
                            <a:schemeClr val="dk1"/>
                          </a:solidFill>
                          <a:latin typeface="+mn-lt"/>
                          <a:ea typeface="+mn-ea"/>
                          <a:cs typeface="+mn-cs"/>
                        </a:rPr>
                        <a:t>The Truth</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smtClean="0">
                          <a:solidFill>
                            <a:schemeClr val="dk1"/>
                          </a:solidFill>
                          <a:latin typeface="+mn-lt"/>
                          <a:ea typeface="+mn-ea"/>
                          <a:cs typeface="+mn-cs"/>
                        </a:rPr>
                        <a:t>Jer. 10:10</a:t>
                      </a:r>
                      <a:endParaRPr lang="en-US" sz="1800" noProof="0" dirty="0"/>
                    </a:p>
                  </a:txBody>
                  <a:tcPr>
                    <a:solidFill>
                      <a:schemeClr val="bg1">
                        <a:lumMod val="85000"/>
                        <a:alpha val="40000"/>
                      </a:schemeClr>
                    </a:solidFill>
                  </a:tcPr>
                </a:tc>
                <a:tc>
                  <a:txBody>
                    <a:bodyPr/>
                    <a:lstStyle/>
                    <a:p>
                      <a:r>
                        <a:rPr lang="en-US" sz="1800" b="0" i="0" u="none" strike="noStrike" kern="1200" baseline="0" noProof="0" dirty="0" smtClean="0">
                          <a:solidFill>
                            <a:schemeClr val="dk1"/>
                          </a:solidFill>
                          <a:latin typeface="+mn-lt"/>
                          <a:ea typeface="+mn-ea"/>
                          <a:cs typeface="+mn-cs"/>
                        </a:rPr>
                        <a:t>John 14:6</a:t>
                      </a:r>
                      <a:endParaRPr lang="en-US" sz="1800" noProof="0" dirty="0"/>
                    </a:p>
                  </a:txBody>
                  <a:tcPr>
                    <a:solidFill>
                      <a:schemeClr val="bg1">
                        <a:lumMod val="85000"/>
                        <a:alpha val="40000"/>
                      </a:schemeClr>
                    </a:solidFill>
                  </a:tcPr>
                </a:tc>
              </a:tr>
            </a:tbl>
          </a:graphicData>
        </a:graphic>
      </p:graphicFrame>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46879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 Divine-Human Being: Phil. 2:5-8</a:t>
            </a:r>
            <a:endParaRPr lang="en-US" dirty="0">
              <a:solidFill>
                <a:srgbClr val="FFFFFF"/>
              </a:solidFill>
            </a:endParaRPr>
          </a:p>
        </p:txBody>
      </p:sp>
      <p:sp>
        <p:nvSpPr>
          <p:cNvPr id="3" name="Marcador de contenido 2"/>
          <p:cNvSpPr>
            <a:spLocks noGrp="1"/>
          </p:cNvSpPr>
          <p:nvPr>
            <p:ph idx="1"/>
          </p:nvPr>
        </p:nvSpPr>
        <p:spPr>
          <a:xfrm>
            <a:off x="604860" y="1628422"/>
            <a:ext cx="7930030" cy="3973689"/>
          </a:xfrm>
        </p:spPr>
        <p:txBody>
          <a:bodyPr>
            <a:normAutofit/>
          </a:bodyPr>
          <a:lstStyle/>
          <a:p>
            <a:pPr marL="0" indent="0" algn="just">
              <a:buNone/>
            </a:pPr>
            <a:r>
              <a:rPr lang="en-US" sz="2700" dirty="0" smtClean="0">
                <a:solidFill>
                  <a:srgbClr val="FFFFFF"/>
                </a:solidFill>
              </a:rPr>
              <a:t>“In your relationships with one another, have the same mindset as Christ Jesus: Who, </a:t>
            </a:r>
            <a:r>
              <a:rPr lang="en-US" sz="2700" b="1" dirty="0" smtClean="0">
                <a:solidFill>
                  <a:srgbClr val="FFFFFF"/>
                </a:solidFill>
              </a:rPr>
              <a:t>being in very nature God</a:t>
            </a:r>
            <a:r>
              <a:rPr lang="en-US" sz="2700" dirty="0" smtClean="0">
                <a:solidFill>
                  <a:srgbClr val="FFFFFF"/>
                </a:solidFill>
              </a:rPr>
              <a:t>, did not consider equality with God something to be used to his own advantage;</a:t>
            </a:r>
            <a:r>
              <a:rPr lang="en-US" sz="2700" b="1" dirty="0" smtClean="0">
                <a:solidFill>
                  <a:srgbClr val="FFFFFF"/>
                </a:solidFill>
              </a:rPr>
              <a:t> </a:t>
            </a:r>
            <a:r>
              <a:rPr lang="en-US" sz="2700" dirty="0" smtClean="0">
                <a:solidFill>
                  <a:srgbClr val="FFFFFF"/>
                </a:solidFill>
              </a:rPr>
              <a:t>rather, he made himself nothing by taking the very nature of a servant, </a:t>
            </a:r>
            <a:r>
              <a:rPr lang="en-US" sz="2700" b="1" dirty="0" smtClean="0">
                <a:solidFill>
                  <a:srgbClr val="FFFFFF"/>
                </a:solidFill>
              </a:rPr>
              <a:t>being made in human likeness</a:t>
            </a:r>
            <a:r>
              <a:rPr lang="en-US" sz="2700" dirty="0" smtClean="0">
                <a:solidFill>
                  <a:srgbClr val="FFFFFF"/>
                </a:solidFill>
              </a:rPr>
              <a:t>.</a:t>
            </a:r>
            <a:r>
              <a:rPr lang="en-US" sz="2700" b="1" dirty="0" smtClean="0">
                <a:solidFill>
                  <a:srgbClr val="FFFFFF"/>
                </a:solidFill>
              </a:rPr>
              <a:t> </a:t>
            </a:r>
            <a:r>
              <a:rPr lang="en-US" sz="2700" dirty="0" smtClean="0">
                <a:solidFill>
                  <a:srgbClr val="FFFFFF"/>
                </a:solidFill>
              </a:rPr>
              <a:t>And being found in appearance as a man, he humbled himself by becoming obedient to death— even death on a cross!”</a:t>
            </a:r>
            <a:endParaRPr lang="en-US" sz="27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985960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His Word Has Power</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n-US" sz="2800" dirty="0" smtClean="0">
                <a:solidFill>
                  <a:srgbClr val="FFFFFF"/>
                </a:solidFill>
              </a:rPr>
              <a:t>“By the word of the Lord the heavens were made, their starry host by the breath of his mouth. He gathers the waters of the sea into jars; he puts the deep into storehouses” (Ps. 33:6, 7). </a:t>
            </a:r>
          </a:p>
          <a:p>
            <a:pPr algn="just"/>
            <a:r>
              <a:rPr lang="en-US" sz="2800" dirty="0" smtClean="0">
                <a:solidFill>
                  <a:srgbClr val="FFFFFF"/>
                </a:solidFill>
              </a:rPr>
              <a:t>Here the question arises: If, when nothing existed, everything came into existence by the power of the word of God, how could He not restore the life of those who think there is no remedy for death?</a:t>
            </a:r>
            <a:endParaRPr lang="en-US" sz="26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839480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You Can Be the Next New Creation</a:t>
            </a:r>
            <a:endParaRPr lang="en-US" dirty="0">
              <a:solidFill>
                <a:srgbClr val="FFFFFF"/>
              </a:solidFill>
            </a:endParaRPr>
          </a:p>
        </p:txBody>
      </p:sp>
      <p:sp>
        <p:nvSpPr>
          <p:cNvPr id="3" name="Marcador de contenido 2"/>
          <p:cNvSpPr>
            <a:spLocks noGrp="1"/>
          </p:cNvSpPr>
          <p:nvPr>
            <p:ph sz="half" idx="1"/>
          </p:nvPr>
        </p:nvSpPr>
        <p:spPr>
          <a:xfrm>
            <a:off x="668795" y="1998942"/>
            <a:ext cx="4347062" cy="4525963"/>
          </a:xfrm>
        </p:spPr>
        <p:txBody>
          <a:bodyPr>
            <a:normAutofit/>
          </a:bodyPr>
          <a:lstStyle/>
          <a:p>
            <a:r>
              <a:rPr lang="en-US" sz="2600" dirty="0" smtClean="0">
                <a:solidFill>
                  <a:srgbClr val="FFFFFF"/>
                </a:solidFill>
              </a:rPr>
              <a:t>“Therefore, if anyone is in Christ, the new creation has come: The old has gone, the new is here!” </a:t>
            </a:r>
            <a:r>
              <a:rPr lang="en-US" sz="2600" dirty="0" smtClean="0">
                <a:solidFill>
                  <a:srgbClr val="FFFFFF"/>
                </a:solidFill>
              </a:rPr>
              <a:t>(</a:t>
            </a:r>
            <a:r>
              <a:rPr lang="en-US" sz="2600" dirty="0" smtClean="0">
                <a:solidFill>
                  <a:srgbClr val="FFFFFF"/>
                </a:solidFill>
              </a:rPr>
              <a:t>2 Cor. 5:17</a:t>
            </a:r>
            <a:r>
              <a:rPr lang="en-US" sz="2600" dirty="0" smtClean="0">
                <a:solidFill>
                  <a:srgbClr val="FFFFFF"/>
                </a:solidFill>
              </a:rPr>
              <a:t>).</a:t>
            </a:r>
            <a:endParaRPr lang="en-US" sz="26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0858076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75861"/>
            <a:ext cx="8229600" cy="1143000"/>
          </a:xfrm>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a:xfrm>
            <a:off x="579608" y="1388535"/>
            <a:ext cx="7988712" cy="4525963"/>
          </a:xfrm>
        </p:spPr>
        <p:txBody>
          <a:bodyPr>
            <a:noAutofit/>
          </a:bodyPr>
          <a:lstStyle/>
          <a:p>
            <a:pPr algn="just"/>
            <a:r>
              <a:rPr lang="en-US" sz="2400" dirty="0">
                <a:solidFill>
                  <a:srgbClr val="FFFFFF"/>
                </a:solidFill>
              </a:rPr>
              <a:t>Many men and women on this planet ask themselves the same question: What am I doing here? Where do I come from? Where am I going? Is there life beyond this one</a:t>
            </a:r>
            <a:r>
              <a:rPr lang="en-US" sz="2400" dirty="0" smtClean="0">
                <a:solidFill>
                  <a:srgbClr val="FFFFFF"/>
                </a:solidFill>
              </a:rPr>
              <a:t>?</a:t>
            </a:r>
          </a:p>
          <a:p>
            <a:pPr algn="just"/>
            <a:r>
              <a:rPr lang="en-US" sz="2400" dirty="0">
                <a:solidFill>
                  <a:srgbClr val="FFFFFF"/>
                </a:solidFill>
              </a:rPr>
              <a:t>Many of them see in the theory of evolution a good option </a:t>
            </a:r>
            <a:r>
              <a:rPr lang="en-US" sz="2400" dirty="0" smtClean="0">
                <a:solidFill>
                  <a:srgbClr val="FFFFFF"/>
                </a:solidFill>
              </a:rPr>
              <a:t>for understanding life.</a:t>
            </a:r>
          </a:p>
          <a:p>
            <a:pPr algn="just"/>
            <a:r>
              <a:rPr lang="en-US" sz="2400" dirty="0" smtClean="0">
                <a:solidFill>
                  <a:srgbClr val="FFFFFF"/>
                </a:solidFill>
              </a:rPr>
              <a:t>Matter, forces, life, organisms, time, fossils, and mind are important evidence in favor of God’s Creation.</a:t>
            </a:r>
          </a:p>
          <a:p>
            <a:pPr algn="just"/>
            <a:r>
              <a:rPr lang="en-US" sz="2400" dirty="0" smtClean="0">
                <a:solidFill>
                  <a:srgbClr val="FFFFFF"/>
                </a:solidFill>
              </a:rPr>
              <a:t>The Bible says that God created the world.</a:t>
            </a:r>
          </a:p>
          <a:p>
            <a:pPr algn="just"/>
            <a:r>
              <a:rPr lang="en-US" sz="2400" dirty="0" smtClean="0">
                <a:solidFill>
                  <a:srgbClr val="FFFFFF"/>
                </a:solidFill>
              </a:rPr>
              <a:t>The great Creator has come to this world in the person of Jesus Christ.</a:t>
            </a:r>
          </a:p>
          <a:p>
            <a:pPr algn="just"/>
            <a:r>
              <a:rPr lang="en-US" sz="2400" dirty="0" smtClean="0">
                <a:solidFill>
                  <a:srgbClr val="FFFFFF"/>
                </a:solidFill>
              </a:rPr>
              <a:t>Our powerful Lord had power for creating the world, and also has the power to change your life.</a:t>
            </a: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From Atheism to Christianity</a:t>
            </a:r>
            <a:endParaRPr lang="en-US" dirty="0">
              <a:solidFill>
                <a:srgbClr val="FFFFFF"/>
              </a:solidFill>
            </a:endParaRPr>
          </a:p>
        </p:txBody>
      </p:sp>
      <p:sp>
        <p:nvSpPr>
          <p:cNvPr id="3" name="Marcador de contenido 2"/>
          <p:cNvSpPr>
            <a:spLocks noGrp="1"/>
          </p:cNvSpPr>
          <p:nvPr>
            <p:ph sz="half" idx="1"/>
          </p:nvPr>
        </p:nvSpPr>
        <p:spPr>
          <a:xfrm>
            <a:off x="369610" y="1643659"/>
            <a:ext cx="5265323" cy="4525963"/>
          </a:xfrm>
        </p:spPr>
        <p:txBody>
          <a:bodyPr>
            <a:noAutofit/>
          </a:bodyPr>
          <a:lstStyle/>
          <a:p>
            <a:pPr algn="just"/>
            <a:r>
              <a:rPr lang="en-US" sz="2400" dirty="0" smtClean="0">
                <a:solidFill>
                  <a:srgbClr val="FFFFFF"/>
                </a:solidFill>
              </a:rPr>
              <a:t>He was atheist when studied at Cambridge University, but found the Lord through science.</a:t>
            </a:r>
          </a:p>
          <a:p>
            <a:pPr algn="just"/>
            <a:r>
              <a:rPr lang="en-US" sz="2400" dirty="0" smtClean="0">
                <a:solidFill>
                  <a:srgbClr val="FFFFFF"/>
                </a:solidFill>
              </a:rPr>
              <a:t>“Atheism</a:t>
            </a:r>
            <a:r>
              <a:rPr lang="en-US" sz="2400" dirty="0">
                <a:solidFill>
                  <a:srgbClr val="FFFFFF"/>
                </a:solidFill>
              </a:rPr>
              <a:t>, I began to realize, rested on a less-than-satisfactory evidential basis. The arguments that had once seemed bold, decisive, and conclusive increasingly turned out to be circular, tentative, and uncertain</a:t>
            </a:r>
            <a:r>
              <a:rPr lang="en-US" sz="2400" dirty="0" smtClean="0">
                <a:solidFill>
                  <a:srgbClr val="FFFFFF"/>
                </a:solidFill>
              </a:rPr>
              <a:t>.”</a:t>
            </a:r>
            <a:endParaRPr lang="en-US" sz="2400" dirty="0">
              <a:solidFill>
                <a:srgbClr val="FFFFFF"/>
              </a:solidFill>
            </a:endParaRPr>
          </a:p>
        </p:txBody>
      </p:sp>
      <p:pic>
        <p:nvPicPr>
          <p:cNvPr id="7" name="Marcador de contenido 6"/>
          <p:cNvPicPr>
            <a:picLocks noGrp="1" noChangeAspect="1"/>
          </p:cNvPicPr>
          <p:nvPr>
            <p:ph sz="half" idx="2"/>
          </p:nvPr>
        </p:nvPicPr>
        <p:blipFill rotWithShape="1">
          <a:blip r:embed="rId2"/>
          <a:srcRect l="14058" t="3473" r="14486" b="4184"/>
          <a:stretch/>
        </p:blipFill>
        <p:spPr>
          <a:xfrm>
            <a:off x="5941491" y="1668813"/>
            <a:ext cx="2832067" cy="3659915"/>
          </a:xfrm>
          <a:ln>
            <a:solidFill>
              <a:schemeClr val="bg1">
                <a:lumMod val="85000"/>
              </a:schemeClr>
            </a:solidFill>
          </a:ln>
        </p:spPr>
      </p:pic>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746125"/>
            <a:ext cx="5562600" cy="1561827"/>
          </a:xfrm>
        </p:spPr>
        <p:txBody>
          <a:bodyPr>
            <a:normAutofit/>
          </a:bodyPr>
          <a:lstStyle/>
          <a:p>
            <a:r>
              <a:rPr lang="en-US" sz="3800" dirty="0" smtClean="0">
                <a:solidFill>
                  <a:srgbClr val="FFFFFF"/>
                </a:solidFill>
              </a:rPr>
              <a:t>The Song of Brazilian</a:t>
            </a:r>
            <a:br>
              <a:rPr lang="en-US" sz="3800" dirty="0" smtClean="0">
                <a:solidFill>
                  <a:srgbClr val="FFFFFF"/>
                </a:solidFill>
              </a:rPr>
            </a:br>
            <a:r>
              <a:rPr lang="en-US" sz="3800" dirty="0" smtClean="0">
                <a:solidFill>
                  <a:srgbClr val="FFFFFF"/>
                </a:solidFill>
              </a:rPr>
              <a:t>Singer Leonardo</a:t>
            </a:r>
            <a:endParaRPr lang="en-US" sz="3800" dirty="0">
              <a:solidFill>
                <a:srgbClr val="FFFFFF"/>
              </a:solidFill>
            </a:endParaRPr>
          </a:p>
        </p:txBody>
      </p:sp>
      <p:sp>
        <p:nvSpPr>
          <p:cNvPr id="4" name="Marcador de texto 3"/>
          <p:cNvSpPr>
            <a:spLocks noGrp="1"/>
          </p:cNvSpPr>
          <p:nvPr>
            <p:ph type="body" sz="half" idx="2"/>
          </p:nvPr>
        </p:nvSpPr>
        <p:spPr>
          <a:xfrm>
            <a:off x="457201" y="2746375"/>
            <a:ext cx="4059780" cy="3627792"/>
          </a:xfrm>
        </p:spPr>
        <p:txBody>
          <a:bodyPr>
            <a:noAutofit/>
          </a:bodyPr>
          <a:lstStyle/>
          <a:p>
            <a:r>
              <a:rPr lang="en-US" sz="2400" i="1" dirty="0" smtClean="0">
                <a:solidFill>
                  <a:srgbClr val="FFFFFF"/>
                </a:solidFill>
              </a:rPr>
              <a:t>I don’t know where I am going,</a:t>
            </a:r>
          </a:p>
          <a:p>
            <a:r>
              <a:rPr lang="en-US" sz="2400" i="1" dirty="0" smtClean="0">
                <a:solidFill>
                  <a:srgbClr val="FFFFFF"/>
                </a:solidFill>
              </a:rPr>
              <a:t>I may never arrive at something,</a:t>
            </a:r>
          </a:p>
          <a:p>
            <a:r>
              <a:rPr lang="en-US" sz="2400" i="1" dirty="0" smtClean="0">
                <a:solidFill>
                  <a:srgbClr val="FFFFFF"/>
                </a:solidFill>
              </a:rPr>
              <a:t>My life follows the sun,</a:t>
            </a:r>
          </a:p>
          <a:p>
            <a:r>
              <a:rPr lang="en-US" sz="2400" i="1" dirty="0" smtClean="0">
                <a:solidFill>
                  <a:srgbClr val="FFFFFF"/>
                </a:solidFill>
              </a:rPr>
              <a:t>In the vast horizon,</a:t>
            </a:r>
          </a:p>
          <a:p>
            <a:r>
              <a:rPr lang="en-US" sz="2400" i="1" dirty="0" smtClean="0">
                <a:solidFill>
                  <a:srgbClr val="FFFFFF"/>
                </a:solidFill>
              </a:rPr>
              <a:t>I don’t even know who I am…</a:t>
            </a:r>
            <a:endParaRPr lang="en-US" sz="2400" i="1"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lstStyle/>
          <a:p>
            <a:r>
              <a:rPr lang="en-US" dirty="0">
                <a:solidFill>
                  <a:srgbClr val="FFFFFF"/>
                </a:solidFill>
              </a:rPr>
              <a:t>From Atheism to Christianity</a:t>
            </a:r>
            <a:endParaRPr lang="es-ES" dirty="0">
              <a:solidFill>
                <a:srgbClr val="FFFFFF"/>
              </a:solidFill>
            </a:endParaRPr>
          </a:p>
        </p:txBody>
      </p:sp>
      <p:sp>
        <p:nvSpPr>
          <p:cNvPr id="3" name="Marcador de contenido 2"/>
          <p:cNvSpPr>
            <a:spLocks noGrp="1"/>
          </p:cNvSpPr>
          <p:nvPr>
            <p:ph idx="1"/>
          </p:nvPr>
        </p:nvSpPr>
        <p:spPr>
          <a:xfrm>
            <a:off x="457200" y="1600200"/>
            <a:ext cx="8303430" cy="4794447"/>
          </a:xfrm>
        </p:spPr>
        <p:txBody>
          <a:bodyPr>
            <a:noAutofit/>
          </a:bodyPr>
          <a:lstStyle/>
          <a:p>
            <a:pPr algn="just"/>
            <a:r>
              <a:rPr lang="en-US" sz="2300" spc="-10" dirty="0" smtClean="0">
                <a:solidFill>
                  <a:srgbClr val="FFFFFF"/>
                </a:solidFill>
              </a:rPr>
              <a:t>“The opportunity to talk with Christians about their faith revealed to me that I understood relatively little about their religion, which I had come to know chiefly through not-always-accurate descriptions by its leading critics, including British logician Bertrand Russell and German social philosopher Karl Marx.  </a:t>
            </a:r>
          </a:p>
          <a:p>
            <a:pPr algn="just"/>
            <a:r>
              <a:rPr lang="en-US" sz="2300" dirty="0" smtClean="0">
                <a:solidFill>
                  <a:srgbClr val="FFFFFF"/>
                </a:solidFill>
              </a:rPr>
              <a:t>I also began to realize that my assumption of the automatic and inexorable link between the natural sciences and atheism was rather naïve and uninformed. One of the most important things I had to sort out, after my conversion to Christianity, was the systematic uncoupling of this bond. Instead, I would see the natural sciences from a Christian perspective-and I would try to understand why others did not share this perspective.”</a:t>
            </a:r>
            <a:endParaRPr lang="en-US" sz="2300" dirty="0">
              <a:solidFill>
                <a:srgbClr val="FFFFFF"/>
              </a:solidFill>
            </a:endParaRPr>
          </a:p>
        </p:txBody>
      </p:sp>
      <p:pic>
        <p:nvPicPr>
          <p:cNvPr id="5" name="Marcador de contenido 6"/>
          <p:cNvPicPr>
            <a:picLocks noChangeAspect="1"/>
          </p:cNvPicPr>
          <p:nvPr/>
        </p:nvPicPr>
        <p:blipFill rotWithShape="1">
          <a:blip r:embed="rId2"/>
          <a:srcRect l="10674" t="3473" r="8740" b="4184"/>
          <a:stretch/>
        </p:blipFill>
        <p:spPr>
          <a:xfrm>
            <a:off x="7800825" y="310136"/>
            <a:ext cx="959805" cy="1099843"/>
          </a:xfrm>
          <a:prstGeom prst="rect">
            <a:avLst/>
          </a:prstGeom>
          <a:ln>
            <a:solidFill>
              <a:schemeClr val="bg1">
                <a:lumMod val="85000"/>
              </a:schemeClr>
            </a:solidFill>
          </a:ln>
        </p:spPr>
      </p:pic>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41238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lstStyle/>
          <a:p>
            <a:r>
              <a:rPr lang="en-US" dirty="0">
                <a:solidFill>
                  <a:srgbClr val="FFFFFF"/>
                </a:solidFill>
              </a:rPr>
              <a:t>From Atheism to Christianity</a:t>
            </a:r>
            <a:endParaRPr lang="es-ES" dirty="0">
              <a:solidFill>
                <a:srgbClr val="FFFFFF"/>
              </a:solidFill>
            </a:endParaRPr>
          </a:p>
        </p:txBody>
      </p:sp>
      <p:sp>
        <p:nvSpPr>
          <p:cNvPr id="3" name="Marcador de contenido 2"/>
          <p:cNvSpPr>
            <a:spLocks noGrp="1"/>
          </p:cNvSpPr>
          <p:nvPr>
            <p:ph idx="1"/>
          </p:nvPr>
        </p:nvSpPr>
        <p:spPr>
          <a:xfrm>
            <a:off x="457200" y="1600200"/>
            <a:ext cx="8097394" cy="4525963"/>
          </a:xfrm>
        </p:spPr>
        <p:txBody>
          <a:bodyPr>
            <a:normAutofit/>
          </a:bodyPr>
          <a:lstStyle/>
          <a:p>
            <a:pPr algn="just"/>
            <a:r>
              <a:rPr lang="en-US" sz="2400" dirty="0" smtClean="0">
                <a:solidFill>
                  <a:srgbClr val="FFFFFF"/>
                </a:solidFill>
              </a:rPr>
              <a:t>He has three earned doctorates from Oxford University: a DPhil in molecular biophysics (1978) for his research on biological membranes; a DD from the Faculty of Theology (2001) for his work in historical and systematic theology; and a DLitt from the Division of Humanities (2013) for his research in the history of ideas, especially relating to science and religion. </a:t>
            </a:r>
          </a:p>
          <a:p>
            <a:pPr algn="just"/>
            <a:r>
              <a:rPr lang="en-US" sz="2400" dirty="0" smtClean="0">
                <a:solidFill>
                  <a:srgbClr val="FFFFFF"/>
                </a:solidFill>
              </a:rPr>
              <a:t>He is also a Fellow of the Royal Society for the Encouragement of Arts, Manufactures &amp; Commerce (FRSA).</a:t>
            </a:r>
          </a:p>
          <a:p>
            <a:pPr algn="just"/>
            <a:r>
              <a:rPr lang="en-US" sz="2400" dirty="0" smtClean="0">
                <a:solidFill>
                  <a:srgbClr val="FFFFFF"/>
                </a:solidFill>
              </a:rPr>
              <a:t>“</a:t>
            </a:r>
            <a:r>
              <a:rPr lang="en-US" sz="2400" dirty="0">
                <a:solidFill>
                  <a:srgbClr val="FFFFFF"/>
                </a:solidFill>
              </a:rPr>
              <a:t>Spiritually, God is the oxygen of my existence; I would find it very difficult to thrive without a belief in God”.</a:t>
            </a:r>
          </a:p>
        </p:txBody>
      </p:sp>
      <p:pic>
        <p:nvPicPr>
          <p:cNvPr id="5" name="Marcador de contenido 6"/>
          <p:cNvPicPr>
            <a:picLocks noChangeAspect="1"/>
          </p:cNvPicPr>
          <p:nvPr/>
        </p:nvPicPr>
        <p:blipFill rotWithShape="1">
          <a:blip r:embed="rId2"/>
          <a:srcRect l="10674" t="3473" r="8740" b="4184"/>
          <a:stretch/>
        </p:blipFill>
        <p:spPr>
          <a:xfrm>
            <a:off x="7800825" y="310136"/>
            <a:ext cx="959805" cy="1099843"/>
          </a:xfrm>
          <a:prstGeom prst="rect">
            <a:avLst/>
          </a:prstGeom>
          <a:ln>
            <a:solidFill>
              <a:schemeClr val="bg1">
                <a:lumMod val="85000"/>
              </a:schemeClr>
            </a:solidFill>
          </a:ln>
        </p:spPr>
      </p:pic>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97530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9"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1758325" y="1953010"/>
            <a:ext cx="5554083" cy="4525963"/>
          </a:xfrm>
        </p:spPr>
        <p:txBody>
          <a:bodyPr>
            <a:normAutofit/>
          </a:bodyPr>
          <a:lstStyle/>
          <a:p>
            <a:pPr algn="just"/>
            <a:r>
              <a:rPr lang="en-US" sz="2600" dirty="0" smtClean="0">
                <a:solidFill>
                  <a:srgbClr val="FFFFFF"/>
                </a:solidFill>
              </a:rPr>
              <a:t>The Bible says: “My son, give me your heart and let your eyes delight in my ways” (Prov. 23:26)</a:t>
            </a:r>
            <a:r>
              <a:rPr lang="en-US" sz="2600" dirty="0" smtClean="0">
                <a:solidFill>
                  <a:srgbClr val="FFFFFF"/>
                </a:solidFill>
              </a:rPr>
              <a:t>.</a:t>
            </a:r>
          </a:p>
          <a:p>
            <a:pPr algn="just"/>
            <a:endParaRPr lang="en-US" sz="2600" dirty="0" smtClean="0">
              <a:solidFill>
                <a:srgbClr val="FFFFFF"/>
              </a:solidFill>
            </a:endParaRPr>
          </a:p>
          <a:p>
            <a:pPr algn="just"/>
            <a:r>
              <a:rPr lang="en-US" sz="2600" dirty="0" smtClean="0">
                <a:solidFill>
                  <a:srgbClr val="FFFFFF"/>
                </a:solidFill>
              </a:rPr>
              <a:t>Are </a:t>
            </a:r>
            <a:r>
              <a:rPr lang="en-US" sz="2600" dirty="0">
                <a:solidFill>
                  <a:srgbClr val="FFFFFF"/>
                </a:solidFill>
              </a:rPr>
              <a:t>you willing to </a:t>
            </a:r>
            <a:r>
              <a:rPr lang="en-US" sz="2600" dirty="0" smtClean="0">
                <a:solidFill>
                  <a:srgbClr val="FFFFFF"/>
                </a:solidFill>
              </a:rPr>
              <a:t>give Jesus your heart and let His power change you?</a:t>
            </a:r>
            <a:endParaRPr lang="en-US" sz="26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31139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smtClean="0">
                <a:solidFill>
                  <a:srgbClr val="FFFFFF"/>
                </a:solidFill>
              </a:rPr>
              <a:t>Back to </a:t>
            </a:r>
            <a:r>
              <a:rPr lang="en-US" dirty="0" smtClean="0">
                <a:solidFill>
                  <a:srgbClr val="FFFFFF"/>
                </a:solidFill>
              </a:rPr>
              <a:t>Genesis.</a:t>
            </a:r>
            <a:endParaRPr lang="en-US" dirty="0" smtClean="0">
              <a:solidFill>
                <a:srgbClr val="FFFFFF"/>
              </a:solidFill>
            </a:endParaRPr>
          </a:p>
          <a:p>
            <a:r>
              <a:rPr lang="en-US" dirty="0" smtClean="0">
                <a:solidFill>
                  <a:srgbClr val="FFFFFF"/>
                </a:solidFill>
              </a:rPr>
              <a:t>Did God Create an Evil Being?</a:t>
            </a:r>
          </a:p>
          <a:p>
            <a:r>
              <a:rPr lang="en-US" dirty="0" smtClean="0">
                <a:solidFill>
                  <a:srgbClr val="FFFFFF"/>
                </a:solidFill>
              </a:rPr>
              <a:t>Result of </a:t>
            </a:r>
            <a:r>
              <a:rPr lang="en-US" dirty="0" smtClean="0">
                <a:solidFill>
                  <a:srgbClr val="FFFFFF"/>
                </a:solidFill>
              </a:rPr>
              <a:t>Disobedience.</a:t>
            </a:r>
            <a:endParaRPr lang="en-US" dirty="0" smtClean="0">
              <a:solidFill>
                <a:srgbClr val="FFFFFF"/>
              </a:solidFill>
            </a:endParaRPr>
          </a:p>
          <a:p>
            <a:r>
              <a:rPr lang="en-US" dirty="0" smtClean="0">
                <a:solidFill>
                  <a:srgbClr val="FFFFFF"/>
                </a:solidFill>
              </a:rPr>
              <a:t>Death’s </a:t>
            </a:r>
            <a:r>
              <a:rPr lang="en-US" dirty="0" smtClean="0">
                <a:solidFill>
                  <a:srgbClr val="FFFFFF"/>
                </a:solidFill>
              </a:rPr>
              <a:t>Footprint.</a:t>
            </a:r>
            <a:endParaRPr lang="en-US" dirty="0" smtClean="0">
              <a:solidFill>
                <a:srgbClr val="FFFFFF"/>
              </a:solidFill>
            </a:endParaRPr>
          </a:p>
          <a:p>
            <a:r>
              <a:rPr lang="en-US" dirty="0" smtClean="0">
                <a:solidFill>
                  <a:srgbClr val="FFFFFF"/>
                </a:solidFill>
              </a:rPr>
              <a:t>The Only </a:t>
            </a:r>
            <a:r>
              <a:rPr lang="en-US" dirty="0" smtClean="0">
                <a:solidFill>
                  <a:srgbClr val="FFFFFF"/>
                </a:solidFill>
              </a:rPr>
              <a:t>Way.</a:t>
            </a:r>
            <a:endParaRPr lang="en-US" dirty="0">
              <a:solidFill>
                <a:srgbClr val="FFFFFF"/>
              </a:solidFill>
            </a:endParaRP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50962"/>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WHY PAIN, SUFFERING, AND DEATH?</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70" y="3041051"/>
            <a:ext cx="3179100" cy="3179100"/>
          </a:xfrm>
          <a:prstGeom prst="rect">
            <a:avLst/>
          </a:prstGeom>
        </p:spPr>
      </p:pic>
    </p:spTree>
    <p:extLst>
      <p:ext uri="{BB962C8B-B14F-4D97-AF65-F5344CB8AC3E}">
        <p14:creationId xmlns:p14="http://schemas.microsoft.com/office/powerpoint/2010/main" val="291161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Great Questions about Life</a:t>
            </a:r>
            <a:endParaRPr lang="en-US" dirty="0">
              <a:solidFill>
                <a:srgbClr val="FFFFFF"/>
              </a:solidFill>
            </a:endParaRPr>
          </a:p>
        </p:txBody>
      </p:sp>
      <p:sp>
        <p:nvSpPr>
          <p:cNvPr id="3" name="Marcador de contenido 2"/>
          <p:cNvSpPr>
            <a:spLocks noGrp="1"/>
          </p:cNvSpPr>
          <p:nvPr>
            <p:ph sz="half" idx="1"/>
          </p:nvPr>
        </p:nvSpPr>
        <p:spPr>
          <a:xfrm>
            <a:off x="457200" y="1600200"/>
            <a:ext cx="4316439" cy="4525963"/>
          </a:xfrm>
        </p:spPr>
        <p:txBody>
          <a:bodyPr>
            <a:normAutofit/>
          </a:bodyPr>
          <a:lstStyle/>
          <a:p>
            <a:pPr algn="just"/>
            <a:r>
              <a:rPr lang="en-US" sz="2400" dirty="0" smtClean="0">
                <a:solidFill>
                  <a:srgbClr val="FFFFFF"/>
                </a:solidFill>
              </a:rPr>
              <a:t>Many men and women on this planet ask themselves the same question: What am I doing here? Where do I come from? Where am I going? Is there life beyond this one? </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78957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rgbClr val="FFFFFF"/>
                </a:solidFill>
              </a:rPr>
              <a:t>Great Questions about Life</a:t>
            </a:r>
            <a:endParaRPr lang="en-US" dirty="0">
              <a:solidFill>
                <a:srgbClr val="FFFFFF"/>
              </a:solidFill>
            </a:endParaRPr>
          </a:p>
        </p:txBody>
      </p:sp>
      <p:sp>
        <p:nvSpPr>
          <p:cNvPr id="3" name="Marcador de contenido 2"/>
          <p:cNvSpPr>
            <a:spLocks noGrp="1"/>
          </p:cNvSpPr>
          <p:nvPr>
            <p:ph sz="half" idx="1"/>
          </p:nvPr>
        </p:nvSpPr>
        <p:spPr>
          <a:xfrm>
            <a:off x="384210" y="1600201"/>
            <a:ext cx="3913924" cy="2433302"/>
          </a:xfrm>
        </p:spPr>
        <p:txBody>
          <a:bodyPr>
            <a:normAutofit/>
          </a:bodyPr>
          <a:lstStyle/>
          <a:p>
            <a:pPr algn="just"/>
            <a:r>
              <a:rPr lang="en-US" sz="2300" dirty="0" smtClean="0">
                <a:solidFill>
                  <a:srgbClr val="FFFFFF"/>
                </a:solidFill>
              </a:rPr>
              <a:t>And before these existential questions, philosophers, writers, and thinkers have tried in vain to reply to the instinctive clamor of the human heart.</a:t>
            </a:r>
          </a:p>
        </p:txBody>
      </p:sp>
      <p:sp>
        <p:nvSpPr>
          <p:cNvPr id="10" name="Marcador de contenido 2"/>
          <p:cNvSpPr>
            <a:spLocks noGrp="1"/>
          </p:cNvSpPr>
          <p:nvPr>
            <p:ph sz="half" idx="1"/>
          </p:nvPr>
        </p:nvSpPr>
        <p:spPr>
          <a:xfrm>
            <a:off x="4764968" y="1601011"/>
            <a:ext cx="4038600" cy="1764502"/>
          </a:xfrm>
        </p:spPr>
        <p:txBody>
          <a:bodyPr>
            <a:normAutofit/>
          </a:bodyPr>
          <a:lstStyle/>
          <a:p>
            <a:pPr algn="just"/>
            <a:r>
              <a:rPr lang="en-US" sz="2300" dirty="0" smtClean="0">
                <a:solidFill>
                  <a:srgbClr val="FFFFFF"/>
                </a:solidFill>
              </a:rPr>
              <a:t>Many of them see in the theory of evolution a good option for understanding life.</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873628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_cas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32767"/>
            <a:ext cx="8229600" cy="1143000"/>
          </a:xfrm>
        </p:spPr>
        <p:txBody>
          <a:bodyPr>
            <a:normAutofit fontScale="90000"/>
          </a:bodyPr>
          <a:lstStyle/>
          <a:p>
            <a:pPr algn="ctr"/>
            <a:r>
              <a:rPr lang="en-US" dirty="0">
                <a:solidFill>
                  <a:srgbClr val="FFFFFF"/>
                </a:solidFill>
              </a:rPr>
              <a:t>T</a:t>
            </a:r>
            <a:r>
              <a:rPr lang="en-US" dirty="0" smtClean="0">
                <a:solidFill>
                  <a:srgbClr val="FFFFFF"/>
                </a:solidFill>
              </a:rPr>
              <a:t>he prolonged search for an evolutionary mechanism</a:t>
            </a:r>
            <a:endParaRPr lang="en-US"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580252421"/>
              </p:ext>
            </p:extLst>
          </p:nvPr>
        </p:nvGraphicFramePr>
        <p:xfrm>
          <a:off x="418650" y="1581876"/>
          <a:ext cx="8328355" cy="4998720"/>
        </p:xfrm>
        <a:graphic>
          <a:graphicData uri="http://schemas.openxmlformats.org/drawingml/2006/table">
            <a:tbl>
              <a:tblPr firstRow="1" bandRow="1">
                <a:tableStyleId>{5C22544A-7EE6-4342-B048-85BDC9FD1C3A}</a:tableStyleId>
              </a:tblPr>
              <a:tblGrid>
                <a:gridCol w="1879665"/>
                <a:gridCol w="2301859"/>
                <a:gridCol w="4146831"/>
              </a:tblGrid>
              <a:tr h="630026">
                <a:tc>
                  <a:txBody>
                    <a:bodyPr/>
                    <a:lstStyle/>
                    <a:p>
                      <a:pPr algn="ctr"/>
                      <a:r>
                        <a:rPr lang="en-US" sz="1800" b="1" i="0" u="none" strike="noStrike" kern="1200" baseline="0" noProof="0" dirty="0" smtClean="0">
                          <a:solidFill>
                            <a:srgbClr val="000000"/>
                          </a:solidFill>
                          <a:latin typeface="+mn-lt"/>
                          <a:ea typeface="+mn-ea"/>
                          <a:cs typeface="+mn-cs"/>
                        </a:rPr>
                        <a:t>CLASSIFICATION</a:t>
                      </a:r>
                    </a:p>
                    <a:p>
                      <a:pPr algn="ctr"/>
                      <a:r>
                        <a:rPr lang="en-US" sz="1800" b="1" i="0" u="none" strike="noStrike" kern="1200" baseline="0" noProof="0" dirty="0" smtClean="0">
                          <a:solidFill>
                            <a:srgbClr val="000000"/>
                          </a:solidFill>
                          <a:latin typeface="+mn-lt"/>
                          <a:ea typeface="+mn-ea"/>
                          <a:cs typeface="+mn-cs"/>
                        </a:rPr>
                        <a:t>AND PERIOD</a:t>
                      </a:r>
                      <a:endParaRPr lang="en-US" b="1" noProof="0" dirty="0">
                        <a:solidFill>
                          <a:srgbClr val="000000"/>
                        </a:solidFill>
                      </a:endParaRPr>
                    </a:p>
                  </a:txBody>
                  <a:tcPr>
                    <a:solidFill>
                      <a:schemeClr val="bg1">
                        <a:lumMod val="85000"/>
                        <a:alpha val="51000"/>
                      </a:schemeClr>
                    </a:solidFill>
                  </a:tcPr>
                </a:tc>
                <a:tc>
                  <a:txBody>
                    <a:bodyPr/>
                    <a:lstStyle/>
                    <a:p>
                      <a:pPr algn="ctr"/>
                      <a:r>
                        <a:rPr lang="en-US" sz="1800" b="1" i="0" u="none" strike="noStrike" kern="1200" baseline="0" noProof="0" dirty="0" smtClean="0">
                          <a:solidFill>
                            <a:srgbClr val="000000"/>
                          </a:solidFill>
                          <a:latin typeface="+mn-lt"/>
                          <a:ea typeface="+mn-ea"/>
                          <a:cs typeface="+mn-cs"/>
                        </a:rPr>
                        <a:t>PRINCIPLE</a:t>
                      </a:r>
                    </a:p>
                    <a:p>
                      <a:pPr algn="ctr"/>
                      <a:r>
                        <a:rPr lang="en-US" sz="1800" b="1" i="0" u="none" strike="noStrike" kern="1200" baseline="0" noProof="0" dirty="0" smtClean="0">
                          <a:solidFill>
                            <a:srgbClr val="000000"/>
                          </a:solidFill>
                          <a:latin typeface="+mn-lt"/>
                          <a:ea typeface="+mn-ea"/>
                          <a:cs typeface="+mn-cs"/>
                        </a:rPr>
                        <a:t>EXPONENTS</a:t>
                      </a:r>
                      <a:endParaRPr lang="en-US" b="1" noProof="0" dirty="0">
                        <a:solidFill>
                          <a:srgbClr val="000000"/>
                        </a:solidFill>
                      </a:endParaRPr>
                    </a:p>
                  </a:txBody>
                  <a:tcPr>
                    <a:solidFill>
                      <a:schemeClr val="bg1">
                        <a:lumMod val="85000"/>
                        <a:alpha val="51000"/>
                      </a:schemeClr>
                    </a:solidFill>
                  </a:tcPr>
                </a:tc>
                <a:tc>
                  <a:txBody>
                    <a:bodyPr/>
                    <a:lstStyle/>
                    <a:p>
                      <a:pPr algn="ctr"/>
                      <a:r>
                        <a:rPr lang="en-US" sz="1800" b="1" i="0" u="none" strike="noStrike" kern="1200" baseline="0" noProof="0" dirty="0" smtClean="0">
                          <a:solidFill>
                            <a:srgbClr val="000000"/>
                          </a:solidFill>
                          <a:latin typeface="+mn-lt"/>
                          <a:ea typeface="+mn-ea"/>
                          <a:cs typeface="+mn-cs"/>
                        </a:rPr>
                        <a:t>CHARACTERISTICS</a:t>
                      </a:r>
                      <a:endParaRPr lang="en-US" b="1" noProof="0" dirty="0">
                        <a:solidFill>
                          <a:srgbClr val="000000"/>
                        </a:solidFill>
                      </a:endParaRPr>
                    </a:p>
                  </a:txBody>
                  <a:tcPr>
                    <a:solidFill>
                      <a:schemeClr val="bg1">
                        <a:lumMod val="85000"/>
                        <a:alpha val="51000"/>
                      </a:schemeClr>
                    </a:solidFill>
                  </a:tcPr>
                </a:tc>
              </a:tr>
              <a:tr h="810034">
                <a:tc>
                  <a:txBody>
                    <a:bodyPr/>
                    <a:lstStyle/>
                    <a:p>
                      <a:r>
                        <a:rPr lang="es-ES" sz="1600" b="0" i="0" u="none" strike="noStrike" kern="1200" baseline="0" dirty="0" err="1" smtClean="0">
                          <a:solidFill>
                            <a:schemeClr val="tx1"/>
                          </a:solidFill>
                          <a:latin typeface="+mn-lt"/>
                          <a:ea typeface="+mn-ea"/>
                          <a:cs typeface="+mn-cs"/>
                        </a:rPr>
                        <a:t>Lamarckism</a:t>
                      </a:r>
                      <a:endParaRPr lang="es-ES" sz="1600" b="0" i="0" u="none" strike="noStrike" kern="1200" baseline="0" dirty="0" smtClean="0">
                        <a:solidFill>
                          <a:schemeClr val="tx1"/>
                        </a:solidFill>
                        <a:latin typeface="+mn-lt"/>
                        <a:ea typeface="+mn-ea"/>
                        <a:cs typeface="+mn-cs"/>
                      </a:endParaRPr>
                    </a:p>
                    <a:p>
                      <a:r>
                        <a:rPr lang="hu-HU" sz="1600" b="0" i="0" u="none" strike="noStrike" kern="1200" baseline="0" dirty="0" smtClean="0">
                          <a:solidFill>
                            <a:schemeClr val="tx1"/>
                          </a:solidFill>
                          <a:latin typeface="+mn-lt"/>
                          <a:ea typeface="+mn-ea"/>
                          <a:cs typeface="+mn-cs"/>
                        </a:rPr>
                        <a:t>1809-1859</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smtClean="0">
                          <a:solidFill>
                            <a:schemeClr val="tx1"/>
                          </a:solidFill>
                          <a:latin typeface="+mn-lt"/>
                          <a:ea typeface="+mn-ea"/>
                          <a:cs typeface="+mn-cs"/>
                        </a:rPr>
                        <a:t>Lamarck</a:t>
                      </a:r>
                      <a:endParaRPr lang="en-US" sz="1600" noProof="0" dirty="0">
                        <a:solidFill>
                          <a:schemeClr val="tx1"/>
                        </a:solidFill>
                      </a:endParaRPr>
                    </a:p>
                  </a:txBody>
                  <a:tcPr>
                    <a:solidFill>
                      <a:schemeClr val="bg1">
                        <a:lumMod val="85000"/>
                        <a:alpha val="51000"/>
                      </a:schemeClr>
                    </a:solidFill>
                  </a:tcPr>
                </a:tc>
                <a:tc>
                  <a:txBody>
                    <a:bodyPr/>
                    <a:lstStyle/>
                    <a:p>
                      <a:r>
                        <a:rPr lang="en-US" sz="1600" b="0" i="0" u="none" strike="noStrike" kern="1200" baseline="0" noProof="0" dirty="0" smtClean="0">
                          <a:solidFill>
                            <a:schemeClr val="tx1"/>
                          </a:solidFill>
                          <a:latin typeface="+mn-lt"/>
                          <a:ea typeface="+mn-ea"/>
                          <a:cs typeface="+mn-cs"/>
                        </a:rPr>
                        <a:t>Use causes the development of new</a:t>
                      </a:r>
                    </a:p>
                    <a:p>
                      <a:r>
                        <a:rPr lang="en-US" sz="1600" b="0" i="0" u="none" strike="noStrike" kern="1200" baseline="0" noProof="0" dirty="0" smtClean="0">
                          <a:solidFill>
                            <a:schemeClr val="tx1"/>
                          </a:solidFill>
                          <a:latin typeface="+mn-lt"/>
                          <a:ea typeface="+mn-ea"/>
                          <a:cs typeface="+mn-cs"/>
                        </a:rPr>
                        <a:t>characteristics that are passed on in the form of inheritance.</a:t>
                      </a:r>
                      <a:endParaRPr lang="en-US" sz="1600" noProof="0" dirty="0">
                        <a:solidFill>
                          <a:schemeClr val="tx1"/>
                        </a:solidFill>
                      </a:endParaRPr>
                    </a:p>
                  </a:txBody>
                  <a:tcPr>
                    <a:solidFill>
                      <a:schemeClr val="bg1">
                        <a:lumMod val="85000"/>
                        <a:alpha val="51000"/>
                      </a:schemeClr>
                    </a:solidFill>
                  </a:tcPr>
                </a:tc>
              </a:tr>
              <a:tr h="810034">
                <a:tc>
                  <a:txBody>
                    <a:bodyPr/>
                    <a:lstStyle/>
                    <a:p>
                      <a:r>
                        <a:rPr lang="es-ES" sz="1600" b="0" i="0" u="none" strike="noStrike" kern="1200" baseline="0" dirty="0" err="1" smtClean="0">
                          <a:solidFill>
                            <a:schemeClr val="tx1"/>
                          </a:solidFill>
                          <a:latin typeface="+mn-lt"/>
                          <a:ea typeface="+mn-ea"/>
                          <a:cs typeface="+mn-cs"/>
                        </a:rPr>
                        <a:t>Darwinism</a:t>
                      </a:r>
                      <a:endParaRPr lang="es-ES" sz="1600" b="0" i="0" u="none" strike="noStrike" kern="1200" baseline="0" dirty="0" smtClean="0">
                        <a:solidFill>
                          <a:schemeClr val="tx1"/>
                        </a:solidFill>
                        <a:latin typeface="+mn-lt"/>
                        <a:ea typeface="+mn-ea"/>
                        <a:cs typeface="+mn-cs"/>
                      </a:endParaRPr>
                    </a:p>
                    <a:p>
                      <a:r>
                        <a:rPr lang="cs-CZ" sz="1600" b="0" i="0" u="none" strike="noStrike" kern="1200" baseline="0" dirty="0" smtClean="0">
                          <a:solidFill>
                            <a:schemeClr val="tx1"/>
                          </a:solidFill>
                          <a:latin typeface="+mn-lt"/>
                          <a:ea typeface="+mn-ea"/>
                          <a:cs typeface="+mn-cs"/>
                        </a:rPr>
                        <a:t>1859-1894</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smtClean="0">
                          <a:solidFill>
                            <a:schemeClr val="tx1"/>
                          </a:solidFill>
                          <a:latin typeface="+mn-lt"/>
                          <a:ea typeface="+mn-ea"/>
                          <a:cs typeface="+mn-cs"/>
                        </a:rPr>
                        <a:t>Darwin, Wallace</a:t>
                      </a:r>
                      <a:endParaRPr lang="en-US" sz="1600" noProof="0" dirty="0">
                        <a:solidFill>
                          <a:schemeClr val="tx1"/>
                        </a:solidFill>
                      </a:endParaRPr>
                    </a:p>
                  </a:txBody>
                  <a:tcPr>
                    <a:solidFill>
                      <a:schemeClr val="bg1">
                        <a:lumMod val="85000"/>
                        <a:alpha val="51000"/>
                      </a:schemeClr>
                    </a:solidFill>
                  </a:tcPr>
                </a:tc>
                <a:tc>
                  <a:txBody>
                    <a:bodyPr/>
                    <a:lstStyle/>
                    <a:p>
                      <a:r>
                        <a:rPr lang="en-US" sz="1600" b="0" i="0" u="none" strike="noStrike" kern="1200" baseline="0" dirty="0" smtClean="0">
                          <a:solidFill>
                            <a:schemeClr val="tx1"/>
                          </a:solidFill>
                          <a:latin typeface="+mn-lt"/>
                          <a:ea typeface="+mn-ea"/>
                          <a:cs typeface="+mn-cs"/>
                        </a:rPr>
                        <a:t>Minor changes, under the control of natural selection, lead to survival of the fittest. </a:t>
                      </a:r>
                      <a:r>
                        <a:rPr lang="en-US" sz="1600" b="0" i="0" u="none" strike="noStrike" kern="1200" baseline="0" noProof="0" dirty="0" smtClean="0">
                          <a:solidFill>
                            <a:schemeClr val="tx1"/>
                          </a:solidFill>
                          <a:latin typeface="+mn-lt"/>
                          <a:ea typeface="+mn-ea"/>
                          <a:cs typeface="+mn-cs"/>
                        </a:rPr>
                        <a:t>Heredity</a:t>
                      </a:r>
                      <a:r>
                        <a:rPr lang="en-US" sz="1600" b="0" i="0" u="none" strike="noStrike" kern="1200" baseline="0" dirty="0" smtClean="0">
                          <a:solidFill>
                            <a:schemeClr val="tx1"/>
                          </a:solidFill>
                          <a:latin typeface="+mn-lt"/>
                          <a:ea typeface="+mn-ea"/>
                          <a:cs typeface="+mn-cs"/>
                        </a:rPr>
                        <a:t> is imparted through </a:t>
                      </a:r>
                      <a:r>
                        <a:rPr lang="en-US" sz="1600" b="0" i="0" u="none" strike="noStrike" kern="1200" baseline="0" dirty="0" err="1" smtClean="0">
                          <a:solidFill>
                            <a:schemeClr val="tx1"/>
                          </a:solidFill>
                          <a:latin typeface="+mn-lt"/>
                          <a:ea typeface="+mn-ea"/>
                          <a:cs typeface="+mn-cs"/>
                        </a:rPr>
                        <a:t>gemmules</a:t>
                      </a:r>
                      <a:r>
                        <a:rPr lang="en-US" sz="1600" b="0" i="0" u="none" strike="noStrike" kern="1200" baseline="0" dirty="0" smtClean="0">
                          <a:solidFill>
                            <a:schemeClr val="tx1"/>
                          </a:solidFill>
                          <a:latin typeface="+mn-lt"/>
                          <a:ea typeface="+mn-ea"/>
                          <a:cs typeface="+mn-cs"/>
                        </a:rPr>
                        <a:t>.</a:t>
                      </a:r>
                      <a:endParaRPr lang="en-US" sz="1600" noProof="0" dirty="0">
                        <a:solidFill>
                          <a:schemeClr val="tx1"/>
                        </a:solidFill>
                      </a:endParaRPr>
                    </a:p>
                  </a:txBody>
                  <a:tcPr>
                    <a:solidFill>
                      <a:schemeClr val="bg1">
                        <a:lumMod val="85000"/>
                        <a:alpha val="51000"/>
                      </a:schemeClr>
                    </a:solidFill>
                  </a:tcPr>
                </a:tc>
              </a:tr>
              <a:tr h="570024">
                <a:tc>
                  <a:txBody>
                    <a:bodyPr/>
                    <a:lstStyle/>
                    <a:p>
                      <a:r>
                        <a:rPr lang="es-ES" sz="1600" b="0" i="0" u="none" strike="noStrike" kern="1200" baseline="0" dirty="0" err="1" smtClean="0">
                          <a:solidFill>
                            <a:schemeClr val="tx1"/>
                          </a:solidFill>
                          <a:latin typeface="+mn-lt"/>
                          <a:ea typeface="+mn-ea"/>
                          <a:cs typeface="+mn-cs"/>
                        </a:rPr>
                        <a:t>Mutations</a:t>
                      </a:r>
                      <a:endParaRPr lang="es-ES" sz="1600" b="0" i="0" u="none" strike="noStrike" kern="1200" baseline="0" dirty="0" smtClean="0">
                        <a:solidFill>
                          <a:schemeClr val="tx1"/>
                        </a:solidFill>
                        <a:latin typeface="+mn-lt"/>
                        <a:ea typeface="+mn-ea"/>
                        <a:cs typeface="+mn-cs"/>
                      </a:endParaRPr>
                    </a:p>
                    <a:p>
                      <a:r>
                        <a:rPr lang="cs-CZ" sz="1600" b="0" i="0" u="none" strike="noStrike" kern="1200" baseline="0" dirty="0" smtClean="0">
                          <a:solidFill>
                            <a:schemeClr val="tx1"/>
                          </a:solidFill>
                          <a:latin typeface="+mn-lt"/>
                          <a:ea typeface="+mn-ea"/>
                          <a:cs typeface="+mn-cs"/>
                        </a:rPr>
                        <a:t>1894-1922</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smtClean="0">
                          <a:solidFill>
                            <a:schemeClr val="tx1"/>
                          </a:solidFill>
                          <a:latin typeface="+mn-lt"/>
                          <a:ea typeface="+mn-ea"/>
                          <a:cs typeface="+mn-cs"/>
                        </a:rPr>
                        <a:t>Morgan, de </a:t>
                      </a:r>
                      <a:r>
                        <a:rPr lang="es-ES" sz="1600" b="0" i="0" u="none" strike="noStrike" kern="1200" baseline="0" dirty="0" err="1" smtClean="0">
                          <a:solidFill>
                            <a:schemeClr val="tx1"/>
                          </a:solidFill>
                          <a:latin typeface="+mn-lt"/>
                          <a:ea typeface="+mn-ea"/>
                          <a:cs typeface="+mn-cs"/>
                        </a:rPr>
                        <a:t>Vries</a:t>
                      </a:r>
                      <a:endParaRPr lang="en-US" sz="1600" noProof="0" dirty="0">
                        <a:solidFill>
                          <a:schemeClr val="tx1"/>
                        </a:solidFill>
                      </a:endParaRPr>
                    </a:p>
                  </a:txBody>
                  <a:tcPr>
                    <a:solidFill>
                      <a:schemeClr val="bg1">
                        <a:lumMod val="85000"/>
                        <a:alpha val="51000"/>
                      </a:schemeClr>
                    </a:solidFill>
                  </a:tcPr>
                </a:tc>
                <a:tc>
                  <a:txBody>
                    <a:bodyPr/>
                    <a:lstStyle/>
                    <a:p>
                      <a:r>
                        <a:rPr lang="en-US" sz="1600" b="0" i="0" u="none" strike="noStrike" kern="1200" baseline="0" noProof="0" dirty="0" smtClean="0">
                          <a:solidFill>
                            <a:schemeClr val="tx1"/>
                          </a:solidFill>
                          <a:latin typeface="+mn-lt"/>
                          <a:ea typeface="+mn-ea"/>
                          <a:cs typeface="+mn-cs"/>
                        </a:rPr>
                        <a:t>Emphasis on major mutational changes. Natural selection is not as important.</a:t>
                      </a:r>
                      <a:endParaRPr lang="en-US" sz="1600" noProof="0" dirty="0">
                        <a:solidFill>
                          <a:schemeClr val="tx1"/>
                        </a:solidFill>
                      </a:endParaRPr>
                    </a:p>
                  </a:txBody>
                  <a:tcPr>
                    <a:solidFill>
                      <a:schemeClr val="bg1">
                        <a:lumMod val="85000"/>
                        <a:alpha val="51000"/>
                      </a:schemeClr>
                    </a:solidFill>
                  </a:tcPr>
                </a:tc>
              </a:tr>
              <a:tr h="1050044">
                <a:tc>
                  <a:txBody>
                    <a:bodyPr/>
                    <a:lstStyle/>
                    <a:p>
                      <a:r>
                        <a:rPr lang="es-ES" sz="1600" b="0" i="0" u="none" strike="noStrike" kern="1200" baseline="0" dirty="0" smtClean="0">
                          <a:solidFill>
                            <a:schemeClr val="tx1"/>
                          </a:solidFill>
                          <a:latin typeface="+mn-lt"/>
                          <a:ea typeface="+mn-ea"/>
                          <a:cs typeface="+mn-cs"/>
                        </a:rPr>
                        <a:t>Modern </a:t>
                      </a:r>
                      <a:r>
                        <a:rPr lang="es-ES" sz="1600" b="0" i="0" u="none" strike="noStrike" kern="1200" baseline="0" dirty="0" err="1" smtClean="0">
                          <a:solidFill>
                            <a:schemeClr val="tx1"/>
                          </a:solidFill>
                          <a:latin typeface="+mn-lt"/>
                          <a:ea typeface="+mn-ea"/>
                          <a:cs typeface="+mn-cs"/>
                        </a:rPr>
                        <a:t>Synthesis</a:t>
                      </a:r>
                      <a:endParaRPr lang="es-ES" sz="1600" b="0" i="0" u="none" strike="noStrike" kern="1200" baseline="0" dirty="0" smtClean="0">
                        <a:solidFill>
                          <a:schemeClr val="tx1"/>
                        </a:solidFill>
                        <a:latin typeface="+mn-lt"/>
                        <a:ea typeface="+mn-ea"/>
                        <a:cs typeface="+mn-cs"/>
                      </a:endParaRPr>
                    </a:p>
                    <a:p>
                      <a:r>
                        <a:rPr lang="es-ES" sz="1600" b="0" i="0" u="none" strike="noStrike" kern="1200" baseline="0" dirty="0" smtClean="0">
                          <a:solidFill>
                            <a:schemeClr val="tx1"/>
                          </a:solidFill>
                          <a:latin typeface="+mn-lt"/>
                          <a:ea typeface="+mn-ea"/>
                          <a:cs typeface="+mn-cs"/>
                        </a:rPr>
                        <a:t>(Neo </a:t>
                      </a:r>
                      <a:r>
                        <a:rPr lang="es-ES" sz="1600" b="0" i="0" u="none" strike="noStrike" kern="1200" baseline="0" dirty="0" err="1" smtClean="0">
                          <a:solidFill>
                            <a:schemeClr val="tx1"/>
                          </a:solidFill>
                          <a:latin typeface="+mn-lt"/>
                          <a:ea typeface="+mn-ea"/>
                          <a:cs typeface="+mn-cs"/>
                        </a:rPr>
                        <a:t>Darwinism</a:t>
                      </a:r>
                      <a:r>
                        <a:rPr lang="es-ES" sz="1600" b="0" i="0" u="none" strike="noStrike" kern="1200" baseline="0" dirty="0" smtClean="0">
                          <a:solidFill>
                            <a:schemeClr val="tx1"/>
                          </a:solidFill>
                          <a:latin typeface="+mn-lt"/>
                          <a:ea typeface="+mn-ea"/>
                          <a:cs typeface="+mn-cs"/>
                        </a:rPr>
                        <a:t>)</a:t>
                      </a:r>
                    </a:p>
                    <a:p>
                      <a:r>
                        <a:rPr lang="is-IS" sz="1600" b="0" i="0" u="none" strike="noStrike" kern="1200" baseline="0" dirty="0" smtClean="0">
                          <a:solidFill>
                            <a:schemeClr val="tx1"/>
                          </a:solidFill>
                          <a:latin typeface="+mn-lt"/>
                          <a:ea typeface="+mn-ea"/>
                          <a:cs typeface="+mn-cs"/>
                        </a:rPr>
                        <a:t>1922-1968</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err="1" smtClean="0">
                          <a:solidFill>
                            <a:schemeClr val="tx1"/>
                          </a:solidFill>
                          <a:latin typeface="+mn-lt"/>
                          <a:ea typeface="+mn-ea"/>
                          <a:cs typeface="+mn-cs"/>
                        </a:rPr>
                        <a:t>Chetverikov</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Dobzhansky</a:t>
                      </a:r>
                      <a:r>
                        <a:rPr lang="es-ES" sz="1600" b="0" i="0" u="none" strike="noStrike" kern="1200" baseline="0" dirty="0" smtClean="0">
                          <a:solidFill>
                            <a:schemeClr val="tx1"/>
                          </a:solidFill>
                          <a:latin typeface="+mn-lt"/>
                          <a:ea typeface="+mn-ea"/>
                          <a:cs typeface="+mn-cs"/>
                        </a:rPr>
                        <a:t>, Fisher, </a:t>
                      </a:r>
                      <a:r>
                        <a:rPr lang="es-ES" sz="1600" b="0" i="0" u="none" strike="noStrike" kern="1200" baseline="0" dirty="0" err="1" smtClean="0">
                          <a:solidFill>
                            <a:schemeClr val="tx1"/>
                          </a:solidFill>
                          <a:latin typeface="+mn-lt"/>
                          <a:ea typeface="+mn-ea"/>
                          <a:cs typeface="+mn-cs"/>
                        </a:rPr>
                        <a:t>Haldane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Huxley</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Mayr</a:t>
                      </a:r>
                      <a:r>
                        <a:rPr lang="es-ES" sz="1600" b="0" i="0" u="none" strike="noStrike" kern="1200" baseline="0" dirty="0" smtClean="0">
                          <a:solidFill>
                            <a:schemeClr val="tx1"/>
                          </a:solidFill>
                          <a:latin typeface="+mn-lt"/>
                          <a:ea typeface="+mn-ea"/>
                          <a:cs typeface="+mn-cs"/>
                        </a:rPr>
                        <a:t>, Simpson, Wright</a:t>
                      </a:r>
                      <a:endParaRPr lang="en-US" sz="1600" noProof="0" dirty="0">
                        <a:solidFill>
                          <a:schemeClr val="tx1"/>
                        </a:solidFill>
                      </a:endParaRPr>
                    </a:p>
                  </a:txBody>
                  <a:tcPr>
                    <a:solidFill>
                      <a:schemeClr val="bg1">
                        <a:lumMod val="85000"/>
                        <a:alpha val="51000"/>
                      </a:schemeClr>
                    </a:solidFill>
                  </a:tcPr>
                </a:tc>
                <a:tc>
                  <a:txBody>
                    <a:bodyPr/>
                    <a:lstStyle/>
                    <a:p>
                      <a:r>
                        <a:rPr lang="en-US" sz="1600" b="0" i="0" u="none" strike="noStrike" kern="1200" baseline="0" noProof="0" dirty="0" smtClean="0">
                          <a:solidFill>
                            <a:schemeClr val="tx1"/>
                          </a:solidFill>
                          <a:latin typeface="+mn-lt"/>
                          <a:ea typeface="+mn-ea"/>
                          <a:cs typeface="+mn-cs"/>
                        </a:rPr>
                        <a:t>Unified approach. Changes in populations are important. Minor mutations under the control of natural selection. Relationship with traditional classification.</a:t>
                      </a:r>
                      <a:endParaRPr lang="en-US" sz="1600" noProof="0" dirty="0">
                        <a:solidFill>
                          <a:schemeClr val="tx1"/>
                        </a:solidFill>
                      </a:endParaRPr>
                    </a:p>
                  </a:txBody>
                  <a:tcPr>
                    <a:solidFill>
                      <a:schemeClr val="bg1">
                        <a:lumMod val="85000"/>
                        <a:alpha val="51000"/>
                      </a:schemeClr>
                    </a:solidFill>
                  </a:tcPr>
                </a:tc>
              </a:tr>
              <a:tr h="1050044">
                <a:tc>
                  <a:txBody>
                    <a:bodyPr/>
                    <a:lstStyle/>
                    <a:p>
                      <a:r>
                        <a:rPr lang="es-ES" sz="1600" b="0" i="0" u="none" strike="noStrike" kern="1200" baseline="0" dirty="0" err="1" smtClean="0">
                          <a:solidFill>
                            <a:schemeClr val="tx1"/>
                          </a:solidFill>
                          <a:latin typeface="+mn-lt"/>
                          <a:ea typeface="+mn-ea"/>
                          <a:cs typeface="+mn-cs"/>
                        </a:rPr>
                        <a:t>Divergence</a:t>
                      </a:r>
                      <a:endParaRPr lang="es-ES" sz="1600" b="0" i="0" u="none" strike="noStrike" kern="1200" baseline="0" dirty="0" smtClean="0">
                        <a:solidFill>
                          <a:schemeClr val="tx1"/>
                        </a:solidFill>
                        <a:latin typeface="+mn-lt"/>
                        <a:ea typeface="+mn-ea"/>
                        <a:cs typeface="+mn-cs"/>
                      </a:endParaRPr>
                    </a:p>
                    <a:p>
                      <a:r>
                        <a:rPr lang="es-ES" sz="1600" b="0" i="0" u="none" strike="noStrike" kern="1200" baseline="0" dirty="0" smtClean="0">
                          <a:solidFill>
                            <a:schemeClr val="tx1"/>
                          </a:solidFill>
                          <a:latin typeface="+mn-lt"/>
                          <a:ea typeface="+mn-ea"/>
                          <a:cs typeface="+mn-cs"/>
                        </a:rPr>
                        <a:t>1968 to </a:t>
                      </a:r>
                      <a:r>
                        <a:rPr lang="es-ES" sz="1600" b="0" i="0" u="none" strike="noStrike" kern="1200" baseline="0" dirty="0" err="1" smtClean="0">
                          <a:solidFill>
                            <a:schemeClr val="tx1"/>
                          </a:solidFill>
                          <a:latin typeface="+mn-lt"/>
                          <a:ea typeface="+mn-ea"/>
                          <a:cs typeface="+mn-cs"/>
                        </a:rPr>
                        <a:t>present</a:t>
                      </a:r>
                      <a:endParaRPr lang="en-US" sz="1600" noProof="0" dirty="0">
                        <a:solidFill>
                          <a:schemeClr val="tx1"/>
                        </a:solidFill>
                      </a:endParaRPr>
                    </a:p>
                  </a:txBody>
                  <a:tcPr>
                    <a:solidFill>
                      <a:schemeClr val="bg1">
                        <a:lumMod val="85000"/>
                        <a:alpha val="51000"/>
                      </a:schemeClr>
                    </a:solidFill>
                  </a:tcPr>
                </a:tc>
                <a:tc>
                  <a:txBody>
                    <a:bodyPr/>
                    <a:lstStyle/>
                    <a:p>
                      <a:r>
                        <a:rPr lang="es-ES" sz="1600" b="0" i="0" u="none" strike="noStrike" kern="1200" baseline="0" dirty="0" err="1" smtClean="0">
                          <a:solidFill>
                            <a:schemeClr val="tx1"/>
                          </a:solidFill>
                          <a:latin typeface="+mn-lt"/>
                          <a:ea typeface="+mn-ea"/>
                          <a:cs typeface="+mn-cs"/>
                        </a:rPr>
                        <a:t>Eldredge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Gould</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Grassé</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Henning</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Kauffman</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Kimura</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Lewontin</a:t>
                      </a:r>
                      <a:r>
                        <a:rPr lang="es-ES" sz="1600" b="0" i="0" u="none" strike="noStrike" kern="1200" baseline="0" dirty="0" smtClean="0">
                          <a:solidFill>
                            <a:schemeClr val="tx1"/>
                          </a:solidFill>
                          <a:latin typeface="+mn-lt"/>
                          <a:ea typeface="+mn-ea"/>
                          <a:cs typeface="+mn-cs"/>
                        </a:rPr>
                        <a:t>, Patterson, </a:t>
                      </a:r>
                      <a:r>
                        <a:rPr lang="es-ES" sz="1600" b="0" i="0" u="none" strike="noStrike" kern="1200" baseline="0" dirty="0" err="1" smtClean="0">
                          <a:solidFill>
                            <a:schemeClr val="tx1"/>
                          </a:solidFill>
                          <a:latin typeface="+mn-lt"/>
                          <a:ea typeface="+mn-ea"/>
                          <a:cs typeface="+mn-cs"/>
                        </a:rPr>
                        <a:t>Platnick</a:t>
                      </a:r>
                      <a:endParaRPr lang="en-US" sz="1600" noProof="0" dirty="0">
                        <a:solidFill>
                          <a:schemeClr val="tx1"/>
                        </a:solidFill>
                      </a:endParaRPr>
                    </a:p>
                  </a:txBody>
                  <a:tcPr>
                    <a:solidFill>
                      <a:schemeClr val="bg1">
                        <a:lumMod val="85000"/>
                        <a:alpha val="51000"/>
                      </a:schemeClr>
                    </a:solidFill>
                  </a:tcPr>
                </a:tc>
                <a:tc>
                  <a:txBody>
                    <a:bodyPr/>
                    <a:lstStyle/>
                    <a:p>
                      <a:r>
                        <a:rPr lang="en-US" sz="1600" b="0" i="0" u="none" strike="noStrike" kern="1200" baseline="0" noProof="0" dirty="0" smtClean="0">
                          <a:solidFill>
                            <a:schemeClr val="tx1"/>
                          </a:solidFill>
                          <a:latin typeface="+mn-lt"/>
                          <a:ea typeface="+mn-ea"/>
                          <a:cs typeface="+mn-cs"/>
                        </a:rPr>
                        <a:t>Multiplicity of contradictory ideas. Dissatisfied with modern synthesis. Emphasis on cladistics. Search of a cause for complexity.</a:t>
                      </a:r>
                      <a:endParaRPr lang="en-US" sz="1600" noProof="0" dirty="0">
                        <a:solidFill>
                          <a:schemeClr val="tx1"/>
                        </a:solidFill>
                      </a:endParaRPr>
                    </a:p>
                  </a:txBody>
                  <a:tcPr>
                    <a:solidFill>
                      <a:schemeClr val="bg1">
                        <a:lumMod val="85000"/>
                        <a:alpha val="51000"/>
                      </a:schemeClr>
                    </a:solidFill>
                  </a:tcPr>
                </a:tc>
              </a:tr>
            </a:tbl>
          </a:graphicData>
        </a:graphic>
      </p:graphicFrame>
    </p:spTree>
    <p:extLst>
      <p:ext uri="{BB962C8B-B14F-4D97-AF65-F5344CB8AC3E}">
        <p14:creationId xmlns:p14="http://schemas.microsoft.com/office/powerpoint/2010/main" val="10269775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2871630"/>
            <a:ext cx="5836527" cy="1362075"/>
          </a:xfrm>
        </p:spPr>
        <p:txBody>
          <a:bodyPr>
            <a:noAutofit/>
          </a:bodyPr>
          <a:lstStyle/>
          <a:p>
            <a:r>
              <a:rPr lang="es-ES" sz="4800" dirty="0">
                <a:solidFill>
                  <a:schemeClr val="bg1"/>
                </a:solidFill>
              </a:rPr>
              <a:t>SCIENTIFIC EVIDENCE IN FAVOR OF GOD</a:t>
            </a:r>
            <a:endParaRPr lang="en-US" sz="4800" dirty="0">
              <a:solidFill>
                <a:schemeClr val="bg1"/>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32767"/>
            <a:ext cx="8229600" cy="1143000"/>
          </a:xfrm>
        </p:spPr>
        <p:txBody>
          <a:bodyPr/>
          <a:lstStyle/>
          <a:p>
            <a:r>
              <a:rPr lang="en-US" dirty="0" smtClean="0">
                <a:solidFill>
                  <a:srgbClr val="FFFFFF"/>
                </a:solidFill>
              </a:rPr>
              <a:t>1. Matter</a:t>
            </a:r>
            <a:endParaRPr lang="en-US" dirty="0">
              <a:solidFill>
                <a:srgbClr val="FFFFFF"/>
              </a:solidFill>
            </a:endParaRPr>
          </a:p>
        </p:txBody>
      </p:sp>
      <p:sp>
        <p:nvSpPr>
          <p:cNvPr id="4" name="Marcador de contenido 3"/>
          <p:cNvSpPr>
            <a:spLocks noGrp="1"/>
          </p:cNvSpPr>
          <p:nvPr>
            <p:ph sz="half" idx="2"/>
          </p:nvPr>
        </p:nvSpPr>
        <p:spPr>
          <a:xfrm>
            <a:off x="457199" y="1425644"/>
            <a:ext cx="5046353" cy="4708525"/>
          </a:xfrm>
        </p:spPr>
        <p:txBody>
          <a:bodyPr>
            <a:noAutofit/>
          </a:bodyPr>
          <a:lstStyle/>
          <a:p>
            <a:pPr algn="just"/>
            <a:r>
              <a:rPr lang="en-US" sz="2100" dirty="0" smtClean="0">
                <a:solidFill>
                  <a:srgbClr val="FFFFFF"/>
                </a:solidFill>
              </a:rPr>
              <a:t>Why is matter arranged into subatomic particles following laws that permit them to form more than 100 elements that constitute the matter of the universe, such as atoms, molecules, and chemical changes necessary for life?</a:t>
            </a:r>
          </a:p>
          <a:p>
            <a:pPr algn="just"/>
            <a:r>
              <a:rPr lang="en-US" sz="2100" dirty="0" smtClean="0">
                <a:solidFill>
                  <a:srgbClr val="FFFFFF"/>
                </a:solidFill>
              </a:rPr>
              <a:t>In addition, this matter produces light in order to allow sight. Matter could simply be chaotic, without laws. These laws suggest intelligent planning.</a:t>
            </a:r>
          </a:p>
          <a:p>
            <a:pPr algn="just"/>
            <a:r>
              <a:rPr lang="en-US" sz="2100" spc="-70" dirty="0">
                <a:solidFill>
                  <a:srgbClr val="FFFFFF"/>
                </a:solidFill>
              </a:rPr>
              <a:t>Why must  the mass of these subatomic particles be exactly 1:1000 in order to exist?</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525668"/>
            <a:ext cx="8069292" cy="715887"/>
          </a:xfrm>
        </p:spPr>
        <p:txBody>
          <a:bodyPr>
            <a:noAutofit/>
          </a:bodyPr>
          <a:lstStyle/>
          <a:p>
            <a:pPr algn="ctr"/>
            <a:r>
              <a:rPr lang="en-US" sz="4400" b="0" dirty="0" smtClean="0">
                <a:solidFill>
                  <a:srgbClr val="FFFFFF"/>
                </a:solidFill>
              </a:rPr>
              <a:t>2. Forces</a:t>
            </a:r>
            <a:endParaRPr lang="en-US" sz="4400" b="0" dirty="0">
              <a:solidFill>
                <a:srgbClr val="FFFFFF"/>
              </a:solidFill>
            </a:endParaRPr>
          </a:p>
        </p:txBody>
      </p:sp>
      <p:sp>
        <p:nvSpPr>
          <p:cNvPr id="3" name="Marcador de contenido 2"/>
          <p:cNvSpPr>
            <a:spLocks noGrp="1"/>
          </p:cNvSpPr>
          <p:nvPr>
            <p:ph type="body" sz="half" idx="2"/>
          </p:nvPr>
        </p:nvSpPr>
        <p:spPr>
          <a:xfrm>
            <a:off x="585831" y="1617859"/>
            <a:ext cx="4703106" cy="4884166"/>
          </a:xfrm>
        </p:spPr>
        <p:txBody>
          <a:bodyPr>
            <a:noAutofit/>
          </a:bodyPr>
          <a:lstStyle/>
          <a:p>
            <a:pPr algn="just"/>
            <a:r>
              <a:rPr lang="en-US" sz="2200" dirty="0" smtClean="0">
                <a:solidFill>
                  <a:srgbClr val="FFFFFF"/>
                </a:solidFill>
              </a:rPr>
              <a:t>The extremely precise value and the field of action of the four fundamental forces of physics are exactly those required to allow the existence of a universe that is adequate for life to exist. The relationship between the two nuclear forces and gravity and electromagnetism must be extremely precise or the sun would not regularly provide the earth with the precise amount of heat we need.</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0403274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2395</TotalTime>
  <Words>2529</Words>
  <Application>Microsoft Macintosh PowerPoint</Application>
  <PresentationFormat>Presentación en pantalla (4:3)</PresentationFormat>
  <Paragraphs>180</Paragraphs>
  <Slides>33</Slides>
  <Notes>0</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Where Do We Come from, and Where Are We Going?</vt:lpstr>
      <vt:lpstr>The Song of Brazilian Singer Leonardo</vt:lpstr>
      <vt:lpstr>Great Questions about Life</vt:lpstr>
      <vt:lpstr>Great Questions about Life</vt:lpstr>
      <vt:lpstr>The prolonged search for an evolutionary mechanism</vt:lpstr>
      <vt:lpstr>SCIENTIFIC EVIDENCE IN FAVOR OF GOD</vt:lpstr>
      <vt:lpstr>1. Matter</vt:lpstr>
      <vt:lpstr>2. Forces</vt:lpstr>
      <vt:lpstr>3. Life</vt:lpstr>
      <vt:lpstr>4. Organisms</vt:lpstr>
      <vt:lpstr>5. Time</vt:lpstr>
      <vt:lpstr>6. Fossils</vt:lpstr>
      <vt:lpstr>7. Mind</vt:lpstr>
      <vt:lpstr>The Biblical Account of Creation</vt:lpstr>
      <vt:lpstr>In the Beginning</vt:lpstr>
      <vt:lpstr>What Is Seen Was Made out of What Was Not Seen</vt:lpstr>
      <vt:lpstr>Heavens Are Silent Witnesses  of the Power of God</vt:lpstr>
      <vt:lpstr>How Did God Make the Universe?</vt:lpstr>
      <vt:lpstr>THE WORD BECAME FLESH</vt:lpstr>
      <vt:lpstr>Beyond Human Grasp</vt:lpstr>
      <vt:lpstr>All Came through Jesus</vt:lpstr>
      <vt:lpstr>Jesus Is God</vt:lpstr>
      <vt:lpstr>Is Jesus Jehovah?</vt:lpstr>
      <vt:lpstr>A Divine-Human Being: Phil. 2:5-8</vt:lpstr>
      <vt:lpstr>His Word Has Power</vt:lpstr>
      <vt:lpstr>You Can Be the Next New Creation</vt:lpstr>
      <vt:lpstr>Summary</vt:lpstr>
      <vt:lpstr>From Atheism to Christianity</vt:lpstr>
      <vt:lpstr>From Atheism to Christianity</vt:lpstr>
      <vt:lpstr>From Atheism to Christianity</vt:lpstr>
      <vt:lpstr>My Decision</vt:lpstr>
      <vt:lpstr>Next Topic:</vt:lpstr>
    </vt:vector>
  </TitlesOfParts>
  <Company>Editorial Safeliz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Ruben Ferreira</cp:lastModifiedBy>
  <cp:revision>178</cp:revision>
  <dcterms:created xsi:type="dcterms:W3CDTF">2016-10-26T07:26:55Z</dcterms:created>
  <dcterms:modified xsi:type="dcterms:W3CDTF">2016-12-01T16:51:16Z</dcterms:modified>
</cp:coreProperties>
</file>