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2" r:id="rId1"/>
  </p:sldMasterIdLst>
  <p:notesMasterIdLst>
    <p:notesMasterId r:id="rId35"/>
  </p:notesMasterIdLst>
  <p:handoutMasterIdLst>
    <p:handoutMasterId r:id="rId36"/>
  </p:handoutMasterIdLst>
  <p:sldIdLst>
    <p:sldId id="305" r:id="rId2"/>
    <p:sldId id="306" r:id="rId3"/>
    <p:sldId id="297" r:id="rId4"/>
    <p:sldId id="258" r:id="rId5"/>
    <p:sldId id="303" r:id="rId6"/>
    <p:sldId id="298" r:id="rId7"/>
    <p:sldId id="263" r:id="rId8"/>
    <p:sldId id="271" r:id="rId9"/>
    <p:sldId id="282" r:id="rId10"/>
    <p:sldId id="283" r:id="rId11"/>
    <p:sldId id="284" r:id="rId12"/>
    <p:sldId id="285" r:id="rId13"/>
    <p:sldId id="299" r:id="rId14"/>
    <p:sldId id="300" r:id="rId15"/>
    <p:sldId id="281" r:id="rId16"/>
    <p:sldId id="266" r:id="rId17"/>
    <p:sldId id="269" r:id="rId18"/>
    <p:sldId id="301" r:id="rId19"/>
    <p:sldId id="286" r:id="rId20"/>
    <p:sldId id="275" r:id="rId21"/>
    <p:sldId id="287" r:id="rId22"/>
    <p:sldId id="272" r:id="rId23"/>
    <p:sldId id="267" r:id="rId24"/>
    <p:sldId id="288" r:id="rId25"/>
    <p:sldId id="276" r:id="rId26"/>
    <p:sldId id="302" r:id="rId27"/>
    <p:sldId id="278" r:id="rId28"/>
    <p:sldId id="295" r:id="rId29"/>
    <p:sldId id="291" r:id="rId30"/>
    <p:sldId id="292" r:id="rId31"/>
    <p:sldId id="304" r:id="rId32"/>
    <p:sldId id="296" r:id="rId33"/>
    <p:sldId id="29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Ruben Ferreira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4"/>
    <p:restoredTop sz="94643"/>
  </p:normalViewPr>
  <p:slideViewPr>
    <p:cSldViewPr snapToGrid="0" snapToObjects="1">
      <p:cViewPr varScale="1">
        <p:scale>
          <a:sx n="116" d="100"/>
          <a:sy n="116" d="100"/>
        </p:scale>
        <p:origin x="6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t>12/1/17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t>12/1/17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43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61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65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8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0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9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3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0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9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t>jueves, 12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9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t>jueves, 12 de enero de 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849" y="1995834"/>
            <a:ext cx="6297010" cy="874637"/>
          </a:xfrm>
        </p:spPr>
        <p:txBody>
          <a:bodyPr>
            <a:noAutofit/>
          </a:bodyPr>
          <a:lstStyle/>
          <a:p>
            <a:r>
              <a:rPr lang="en-US" sz="4400" b="0" dirty="0" smtClean="0">
                <a:solidFill>
                  <a:srgbClr val="FFFFFF"/>
                </a:solidFill>
              </a:rPr>
              <a:t>3. </a:t>
            </a:r>
            <a:r>
              <a:rPr lang="en-US" sz="4400" b="0" dirty="0" smtClean="0">
                <a:solidFill>
                  <a:srgbClr val="FFFFFF"/>
                </a:solidFill>
              </a:rPr>
              <a:t>Vie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861893" y="3010041"/>
            <a:ext cx="4915467" cy="3535678"/>
          </a:xfrm>
        </p:spPr>
        <p:txBody>
          <a:bodyPr>
            <a:noAutofit/>
          </a:bodyPr>
          <a:lstStyle/>
          <a:p>
            <a:pPr algn="just"/>
            <a:r>
              <a:rPr lang="en-US" sz="2100" dirty="0">
                <a:solidFill>
                  <a:srgbClr val="FFFFFF"/>
                </a:solidFill>
              </a:rPr>
              <a:t>Les </a:t>
            </a:r>
            <a:r>
              <a:rPr lang="en-US" sz="2100" dirty="0" err="1">
                <a:solidFill>
                  <a:srgbClr val="FFFFFF"/>
                </a:solidFill>
              </a:rPr>
              <a:t>organismes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vivants</a:t>
            </a:r>
            <a:r>
              <a:rPr lang="en-US" sz="2100" dirty="0">
                <a:solidFill>
                  <a:srgbClr val="FFFFFF"/>
                </a:solidFill>
              </a:rPr>
              <a:t> les plus simples </a:t>
            </a:r>
            <a:r>
              <a:rPr lang="en-US" sz="2100" dirty="0" err="1">
                <a:solidFill>
                  <a:srgbClr val="FFFFFF"/>
                </a:solidFill>
              </a:rPr>
              <a:t>sont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si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compliqués</a:t>
            </a:r>
            <a:r>
              <a:rPr lang="en-US" sz="2100" dirty="0">
                <a:solidFill>
                  <a:srgbClr val="FFFFFF"/>
                </a:solidFill>
              </a:rPr>
              <a:t> et </a:t>
            </a:r>
            <a:r>
              <a:rPr lang="en-US" sz="2100" dirty="0" err="1">
                <a:solidFill>
                  <a:srgbClr val="FFFFFF"/>
                </a:solidFill>
              </a:rPr>
              <a:t>si</a:t>
            </a:r>
            <a:r>
              <a:rPr lang="en-US" sz="2100" dirty="0">
                <a:solidFill>
                  <a:srgbClr val="FFFFFF"/>
                </a:solidFill>
              </a:rPr>
              <a:t> complexes </a:t>
            </a:r>
            <a:r>
              <a:rPr lang="en-US" sz="2100" dirty="0" err="1">
                <a:solidFill>
                  <a:srgbClr val="FFFFFF"/>
                </a:solidFill>
              </a:rPr>
              <a:t>qu’il</a:t>
            </a:r>
            <a:r>
              <a:rPr lang="en-US" sz="2100" dirty="0">
                <a:solidFill>
                  <a:srgbClr val="FFFFFF"/>
                </a:solidFill>
              </a:rPr>
              <a:t> ne </a:t>
            </a:r>
            <a:r>
              <a:rPr lang="en-US" sz="2100" dirty="0" err="1">
                <a:solidFill>
                  <a:srgbClr val="FFFFFF"/>
                </a:solidFill>
              </a:rPr>
              <a:t>semble</a:t>
            </a:r>
            <a:r>
              <a:rPr lang="en-US" sz="2100" dirty="0">
                <a:solidFill>
                  <a:srgbClr val="FFFFFF"/>
                </a:solidFill>
              </a:rPr>
              <a:t> pas possible </a:t>
            </a:r>
            <a:r>
              <a:rPr lang="en-US" sz="2100" dirty="0" err="1">
                <a:solidFill>
                  <a:srgbClr val="FFFFFF"/>
                </a:solidFill>
              </a:rPr>
              <a:t>qu’ils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aient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pu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apparaître</a:t>
            </a:r>
            <a:r>
              <a:rPr lang="en-US" sz="2100" dirty="0">
                <a:solidFill>
                  <a:srgbClr val="FFFFFF"/>
                </a:solidFill>
              </a:rPr>
              <a:t> sans </a:t>
            </a:r>
            <a:r>
              <a:rPr lang="en-US" sz="2100" dirty="0" err="1">
                <a:solidFill>
                  <a:srgbClr val="FFFFFF"/>
                </a:solidFill>
              </a:rPr>
              <a:t>une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planiﬁcation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intelligente</a:t>
            </a:r>
            <a:r>
              <a:rPr lang="en-US" sz="2100" dirty="0">
                <a:solidFill>
                  <a:srgbClr val="FFFFFF"/>
                </a:solidFill>
              </a:rPr>
              <a:t>. </a:t>
            </a:r>
            <a:endParaRPr lang="en-US" sz="2100" dirty="0" smtClean="0">
              <a:solidFill>
                <a:srgbClr val="FFFFFF"/>
              </a:solidFill>
            </a:endParaRPr>
          </a:p>
          <a:p>
            <a:pPr algn="just"/>
            <a:r>
              <a:rPr lang="en-US" sz="2100" dirty="0" err="1" smtClean="0">
                <a:solidFill>
                  <a:srgbClr val="FFFFFF"/>
                </a:solidFill>
              </a:rPr>
              <a:t>Cette</a:t>
            </a:r>
            <a:r>
              <a:rPr lang="en-US" sz="2100" dirty="0" smtClean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complexité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concerne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l’ADN</a:t>
            </a:r>
            <a:r>
              <a:rPr lang="en-US" sz="2100" dirty="0">
                <a:solidFill>
                  <a:srgbClr val="FFFFFF"/>
                </a:solidFill>
              </a:rPr>
              <a:t>, les </a:t>
            </a:r>
            <a:r>
              <a:rPr lang="en-US" sz="2100" dirty="0" err="1">
                <a:solidFill>
                  <a:srgbClr val="FFFFFF"/>
                </a:solidFill>
              </a:rPr>
              <a:t>protéines</a:t>
            </a:r>
            <a:r>
              <a:rPr lang="en-US" sz="2100" dirty="0">
                <a:solidFill>
                  <a:srgbClr val="FFFFFF"/>
                </a:solidFill>
              </a:rPr>
              <a:t>, les ribosomes, les </a:t>
            </a:r>
            <a:r>
              <a:rPr lang="en-US" sz="2100" dirty="0" err="1">
                <a:solidFill>
                  <a:srgbClr val="FFFFFF"/>
                </a:solidFill>
              </a:rPr>
              <a:t>voies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biochimiques</a:t>
            </a:r>
            <a:r>
              <a:rPr lang="en-US" sz="2100" dirty="0">
                <a:solidFill>
                  <a:srgbClr val="FFFFFF"/>
                </a:solidFill>
              </a:rPr>
              <a:t>, le code </a:t>
            </a:r>
            <a:r>
              <a:rPr lang="en-US" sz="2100" dirty="0" err="1">
                <a:solidFill>
                  <a:srgbClr val="FFFFFF"/>
                </a:solidFill>
              </a:rPr>
              <a:t>génétique</a:t>
            </a:r>
            <a:r>
              <a:rPr lang="en-US" sz="2100" dirty="0">
                <a:solidFill>
                  <a:srgbClr val="FFFFFF"/>
                </a:solidFill>
              </a:rPr>
              <a:t> et la </a:t>
            </a:r>
            <a:r>
              <a:rPr lang="en-US" sz="2100" dirty="0" err="1">
                <a:solidFill>
                  <a:srgbClr val="FFFFFF"/>
                </a:solidFill>
              </a:rPr>
              <a:t>capacité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à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reproduire</a:t>
            </a:r>
            <a:r>
              <a:rPr lang="en-US" sz="2100" dirty="0">
                <a:solidFill>
                  <a:srgbClr val="FFFFFF"/>
                </a:solidFill>
              </a:rPr>
              <a:t> tout </a:t>
            </a:r>
            <a:r>
              <a:rPr lang="en-US" sz="2100" dirty="0" err="1">
                <a:solidFill>
                  <a:srgbClr val="FFFFFF"/>
                </a:solidFill>
              </a:rPr>
              <a:t>cela</a:t>
            </a:r>
            <a:r>
              <a:rPr lang="en-US" sz="2100" dirty="0">
                <a:solidFill>
                  <a:srgbClr val="FFFFFF"/>
                </a:solidFill>
              </a:rPr>
              <a:t>, sans </a:t>
            </a:r>
            <a:r>
              <a:rPr lang="en-US" sz="2100" dirty="0" err="1">
                <a:solidFill>
                  <a:srgbClr val="FFFFFF"/>
                </a:solidFill>
              </a:rPr>
              <a:t>oublier</a:t>
            </a:r>
            <a:r>
              <a:rPr lang="en-US" sz="2100" dirty="0">
                <a:solidFill>
                  <a:srgbClr val="FFFFFF"/>
                </a:solidFill>
              </a:rPr>
              <a:t> un </a:t>
            </a:r>
            <a:r>
              <a:rPr lang="en-US" sz="2100" dirty="0" err="1">
                <a:solidFill>
                  <a:srgbClr val="FFFFFF"/>
                </a:solidFill>
              </a:rPr>
              <a:t>système</a:t>
            </a:r>
            <a:r>
              <a:rPr lang="en-US" sz="2100" dirty="0">
                <a:solidFill>
                  <a:srgbClr val="FFFFFF"/>
                </a:solidFill>
              </a:rPr>
              <a:t> de correction et de montage pour </a:t>
            </a:r>
            <a:r>
              <a:rPr lang="en-US" sz="2100" dirty="0" err="1">
                <a:solidFill>
                  <a:srgbClr val="FFFFFF"/>
                </a:solidFill>
              </a:rPr>
              <a:t>dupliquer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l’ADN</a:t>
            </a:r>
            <a:r>
              <a:rPr lang="en-US" sz="2100" dirty="0" smtClean="0">
                <a:solidFill>
                  <a:srgbClr val="FFFFFF"/>
                </a:solidFill>
              </a:rPr>
              <a:t>.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9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930" y="386098"/>
            <a:ext cx="8105346" cy="922262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rgbClr val="FFFFFF"/>
                </a:solidFill>
              </a:rPr>
              <a:t>4. </a:t>
            </a:r>
            <a:r>
              <a:rPr lang="en-US" sz="4400" b="0" dirty="0" err="1">
                <a:solidFill>
                  <a:srgbClr val="FFFFFF"/>
                </a:solidFill>
              </a:rPr>
              <a:t>O</a:t>
            </a:r>
            <a:r>
              <a:rPr lang="en-US" sz="4400" b="0" dirty="0" err="1" smtClean="0">
                <a:solidFill>
                  <a:srgbClr val="FFFFFF"/>
                </a:solidFill>
              </a:rPr>
              <a:t>rganismes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457198" y="1542919"/>
            <a:ext cx="4544459" cy="4550790"/>
          </a:xfrm>
        </p:spPr>
        <p:txBody>
          <a:bodyPr>
            <a:noAutofit/>
          </a:bodyPr>
          <a:lstStyle/>
          <a:p>
            <a:pPr algn="just"/>
            <a:r>
              <a:rPr lang="en-US" sz="2100" dirty="0" err="1">
                <a:solidFill>
                  <a:srgbClr val="FFFFFF"/>
                </a:solidFill>
              </a:rPr>
              <a:t>Dans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tous</a:t>
            </a:r>
            <a:r>
              <a:rPr lang="en-US" sz="2100" dirty="0">
                <a:solidFill>
                  <a:srgbClr val="FFFFFF"/>
                </a:solidFill>
              </a:rPr>
              <a:t> les </a:t>
            </a:r>
            <a:r>
              <a:rPr lang="en-US" sz="2100" dirty="0" err="1">
                <a:solidFill>
                  <a:srgbClr val="FFFFFF"/>
                </a:solidFill>
              </a:rPr>
              <a:t>organismes</a:t>
            </a:r>
            <a:r>
              <a:rPr lang="en-US" sz="2100" dirty="0">
                <a:solidFill>
                  <a:srgbClr val="FFFFFF"/>
                </a:solidFill>
              </a:rPr>
              <a:t>, on </a:t>
            </a:r>
            <a:r>
              <a:rPr lang="en-US" sz="2100" dirty="0" err="1">
                <a:solidFill>
                  <a:srgbClr val="FFFFFF"/>
                </a:solidFill>
              </a:rPr>
              <a:t>trouve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nombreux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systèmes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à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complexité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irréductible</a:t>
            </a:r>
            <a:r>
              <a:rPr lang="en-US" sz="2100" dirty="0">
                <a:solidFill>
                  <a:srgbClr val="FFFFFF"/>
                </a:solidFill>
              </a:rPr>
              <a:t>. </a:t>
            </a:r>
            <a:r>
              <a:rPr lang="en-US" sz="2100" dirty="0" err="1">
                <a:solidFill>
                  <a:srgbClr val="FFFFFF"/>
                </a:solidFill>
              </a:rPr>
              <a:t>Ceux</a:t>
            </a:r>
            <a:r>
              <a:rPr lang="en-US" sz="2100" dirty="0">
                <a:solidFill>
                  <a:srgbClr val="FFFFFF"/>
                </a:solidFill>
              </a:rPr>
              <a:t>-ci </a:t>
            </a:r>
            <a:r>
              <a:rPr lang="en-US" sz="2100" dirty="0" err="1">
                <a:solidFill>
                  <a:srgbClr val="FFFFFF"/>
                </a:solidFill>
              </a:rPr>
              <a:t>possèdent</a:t>
            </a:r>
            <a:r>
              <a:rPr lang="en-US" sz="2100" dirty="0">
                <a:solidFill>
                  <a:srgbClr val="FFFFFF"/>
                </a:solidFill>
              </a:rPr>
              <a:t> des </a:t>
            </a:r>
            <a:r>
              <a:rPr lang="en-US" sz="2100" dirty="0" err="1">
                <a:solidFill>
                  <a:srgbClr val="FFFFFF"/>
                </a:solidFill>
              </a:rPr>
              <a:t>éléments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interdépendants</a:t>
            </a:r>
            <a:r>
              <a:rPr lang="en-US" sz="2100" dirty="0">
                <a:solidFill>
                  <a:srgbClr val="FFFFFF"/>
                </a:solidFill>
              </a:rPr>
              <a:t> qui ne </a:t>
            </a:r>
            <a:r>
              <a:rPr lang="en-US" sz="2100" dirty="0" err="1">
                <a:solidFill>
                  <a:srgbClr val="FFFFFF"/>
                </a:solidFill>
              </a:rPr>
              <a:t>peuvent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fonctionner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tant</a:t>
            </a:r>
            <a:r>
              <a:rPr lang="en-US" sz="2100" dirty="0">
                <a:solidFill>
                  <a:srgbClr val="FFFFFF"/>
                </a:solidFill>
              </a:rPr>
              <a:t> que </a:t>
            </a:r>
            <a:r>
              <a:rPr lang="en-US" sz="2100" dirty="0" err="1">
                <a:solidFill>
                  <a:srgbClr val="FFFFFF"/>
                </a:solidFill>
              </a:rPr>
              <a:t>tous</a:t>
            </a:r>
            <a:r>
              <a:rPr lang="en-US" sz="2100" dirty="0">
                <a:solidFill>
                  <a:srgbClr val="FFFFFF"/>
                </a:solidFill>
              </a:rPr>
              <a:t> les </a:t>
            </a:r>
            <a:r>
              <a:rPr lang="en-US" sz="2100" dirty="0" err="1">
                <a:solidFill>
                  <a:srgbClr val="FFFFFF"/>
                </a:solidFill>
              </a:rPr>
              <a:t>éléments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nécessaires</a:t>
            </a:r>
            <a:r>
              <a:rPr lang="en-US" sz="2100" dirty="0">
                <a:solidFill>
                  <a:srgbClr val="FFFFFF"/>
                </a:solidFill>
              </a:rPr>
              <a:t> ne </a:t>
            </a:r>
            <a:r>
              <a:rPr lang="en-US" sz="2100" dirty="0" err="1">
                <a:solidFill>
                  <a:srgbClr val="FFFFFF"/>
                </a:solidFill>
              </a:rPr>
              <a:t>sont</a:t>
            </a:r>
            <a:r>
              <a:rPr lang="en-US" sz="2100" dirty="0">
                <a:solidFill>
                  <a:srgbClr val="FFFFFF"/>
                </a:solidFill>
              </a:rPr>
              <a:t> pas </a:t>
            </a:r>
            <a:r>
              <a:rPr lang="en-US" sz="2100" dirty="0" err="1">
                <a:solidFill>
                  <a:srgbClr val="FFFFFF"/>
                </a:solidFill>
              </a:rPr>
              <a:t>présents</a:t>
            </a:r>
            <a:r>
              <a:rPr lang="en-US" sz="2100" dirty="0">
                <a:solidFill>
                  <a:srgbClr val="FFFFFF"/>
                </a:solidFill>
              </a:rPr>
              <a:t>. Le </a:t>
            </a:r>
            <a:r>
              <a:rPr lang="en-US" sz="2100" dirty="0" err="1">
                <a:solidFill>
                  <a:srgbClr val="FFFFFF"/>
                </a:solidFill>
              </a:rPr>
              <a:t>mécanisme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automatique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mise</a:t>
            </a:r>
            <a:r>
              <a:rPr lang="en-US" sz="2100" dirty="0">
                <a:solidFill>
                  <a:srgbClr val="FFFFFF"/>
                </a:solidFill>
              </a:rPr>
              <a:t> au point et de </a:t>
            </a:r>
            <a:r>
              <a:rPr lang="en-US" sz="2100" dirty="0" err="1">
                <a:solidFill>
                  <a:srgbClr val="FFFFFF"/>
                </a:solidFill>
              </a:rPr>
              <a:t>réglage</a:t>
            </a:r>
            <a:r>
              <a:rPr lang="en-US" sz="2100" dirty="0">
                <a:solidFill>
                  <a:srgbClr val="FFFFFF"/>
                </a:solidFill>
              </a:rPr>
              <a:t> du temps de pose de </a:t>
            </a:r>
            <a:r>
              <a:rPr lang="en-US" sz="2100" dirty="0" err="1">
                <a:solidFill>
                  <a:srgbClr val="FFFFFF"/>
                </a:solidFill>
              </a:rPr>
              <a:t>l’œil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comme</a:t>
            </a:r>
            <a:r>
              <a:rPr lang="en-US" sz="2100" dirty="0">
                <a:solidFill>
                  <a:srgbClr val="FFFFFF"/>
                </a:solidFill>
              </a:rPr>
              <a:t> la </a:t>
            </a:r>
            <a:r>
              <a:rPr lang="en-US" sz="2100" dirty="0" err="1">
                <a:solidFill>
                  <a:srgbClr val="FFFFFF"/>
                </a:solidFill>
              </a:rPr>
              <a:t>complexité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notre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cerveau</a:t>
            </a:r>
            <a:r>
              <a:rPr lang="en-US" sz="2100" dirty="0">
                <a:solidFill>
                  <a:srgbClr val="FFFFFF"/>
                </a:solidFill>
              </a:rPr>
              <a:t>, etc., </a:t>
            </a:r>
            <a:r>
              <a:rPr lang="en-US" sz="2100" dirty="0" err="1">
                <a:solidFill>
                  <a:srgbClr val="FFFFFF"/>
                </a:solidFill>
              </a:rPr>
              <a:t>en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sont</a:t>
            </a:r>
            <a:r>
              <a:rPr lang="en-US" sz="2100" dirty="0">
                <a:solidFill>
                  <a:srgbClr val="FFFFFF"/>
                </a:solidFill>
              </a:rPr>
              <a:t> des </a:t>
            </a:r>
            <a:r>
              <a:rPr lang="en-US" sz="2100" dirty="0" err="1">
                <a:solidFill>
                  <a:srgbClr val="FFFFFF"/>
                </a:solidFill>
              </a:rPr>
              <a:t>exemples</a:t>
            </a:r>
            <a:r>
              <a:rPr lang="en-US" sz="2100" dirty="0">
                <a:solidFill>
                  <a:srgbClr val="FFFFFF"/>
                </a:solidFill>
              </a:rPr>
              <a:t>. </a:t>
            </a:r>
            <a:r>
              <a:rPr lang="en-US" sz="2100" dirty="0" err="1">
                <a:solidFill>
                  <a:srgbClr val="FFFFFF"/>
                </a:solidFill>
              </a:rPr>
              <a:t>Pris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isolément</a:t>
            </a:r>
            <a:r>
              <a:rPr lang="en-US" sz="2100" dirty="0">
                <a:solidFill>
                  <a:srgbClr val="FFFFFF"/>
                </a:solidFill>
              </a:rPr>
              <a:t>, les </a:t>
            </a:r>
            <a:r>
              <a:rPr lang="en-US" sz="2100" dirty="0" err="1">
                <a:solidFill>
                  <a:srgbClr val="FFFFFF"/>
                </a:solidFill>
              </a:rPr>
              <a:t>éléments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ces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systèmes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sont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inutilisables</a:t>
            </a:r>
            <a:r>
              <a:rPr lang="en-US" sz="2100" dirty="0">
                <a:solidFill>
                  <a:srgbClr val="FFFFFF"/>
                </a:solidFill>
              </a:rPr>
              <a:t> et </a:t>
            </a:r>
            <a:r>
              <a:rPr lang="en-US" sz="2100" dirty="0" err="1">
                <a:solidFill>
                  <a:srgbClr val="FFFFFF"/>
                </a:solidFill>
              </a:rPr>
              <a:t>n’ont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aucune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valeur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survie</a:t>
            </a:r>
            <a:r>
              <a:rPr lang="en-US" sz="2100" dirty="0">
                <a:solidFill>
                  <a:srgbClr val="FFFFFF"/>
                </a:solidFill>
              </a:rPr>
              <a:t> pour </a:t>
            </a:r>
            <a:r>
              <a:rPr lang="en-US" sz="2100" dirty="0" err="1">
                <a:solidFill>
                  <a:srgbClr val="FFFFFF"/>
                </a:solidFill>
              </a:rPr>
              <a:t>l’évolution</a:t>
            </a:r>
            <a:r>
              <a:rPr lang="en-US" sz="2100" dirty="0">
                <a:solidFill>
                  <a:srgbClr val="FFFFFF"/>
                </a:solidFill>
              </a:rPr>
              <a:t> ; </a:t>
            </a:r>
            <a:r>
              <a:rPr lang="en-US" sz="2100" dirty="0" err="1">
                <a:solidFill>
                  <a:srgbClr val="FFFFFF"/>
                </a:solidFill>
              </a:rPr>
              <a:t>il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faudrait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donc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une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planiﬁcation</a:t>
            </a:r>
            <a:r>
              <a:rPr lang="en-US" sz="2100" dirty="0">
                <a:solidFill>
                  <a:srgbClr val="FFFFFF"/>
                </a:solidFill>
              </a:rPr>
              <a:t> par un </a:t>
            </a:r>
            <a:r>
              <a:rPr lang="en-US" sz="2100" dirty="0" err="1">
                <a:solidFill>
                  <a:srgbClr val="FFFFFF"/>
                </a:solidFill>
              </a:rPr>
              <a:t>concepteur</a:t>
            </a:r>
            <a:r>
              <a:rPr lang="en-US" sz="2100" dirty="0">
                <a:solidFill>
                  <a:srgbClr val="FFFFFF"/>
                </a:solidFill>
              </a:rPr>
              <a:t>.</a:t>
            </a:r>
            <a:endParaRPr lang="en-US" sz="2100" dirty="0">
              <a:solidFill>
                <a:srgbClr val="FFFFFF"/>
              </a:solidFill>
            </a:endParaRPr>
          </a:p>
        </p:txBody>
      </p:sp>
      <p:pic>
        <p:nvPicPr>
          <p:cNvPr id="6" name="Imagen 5" descr="ThinkstockPhotos-47685713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/>
          <a:stretch/>
        </p:blipFill>
        <p:spPr>
          <a:xfrm>
            <a:off x="5322292" y="1729647"/>
            <a:ext cx="4300035" cy="32279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3127" y="457167"/>
            <a:ext cx="8025647" cy="858762"/>
          </a:xfrm>
        </p:spPr>
        <p:txBody>
          <a:bodyPr>
            <a:noAutofit/>
          </a:bodyPr>
          <a:lstStyle/>
          <a:p>
            <a:r>
              <a:rPr lang="en-US" sz="4400" b="0" dirty="0" smtClean="0">
                <a:solidFill>
                  <a:srgbClr val="FFFFFF"/>
                </a:solidFill>
              </a:rPr>
              <a:t>5. Temps 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613126" y="1604085"/>
            <a:ext cx="4650267" cy="4582540"/>
          </a:xfrm>
        </p:spPr>
        <p:txBody>
          <a:bodyPr>
            <a:noAutofit/>
          </a:bodyPr>
          <a:lstStyle/>
          <a:p>
            <a:pPr algn="just"/>
            <a:r>
              <a:rPr lang="en-US" sz="2100" dirty="0">
                <a:solidFill>
                  <a:srgbClr val="FFFFFF"/>
                </a:solidFill>
              </a:rPr>
              <a:t>Les </a:t>
            </a:r>
            <a:r>
              <a:rPr lang="en-US" sz="2100" dirty="0" err="1">
                <a:solidFill>
                  <a:srgbClr val="FFFFFF"/>
                </a:solidFill>
              </a:rPr>
              <a:t>chiffres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avancés</a:t>
            </a:r>
            <a:r>
              <a:rPr lang="en-US" sz="2100" dirty="0">
                <a:solidFill>
                  <a:srgbClr val="FFFFFF"/>
                </a:solidFill>
              </a:rPr>
              <a:t> pour </a:t>
            </a:r>
            <a:r>
              <a:rPr lang="en-US" sz="2100" dirty="0" err="1">
                <a:solidFill>
                  <a:srgbClr val="FFFFFF"/>
                </a:solidFill>
              </a:rPr>
              <a:t>l’âge</a:t>
            </a:r>
            <a:r>
              <a:rPr lang="en-US" sz="2100" dirty="0">
                <a:solidFill>
                  <a:srgbClr val="FFFFFF"/>
                </a:solidFill>
              </a:rPr>
              <a:t> de la Terre et de </a:t>
            </a:r>
            <a:r>
              <a:rPr lang="en-US" sz="2100" dirty="0" err="1">
                <a:solidFill>
                  <a:srgbClr val="FFFFFF"/>
                </a:solidFill>
              </a:rPr>
              <a:t>l’univers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sont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bien</a:t>
            </a:r>
            <a:r>
              <a:rPr lang="en-US" sz="2100" dirty="0">
                <a:solidFill>
                  <a:srgbClr val="FFFFFF"/>
                </a:solidFill>
              </a:rPr>
              <a:t> trop </a:t>
            </a:r>
            <a:r>
              <a:rPr lang="en-US" sz="2100" dirty="0" err="1">
                <a:solidFill>
                  <a:srgbClr val="FFFFFF"/>
                </a:solidFill>
              </a:rPr>
              <a:t>faibles</a:t>
            </a:r>
            <a:r>
              <a:rPr lang="en-US" sz="2100" dirty="0">
                <a:solidFill>
                  <a:srgbClr val="FFFFFF"/>
                </a:solidFill>
              </a:rPr>
              <a:t> pour que les </a:t>
            </a:r>
            <a:r>
              <a:rPr lang="en-US" sz="2100" dirty="0" err="1">
                <a:solidFill>
                  <a:srgbClr val="FFFFFF"/>
                </a:solidFill>
              </a:rPr>
              <a:t>événements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improbables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envisagés</a:t>
            </a:r>
            <a:r>
              <a:rPr lang="en-US" sz="2100" dirty="0">
                <a:solidFill>
                  <a:srgbClr val="FFFFFF"/>
                </a:solidFill>
              </a:rPr>
              <a:t> pour </a:t>
            </a:r>
            <a:r>
              <a:rPr lang="en-US" sz="2100" dirty="0" err="1">
                <a:solidFill>
                  <a:srgbClr val="FFFFFF"/>
                </a:solidFill>
              </a:rPr>
              <a:t>l’évolution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aient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pu</a:t>
            </a:r>
            <a:r>
              <a:rPr lang="en-US" sz="2100" dirty="0">
                <a:solidFill>
                  <a:srgbClr val="FFFFFF"/>
                </a:solidFill>
              </a:rPr>
              <a:t> se </a:t>
            </a:r>
            <a:r>
              <a:rPr lang="en-US" sz="2100" dirty="0" err="1">
                <a:solidFill>
                  <a:srgbClr val="FFFFFF"/>
                </a:solidFill>
              </a:rPr>
              <a:t>produire</a:t>
            </a:r>
            <a:r>
              <a:rPr lang="en-US" sz="2100" dirty="0">
                <a:solidFill>
                  <a:srgbClr val="FFFFFF"/>
                </a:solidFill>
              </a:rPr>
              <a:t>. Des </a:t>
            </a:r>
            <a:r>
              <a:rPr lang="en-US" sz="2100" dirty="0" err="1">
                <a:solidFill>
                  <a:srgbClr val="FFFFFF"/>
                </a:solidFill>
              </a:rPr>
              <a:t>calculs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montrent</a:t>
            </a:r>
            <a:r>
              <a:rPr lang="en-US" sz="2100" dirty="0">
                <a:solidFill>
                  <a:srgbClr val="FFFFFF"/>
                </a:solidFill>
              </a:rPr>
              <a:t> que les </a:t>
            </a:r>
            <a:r>
              <a:rPr lang="en-US" sz="2100" dirty="0" err="1">
                <a:solidFill>
                  <a:srgbClr val="FFFFFF"/>
                </a:solidFill>
              </a:rPr>
              <a:t>quatre</a:t>
            </a:r>
            <a:r>
              <a:rPr lang="en-US" sz="2100" dirty="0">
                <a:solidFill>
                  <a:srgbClr val="FFFFFF"/>
                </a:solidFill>
              </a:rPr>
              <a:t> milliards </a:t>
            </a:r>
            <a:r>
              <a:rPr lang="en-US" sz="2100" dirty="0" err="1">
                <a:solidFill>
                  <a:srgbClr val="FFFFFF"/>
                </a:solidFill>
              </a:rPr>
              <a:t>d’années</a:t>
            </a:r>
            <a:r>
              <a:rPr lang="en-US" sz="2100" dirty="0">
                <a:solidFill>
                  <a:srgbClr val="FFFFFF"/>
                </a:solidFill>
              </a:rPr>
              <a:t> de la Terre </a:t>
            </a:r>
            <a:r>
              <a:rPr lang="en-US" sz="2100" dirty="0" err="1">
                <a:solidFill>
                  <a:srgbClr val="FFFFFF"/>
                </a:solidFill>
              </a:rPr>
              <a:t>sont</a:t>
            </a:r>
            <a:r>
              <a:rPr lang="en-US" sz="2100" dirty="0">
                <a:solidFill>
                  <a:srgbClr val="FFFFFF"/>
                </a:solidFill>
              </a:rPr>
              <a:t> des </a:t>
            </a:r>
            <a:r>
              <a:rPr lang="en-US" sz="2100" dirty="0" err="1">
                <a:solidFill>
                  <a:srgbClr val="FFFFFF"/>
                </a:solidFill>
              </a:rPr>
              <a:t>milliers</a:t>
            </a:r>
            <a:r>
              <a:rPr lang="en-US" sz="2100" dirty="0">
                <a:solidFill>
                  <a:srgbClr val="FFFFFF"/>
                </a:solidFill>
              </a:rPr>
              <a:t> de milliards de </a:t>
            </a:r>
            <a:r>
              <a:rPr lang="en-US" sz="2100" dirty="0" err="1">
                <a:solidFill>
                  <a:srgbClr val="FFFFFF"/>
                </a:solidFill>
              </a:rPr>
              <a:t>fois</a:t>
            </a:r>
            <a:r>
              <a:rPr lang="en-US" sz="2100" dirty="0">
                <a:solidFill>
                  <a:srgbClr val="FFFFFF"/>
                </a:solidFill>
              </a:rPr>
              <a:t> trop courts par rapport au temps </a:t>
            </a:r>
            <a:r>
              <a:rPr lang="en-US" sz="2100" dirty="0" err="1">
                <a:solidFill>
                  <a:srgbClr val="FFFFFF"/>
                </a:solidFill>
              </a:rPr>
              <a:t>moyen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nécessaire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à</a:t>
            </a:r>
            <a:r>
              <a:rPr lang="en-US" sz="2100" dirty="0">
                <a:solidFill>
                  <a:srgbClr val="FFFFFF"/>
                </a:solidFill>
              </a:rPr>
              <a:t> la production par le </a:t>
            </a:r>
            <a:r>
              <a:rPr lang="en-US" sz="2100" dirty="0" err="1">
                <a:solidFill>
                  <a:srgbClr val="FFFFFF"/>
                </a:solidFill>
              </a:rPr>
              <a:t>hasard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d’une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seule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protéine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spéciﬁque</a:t>
            </a:r>
            <a:r>
              <a:rPr lang="en-US" sz="2100" dirty="0">
                <a:solidFill>
                  <a:srgbClr val="FFFFFF"/>
                </a:solidFill>
              </a:rPr>
              <a:t>. </a:t>
            </a:r>
            <a:r>
              <a:rPr lang="en-US" sz="2100" dirty="0" err="1">
                <a:solidFill>
                  <a:srgbClr val="FFFFFF"/>
                </a:solidFill>
              </a:rPr>
              <a:t>Dieu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semble</a:t>
            </a:r>
            <a:r>
              <a:rPr lang="en-US" sz="2100" dirty="0">
                <a:solidFill>
                  <a:srgbClr val="FFFFFF"/>
                </a:solidFill>
              </a:rPr>
              <a:t> indispensable.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417562"/>
            <a:ext cx="8053599" cy="858762"/>
          </a:xfrm>
        </p:spPr>
        <p:txBody>
          <a:bodyPr>
            <a:noAutofit/>
          </a:bodyPr>
          <a:lstStyle/>
          <a:p>
            <a:r>
              <a:rPr lang="en-US" sz="4400" b="0" dirty="0" smtClean="0">
                <a:solidFill>
                  <a:srgbClr val="FFFFFF"/>
                </a:solidFill>
              </a:rPr>
              <a:t>6. </a:t>
            </a:r>
            <a:r>
              <a:rPr lang="en-US" sz="4400" b="0" dirty="0" err="1" smtClean="0">
                <a:solidFill>
                  <a:srgbClr val="FFFFFF"/>
                </a:solidFill>
              </a:rPr>
              <a:t>Fossiles</a:t>
            </a:r>
            <a:r>
              <a:rPr lang="en-US" sz="4400" b="0" dirty="0" smtClean="0">
                <a:solidFill>
                  <a:srgbClr val="FFFFFF"/>
                </a:solidFill>
              </a:rPr>
              <a:t> 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457198" y="1546200"/>
            <a:ext cx="5816034" cy="4582540"/>
          </a:xfrm>
        </p:spPr>
        <p:txBody>
          <a:bodyPr>
            <a:noAutofit/>
          </a:bodyPr>
          <a:lstStyle/>
          <a:p>
            <a:pPr algn="just"/>
            <a:r>
              <a:rPr lang="en-US" sz="2100" dirty="0">
                <a:solidFill>
                  <a:srgbClr val="FFFFFF"/>
                </a:solidFill>
              </a:rPr>
              <a:t>Pendant la plus </a:t>
            </a:r>
            <a:r>
              <a:rPr lang="en-US" sz="2100" dirty="0" err="1">
                <a:solidFill>
                  <a:srgbClr val="FFFFFF"/>
                </a:solidFill>
              </a:rPr>
              <a:t>grande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partie</a:t>
            </a:r>
            <a:r>
              <a:rPr lang="en-US" sz="2100" dirty="0">
                <a:solidFill>
                  <a:srgbClr val="FFFFFF"/>
                </a:solidFill>
              </a:rPr>
              <a:t> du temps </a:t>
            </a:r>
            <a:r>
              <a:rPr lang="en-US" sz="2100" dirty="0" err="1">
                <a:solidFill>
                  <a:srgbClr val="FFFFFF"/>
                </a:solidFill>
              </a:rPr>
              <a:t>géologique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il</a:t>
            </a:r>
            <a:r>
              <a:rPr lang="en-US" sz="2100" dirty="0">
                <a:solidFill>
                  <a:srgbClr val="FFFFFF"/>
                </a:solidFill>
              </a:rPr>
              <a:t> ne </a:t>
            </a:r>
            <a:r>
              <a:rPr lang="en-US" sz="2100" dirty="0" err="1">
                <a:solidFill>
                  <a:srgbClr val="FFFFFF"/>
                </a:solidFill>
              </a:rPr>
              <a:t>s’est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en</a:t>
            </a:r>
            <a:r>
              <a:rPr lang="en-US" sz="2100" dirty="0">
                <a:solidFill>
                  <a:srgbClr val="FFFFFF"/>
                </a:solidFill>
              </a:rPr>
              <a:t> fait, </a:t>
            </a:r>
            <a:r>
              <a:rPr lang="en-US" sz="2100" dirty="0" err="1">
                <a:solidFill>
                  <a:srgbClr val="FFFFFF"/>
                </a:solidFill>
              </a:rPr>
              <a:t>produit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pratiquement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aucune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évolution</a:t>
            </a:r>
            <a:r>
              <a:rPr lang="en-US" sz="2100" dirty="0">
                <a:solidFill>
                  <a:srgbClr val="FFFFFF"/>
                </a:solidFill>
              </a:rPr>
              <a:t>. </a:t>
            </a:r>
            <a:r>
              <a:rPr lang="en-US" sz="2100" dirty="0" err="1">
                <a:solidFill>
                  <a:srgbClr val="FFFFFF"/>
                </a:solidFill>
              </a:rPr>
              <a:t>Puis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soudain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vers</a:t>
            </a:r>
            <a:r>
              <a:rPr lang="en-US" sz="2100" dirty="0">
                <a:solidFill>
                  <a:srgbClr val="FFFFFF"/>
                </a:solidFill>
              </a:rPr>
              <a:t> la ﬁn, et </a:t>
            </a:r>
            <a:r>
              <a:rPr lang="en-US" sz="2100" dirty="0" err="1">
                <a:solidFill>
                  <a:srgbClr val="FFFFFF"/>
                </a:solidFill>
              </a:rPr>
              <a:t>durant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moins</a:t>
            </a:r>
            <a:r>
              <a:rPr lang="en-US" sz="2100" dirty="0">
                <a:solidFill>
                  <a:srgbClr val="FFFFFF"/>
                </a:solidFill>
              </a:rPr>
              <a:t> de 2% de </a:t>
            </a:r>
            <a:r>
              <a:rPr lang="en-US" sz="2100" dirty="0" err="1">
                <a:solidFill>
                  <a:srgbClr val="FFFFFF"/>
                </a:solidFill>
              </a:rPr>
              <a:t>ce</a:t>
            </a:r>
            <a:r>
              <a:rPr lang="en-US" sz="2100" dirty="0">
                <a:solidFill>
                  <a:srgbClr val="FFFFFF"/>
                </a:solidFill>
              </a:rPr>
              <a:t> temps, la </a:t>
            </a:r>
            <a:r>
              <a:rPr lang="en-US" sz="2100" dirty="0" err="1">
                <a:solidFill>
                  <a:srgbClr val="FFFFFF"/>
                </a:solidFill>
              </a:rPr>
              <a:t>plupart</a:t>
            </a:r>
            <a:r>
              <a:rPr lang="en-US" sz="2100" dirty="0">
                <a:solidFill>
                  <a:srgbClr val="FFFFFF"/>
                </a:solidFill>
              </a:rPr>
              <a:t> des </a:t>
            </a:r>
            <a:r>
              <a:rPr lang="en-US" sz="2100" dirty="0" err="1">
                <a:solidFill>
                  <a:srgbClr val="FFFFFF"/>
                </a:solidFill>
              </a:rPr>
              <a:t>phylums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animaux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fossiles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sont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apparus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lors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ce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qu’on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appelle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l’explosion</a:t>
            </a:r>
            <a:r>
              <a:rPr lang="en-US" sz="2100" dirty="0">
                <a:solidFill>
                  <a:srgbClr val="FFFFFF"/>
                </a:solidFill>
              </a:rPr>
              <a:t> du </a:t>
            </a:r>
            <a:r>
              <a:rPr lang="en-US" sz="2100" dirty="0" err="1">
                <a:solidFill>
                  <a:srgbClr val="FFFFFF"/>
                </a:solidFill>
              </a:rPr>
              <a:t>Cambrien</a:t>
            </a:r>
            <a:r>
              <a:rPr lang="en-US" sz="2100" dirty="0">
                <a:solidFill>
                  <a:srgbClr val="FFFFFF"/>
                </a:solidFill>
              </a:rPr>
              <a:t>. </a:t>
            </a:r>
            <a:endParaRPr lang="en-US" sz="2100" dirty="0" smtClean="0">
              <a:solidFill>
                <a:srgbClr val="FFFFFF"/>
              </a:solidFill>
            </a:endParaRPr>
          </a:p>
          <a:p>
            <a:pPr algn="just"/>
            <a:r>
              <a:rPr lang="en-US" sz="2100" dirty="0" smtClean="0">
                <a:solidFill>
                  <a:srgbClr val="FFFFFF"/>
                </a:solidFill>
              </a:rPr>
              <a:t>De </a:t>
            </a:r>
            <a:r>
              <a:rPr lang="en-US" sz="2100" dirty="0">
                <a:solidFill>
                  <a:srgbClr val="FFFFFF"/>
                </a:solidFill>
              </a:rPr>
              <a:t>plus, on ne </a:t>
            </a:r>
            <a:r>
              <a:rPr lang="en-US" sz="2100" dirty="0" err="1">
                <a:solidFill>
                  <a:srgbClr val="FFFFFF"/>
                </a:solidFill>
              </a:rPr>
              <a:t>trouve</a:t>
            </a:r>
            <a:r>
              <a:rPr lang="en-US" sz="2100" dirty="0">
                <a:solidFill>
                  <a:srgbClr val="FFFFFF"/>
                </a:solidFill>
              </a:rPr>
              <a:t> pas, </a:t>
            </a:r>
            <a:r>
              <a:rPr lang="en-US" sz="2100" dirty="0" err="1">
                <a:solidFill>
                  <a:srgbClr val="FFFFFF"/>
                </a:solidFill>
              </a:rPr>
              <a:t>juste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avant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d’ancêtres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signiﬁcatifs</a:t>
            </a:r>
            <a:r>
              <a:rPr lang="en-US" sz="2100" dirty="0">
                <a:solidFill>
                  <a:srgbClr val="FFFFFF"/>
                </a:solidFill>
              </a:rPr>
              <a:t> pour </a:t>
            </a:r>
            <a:r>
              <a:rPr lang="en-US" sz="2100" dirty="0" err="1">
                <a:solidFill>
                  <a:srgbClr val="FFFFFF"/>
                </a:solidFill>
              </a:rPr>
              <a:t>ces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phylums</a:t>
            </a:r>
            <a:r>
              <a:rPr lang="en-US" sz="2100" dirty="0">
                <a:solidFill>
                  <a:srgbClr val="FFFFFF"/>
                </a:solidFill>
              </a:rPr>
              <a:t>. De </a:t>
            </a:r>
            <a:r>
              <a:rPr lang="en-US" sz="2100" dirty="0" err="1">
                <a:solidFill>
                  <a:srgbClr val="FFFFFF"/>
                </a:solidFill>
              </a:rPr>
              <a:t>nombreux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autres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groupes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majeurs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surgissent</a:t>
            </a:r>
            <a:r>
              <a:rPr lang="en-US" sz="2100" dirty="0">
                <a:solidFill>
                  <a:srgbClr val="FFFFFF"/>
                </a:solidFill>
              </a:rPr>
              <a:t> tout </a:t>
            </a:r>
            <a:r>
              <a:rPr lang="en-US" sz="2100" dirty="0" err="1">
                <a:solidFill>
                  <a:srgbClr val="FFFFFF"/>
                </a:solidFill>
              </a:rPr>
              <a:t>aussi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brutalement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comme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s’ils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avaient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été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créés</a:t>
            </a:r>
            <a:r>
              <a:rPr lang="en-US" sz="2100" dirty="0">
                <a:solidFill>
                  <a:srgbClr val="FFFFFF"/>
                </a:solidFill>
              </a:rPr>
              <a:t>. Les </a:t>
            </a:r>
            <a:r>
              <a:rPr lang="en-US" sz="2100" dirty="0" err="1">
                <a:solidFill>
                  <a:srgbClr val="FFFFFF"/>
                </a:solidFill>
              </a:rPr>
              <a:t>évolutionnistes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proposent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quelques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intermédiaires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mais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si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l’évolution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avait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eu</a:t>
            </a:r>
            <a:r>
              <a:rPr lang="en-US" sz="2100" dirty="0">
                <a:solidFill>
                  <a:srgbClr val="FFFFFF"/>
                </a:solidFill>
              </a:rPr>
              <a:t> lieu, les archives </a:t>
            </a:r>
            <a:r>
              <a:rPr lang="en-US" sz="2100" dirty="0" err="1">
                <a:solidFill>
                  <a:srgbClr val="FFFFFF"/>
                </a:solidFill>
              </a:rPr>
              <a:t>fossiles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seraient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remplies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toutes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sortes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d’intermédiaires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en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cours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d’évolution</a:t>
            </a:r>
            <a:r>
              <a:rPr lang="en-US" sz="2100" dirty="0" smtClean="0">
                <a:solidFill>
                  <a:srgbClr val="FFFFFF"/>
                </a:solidFill>
              </a:rPr>
              <a:t>.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497" y="502790"/>
            <a:ext cx="8136757" cy="858762"/>
          </a:xfrm>
        </p:spPr>
        <p:txBody>
          <a:bodyPr>
            <a:noAutofit/>
          </a:bodyPr>
          <a:lstStyle/>
          <a:p>
            <a:r>
              <a:rPr lang="en-US" sz="4400" b="0" dirty="0" smtClean="0">
                <a:solidFill>
                  <a:srgbClr val="FFFFFF"/>
                </a:solidFill>
              </a:rPr>
              <a:t>7. Esprit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457199" y="1631428"/>
            <a:ext cx="6489257" cy="4962656"/>
          </a:xfrm>
        </p:spPr>
        <p:txBody>
          <a:bodyPr>
            <a:noAutofit/>
          </a:bodyPr>
          <a:lstStyle/>
          <a:p>
            <a:pPr algn="just"/>
            <a:r>
              <a:rPr lang="en-US" sz="2100" dirty="0" err="1">
                <a:solidFill>
                  <a:srgbClr val="FFFFFF"/>
                </a:solidFill>
              </a:rPr>
              <a:t>L’esprit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possède</a:t>
            </a:r>
            <a:r>
              <a:rPr lang="en-US" sz="2100" dirty="0">
                <a:solidFill>
                  <a:srgbClr val="FFFFFF"/>
                </a:solidFill>
              </a:rPr>
              <a:t> des </a:t>
            </a:r>
            <a:r>
              <a:rPr lang="en-US" sz="2100" dirty="0" err="1">
                <a:solidFill>
                  <a:srgbClr val="FFFFFF"/>
                </a:solidFill>
              </a:rPr>
              <a:t>caractéristiques</a:t>
            </a:r>
            <a:r>
              <a:rPr lang="en-US" sz="2100" dirty="0">
                <a:solidFill>
                  <a:srgbClr val="FFFFFF"/>
                </a:solidFill>
              </a:rPr>
              <a:t> que la science a beaucoup de mal </a:t>
            </a:r>
            <a:r>
              <a:rPr lang="en-US" sz="2100" dirty="0" err="1">
                <a:solidFill>
                  <a:srgbClr val="FFFFFF"/>
                </a:solidFill>
              </a:rPr>
              <a:t>à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analyser</a:t>
            </a:r>
            <a:r>
              <a:rPr lang="en-US" sz="2100" dirty="0">
                <a:solidFill>
                  <a:srgbClr val="FFFFFF"/>
                </a:solidFill>
              </a:rPr>
              <a:t>. Et </a:t>
            </a:r>
            <a:r>
              <a:rPr lang="en-US" sz="2100" dirty="0" err="1">
                <a:solidFill>
                  <a:srgbClr val="FFFFFF"/>
                </a:solidFill>
              </a:rPr>
              <a:t>en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tant</a:t>
            </a:r>
            <a:r>
              <a:rPr lang="en-US" sz="2100" dirty="0">
                <a:solidFill>
                  <a:srgbClr val="FFFFFF"/>
                </a:solidFill>
              </a:rPr>
              <a:t> que </a:t>
            </a:r>
            <a:r>
              <a:rPr lang="en-US" sz="2100" dirty="0" err="1">
                <a:solidFill>
                  <a:srgbClr val="FFFFFF"/>
                </a:solidFill>
              </a:rPr>
              <a:t>telles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elles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témoignent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à</a:t>
            </a:r>
            <a:r>
              <a:rPr lang="en-US" sz="2100" dirty="0">
                <a:solidFill>
                  <a:srgbClr val="FFFFFF"/>
                </a:solidFill>
              </a:rPr>
              <a:t> la </a:t>
            </a:r>
            <a:r>
              <a:rPr lang="en-US" sz="2100" dirty="0" err="1">
                <a:solidFill>
                  <a:srgbClr val="FFFFFF"/>
                </a:solidFill>
              </a:rPr>
              <a:t>fois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d’une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réalité</a:t>
            </a:r>
            <a:r>
              <a:rPr lang="en-US" sz="2100" dirty="0">
                <a:solidFill>
                  <a:srgbClr val="FFFFFF"/>
                </a:solidFill>
              </a:rPr>
              <a:t> qui </a:t>
            </a:r>
            <a:r>
              <a:rPr lang="en-US" sz="2100" dirty="0" err="1">
                <a:solidFill>
                  <a:srgbClr val="FFFFFF"/>
                </a:solidFill>
              </a:rPr>
              <a:t>dépasse</a:t>
            </a:r>
            <a:r>
              <a:rPr lang="en-US" sz="2100" dirty="0">
                <a:solidFill>
                  <a:srgbClr val="FFFFFF"/>
                </a:solidFill>
              </a:rPr>
              <a:t> le </a:t>
            </a:r>
            <a:r>
              <a:rPr lang="en-US" sz="2100" dirty="0" err="1">
                <a:solidFill>
                  <a:srgbClr val="FFFFFF"/>
                </a:solidFill>
              </a:rPr>
              <a:t>niveau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naturaliste</a:t>
            </a:r>
            <a:r>
              <a:rPr lang="en-US" sz="2100" dirty="0">
                <a:solidFill>
                  <a:srgbClr val="FFFFFF"/>
                </a:solidFill>
              </a:rPr>
              <a:t> et d’un </a:t>
            </a:r>
            <a:r>
              <a:rPr lang="en-US" sz="2100" dirty="0" err="1">
                <a:solidFill>
                  <a:srgbClr val="FFFFFF"/>
                </a:solidFill>
              </a:rPr>
              <a:t>Dieu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transcendant</a:t>
            </a:r>
            <a:r>
              <a:rPr lang="en-US" sz="2100" dirty="0">
                <a:solidFill>
                  <a:srgbClr val="FFFFFF"/>
                </a:solidFill>
              </a:rPr>
              <a:t>. Notre </a:t>
            </a:r>
            <a:r>
              <a:rPr lang="en-US" sz="2100" dirty="0" err="1">
                <a:solidFill>
                  <a:srgbClr val="FFFFFF"/>
                </a:solidFill>
              </a:rPr>
              <a:t>liberté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choix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si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elle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est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réelle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comme</a:t>
            </a:r>
            <a:r>
              <a:rPr lang="en-US" sz="2100" dirty="0">
                <a:solidFill>
                  <a:srgbClr val="FFFFFF"/>
                </a:solidFill>
              </a:rPr>
              <a:t> on le </a:t>
            </a:r>
            <a:r>
              <a:rPr lang="en-US" sz="2100" dirty="0" err="1">
                <a:solidFill>
                  <a:srgbClr val="FFFFFF"/>
                </a:solidFill>
              </a:rPr>
              <a:t>croit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généralement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est</a:t>
            </a:r>
            <a:r>
              <a:rPr lang="en-US" sz="2100" dirty="0">
                <a:solidFill>
                  <a:srgbClr val="FFFFFF"/>
                </a:solidFill>
              </a:rPr>
              <a:t> au-</a:t>
            </a:r>
            <a:r>
              <a:rPr lang="en-US" sz="2100" dirty="0" err="1">
                <a:solidFill>
                  <a:srgbClr val="FFFFFF"/>
                </a:solidFill>
              </a:rPr>
              <a:t>dessus</a:t>
            </a:r>
            <a:r>
              <a:rPr lang="en-US" sz="2100" dirty="0">
                <a:solidFill>
                  <a:srgbClr val="FFFFFF"/>
                </a:solidFill>
              </a:rPr>
              <a:t> des </a:t>
            </a:r>
            <a:r>
              <a:rPr lang="en-US" sz="2100" dirty="0" err="1">
                <a:solidFill>
                  <a:srgbClr val="FFFFFF"/>
                </a:solidFill>
              </a:rPr>
              <a:t>normes</a:t>
            </a:r>
            <a:r>
              <a:rPr lang="en-US" sz="2100" dirty="0">
                <a:solidFill>
                  <a:srgbClr val="FFFFFF"/>
                </a:solidFill>
              </a:rPr>
              <a:t> du </a:t>
            </a:r>
            <a:r>
              <a:rPr lang="en-US" sz="2100" dirty="0" err="1">
                <a:solidFill>
                  <a:srgbClr val="FFFFFF"/>
                </a:solidFill>
              </a:rPr>
              <a:t>principe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scientiﬁque</a:t>
            </a:r>
            <a:r>
              <a:rPr lang="en-US" sz="2100" dirty="0">
                <a:solidFill>
                  <a:srgbClr val="FFFFFF"/>
                </a:solidFill>
              </a:rPr>
              <a:t> de relation de cause </a:t>
            </a:r>
            <a:r>
              <a:rPr lang="en-US" sz="2100" dirty="0" err="1">
                <a:solidFill>
                  <a:srgbClr val="FFFFFF"/>
                </a:solidFill>
              </a:rPr>
              <a:t>à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 smtClean="0">
                <a:solidFill>
                  <a:srgbClr val="FFFFFF"/>
                </a:solidFill>
              </a:rPr>
              <a:t>effet</a:t>
            </a:r>
            <a:r>
              <a:rPr lang="en-US" sz="21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100" dirty="0" smtClean="0">
                <a:solidFill>
                  <a:srgbClr val="FFFFFF"/>
                </a:solidFill>
              </a:rPr>
              <a:t>Il </a:t>
            </a:r>
            <a:r>
              <a:rPr lang="en-US" sz="2100" dirty="0" err="1">
                <a:solidFill>
                  <a:srgbClr val="FFFFFF"/>
                </a:solidFill>
              </a:rPr>
              <a:t>existe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d’autres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facteurs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comme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notre</a:t>
            </a:r>
            <a:r>
              <a:rPr lang="en-US" sz="2100" dirty="0">
                <a:solidFill>
                  <a:srgbClr val="FFFFFF"/>
                </a:solidFill>
              </a:rPr>
              <a:t> conscience, </a:t>
            </a:r>
            <a:r>
              <a:rPr lang="en-US" sz="2100" dirty="0" err="1">
                <a:solidFill>
                  <a:srgbClr val="FFFFFF"/>
                </a:solidFill>
              </a:rPr>
              <a:t>notamment</a:t>
            </a:r>
            <a:r>
              <a:rPr lang="en-US" sz="2100" dirty="0">
                <a:solidFill>
                  <a:srgbClr val="FFFFFF"/>
                </a:solidFill>
              </a:rPr>
              <a:t> le sentiment </a:t>
            </a:r>
            <a:r>
              <a:rPr lang="en-US" sz="2100" dirty="0" err="1">
                <a:solidFill>
                  <a:srgbClr val="FFFFFF"/>
                </a:solidFill>
              </a:rPr>
              <a:t>d’exister</a:t>
            </a:r>
            <a:r>
              <a:rPr lang="en-US" sz="2100" dirty="0">
                <a:solidFill>
                  <a:srgbClr val="FFFFFF"/>
                </a:solidFill>
              </a:rPr>
              <a:t>, et </a:t>
            </a:r>
            <a:r>
              <a:rPr lang="en-US" sz="2100" dirty="0" err="1">
                <a:solidFill>
                  <a:srgbClr val="FFFFFF"/>
                </a:solidFill>
              </a:rPr>
              <a:t>notre</a:t>
            </a:r>
            <a:r>
              <a:rPr lang="en-US" sz="2100" dirty="0">
                <a:solidFill>
                  <a:srgbClr val="FFFFFF"/>
                </a:solidFill>
              </a:rPr>
              <a:t> sensation que la </a:t>
            </a:r>
            <a:r>
              <a:rPr lang="en-US" sz="2100" dirty="0" err="1">
                <a:solidFill>
                  <a:srgbClr val="FFFFFF"/>
                </a:solidFill>
              </a:rPr>
              <a:t>réalité</a:t>
            </a:r>
            <a:r>
              <a:rPr lang="en-US" sz="2100" dirty="0">
                <a:solidFill>
                  <a:srgbClr val="FFFFFF"/>
                </a:solidFill>
              </a:rPr>
              <a:t> a un </a:t>
            </a:r>
            <a:r>
              <a:rPr lang="en-US" sz="2100" dirty="0" err="1">
                <a:solidFill>
                  <a:srgbClr val="FFFFFF"/>
                </a:solidFill>
              </a:rPr>
              <a:t>sens.</a:t>
            </a:r>
            <a:r>
              <a:rPr lang="en-US" sz="2100" dirty="0">
                <a:solidFill>
                  <a:srgbClr val="FFFFFF"/>
                </a:solidFill>
              </a:rPr>
              <a:t> Il y a </a:t>
            </a:r>
            <a:r>
              <a:rPr lang="en-US" sz="2100" dirty="0" err="1">
                <a:solidFill>
                  <a:srgbClr val="FFFFFF"/>
                </a:solidFill>
              </a:rPr>
              <a:t>enﬁn</a:t>
            </a:r>
            <a:r>
              <a:rPr lang="en-US" sz="2100" dirty="0">
                <a:solidFill>
                  <a:srgbClr val="FFFFFF"/>
                </a:solidFill>
              </a:rPr>
              <a:t> la notion du </a:t>
            </a:r>
            <a:r>
              <a:rPr lang="en-US" sz="2100" dirty="0" err="1">
                <a:solidFill>
                  <a:srgbClr val="FFFFFF"/>
                </a:solidFill>
              </a:rPr>
              <a:t>bien</a:t>
            </a:r>
            <a:r>
              <a:rPr lang="en-US" sz="2100" dirty="0">
                <a:solidFill>
                  <a:srgbClr val="FFFFFF"/>
                </a:solidFill>
              </a:rPr>
              <a:t> et du mal, </a:t>
            </a:r>
            <a:r>
              <a:rPr lang="en-US" sz="2100" dirty="0" err="1">
                <a:solidFill>
                  <a:srgbClr val="FFFFFF"/>
                </a:solidFill>
              </a:rPr>
              <a:t>l’amour</a:t>
            </a:r>
            <a:r>
              <a:rPr lang="en-US" sz="2100" dirty="0">
                <a:solidFill>
                  <a:srgbClr val="FFFFFF"/>
                </a:solidFill>
              </a:rPr>
              <a:t> et la </a:t>
            </a:r>
            <a:r>
              <a:rPr lang="en-US" sz="2100" dirty="0" err="1">
                <a:solidFill>
                  <a:srgbClr val="FFFFFF"/>
                </a:solidFill>
              </a:rPr>
              <a:t>préoccupation</a:t>
            </a:r>
            <a:r>
              <a:rPr lang="en-US" sz="2100" dirty="0">
                <a:solidFill>
                  <a:srgbClr val="FFFFFF"/>
                </a:solidFill>
              </a:rPr>
              <a:t> pour les </a:t>
            </a:r>
            <a:r>
              <a:rPr lang="en-US" sz="2100" dirty="0" err="1">
                <a:solidFill>
                  <a:srgbClr val="FFFFFF"/>
                </a:solidFill>
              </a:rPr>
              <a:t>autres</a:t>
            </a:r>
            <a:r>
              <a:rPr lang="en-US" sz="2100" dirty="0">
                <a:solidFill>
                  <a:srgbClr val="FFFFFF"/>
                </a:solidFill>
              </a:rPr>
              <a:t>. On ne </a:t>
            </a:r>
            <a:r>
              <a:rPr lang="en-US" sz="2100" dirty="0" err="1">
                <a:solidFill>
                  <a:srgbClr val="FFFFFF"/>
                </a:solidFill>
              </a:rPr>
              <a:t>trouvera</a:t>
            </a:r>
            <a:r>
              <a:rPr lang="en-US" sz="2100" dirty="0">
                <a:solidFill>
                  <a:srgbClr val="FFFFFF"/>
                </a:solidFill>
              </a:rPr>
              <a:t> pas </a:t>
            </a:r>
            <a:r>
              <a:rPr lang="en-US" sz="2100" dirty="0" err="1">
                <a:solidFill>
                  <a:srgbClr val="FFFFFF"/>
                </a:solidFill>
              </a:rPr>
              <a:t>ces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caractéristiques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supérieures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l’esprit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dans</a:t>
            </a:r>
            <a:r>
              <a:rPr lang="en-US" sz="2100" dirty="0">
                <a:solidFill>
                  <a:srgbClr val="FFFFFF"/>
                </a:solidFill>
              </a:rPr>
              <a:t> la </a:t>
            </a:r>
            <a:r>
              <a:rPr lang="en-US" sz="2100" dirty="0" err="1">
                <a:solidFill>
                  <a:srgbClr val="FFFFFF"/>
                </a:solidFill>
              </a:rPr>
              <a:t>matière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ordinaire</a:t>
            </a:r>
            <a:r>
              <a:rPr lang="en-US" sz="2100" dirty="0">
                <a:solidFill>
                  <a:srgbClr val="FFFFFF"/>
                </a:solidFill>
              </a:rPr>
              <a:t>.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41241"/>
            <a:ext cx="6793708" cy="1677614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FFFFFF"/>
                </a:solidFill>
              </a:rPr>
              <a:t>Récit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biblique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en-US" sz="4800" dirty="0" smtClean="0">
                <a:solidFill>
                  <a:srgbClr val="FFFFFF"/>
                </a:solidFill>
              </a:rPr>
              <a:t>de </a:t>
            </a:r>
            <a:r>
              <a:rPr lang="en-US" sz="4800" dirty="0">
                <a:solidFill>
                  <a:srgbClr val="FFFFFF"/>
                </a:solidFill>
              </a:rPr>
              <a:t>la </a:t>
            </a:r>
            <a:r>
              <a:rPr lang="en-US" sz="4800" dirty="0" err="1">
                <a:solidFill>
                  <a:srgbClr val="FFFFFF"/>
                </a:solidFill>
              </a:rPr>
              <a:t>création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1751888"/>
            <a:ext cx="7772400" cy="675996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Que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la Bible au </a:t>
            </a:r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l'origine</a:t>
            </a:r>
            <a:r>
              <a:rPr lang="en-US" dirty="0">
                <a:solidFill>
                  <a:srgbClr val="FFFFFF"/>
                </a:solidFill>
              </a:rPr>
              <a:t> de la vie et de </a:t>
            </a:r>
            <a:r>
              <a:rPr lang="en-US" dirty="0" err="1">
                <a:solidFill>
                  <a:srgbClr val="FFFFFF"/>
                </a:solidFill>
              </a:rPr>
              <a:t>notre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planète</a:t>
            </a:r>
            <a:r>
              <a:rPr lang="en-US" dirty="0">
                <a:solidFill>
                  <a:srgbClr val="FFFFFF"/>
                </a:solidFill>
              </a:rPr>
              <a:t> 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Au commencement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Marcador de contenido 9"/>
          <p:cNvSpPr>
            <a:spLocks noGrp="1"/>
          </p:cNvSpPr>
          <p:nvPr>
            <p:ph sz="half" idx="2"/>
          </p:nvPr>
        </p:nvSpPr>
        <p:spPr>
          <a:xfrm>
            <a:off x="4055844" y="1673352"/>
            <a:ext cx="4548329" cy="4718304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La Bible commence par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déclaration</a:t>
            </a:r>
            <a:r>
              <a:rPr lang="en-US" sz="2400" dirty="0">
                <a:solidFill>
                  <a:srgbClr val="FFFFFF"/>
                </a:solidFill>
              </a:rPr>
              <a:t> afﬁrmative : « Au commencement,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créa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cieux</a:t>
            </a:r>
            <a:r>
              <a:rPr lang="en-US" sz="2400" dirty="0">
                <a:solidFill>
                  <a:srgbClr val="FFFFFF"/>
                </a:solidFill>
              </a:rPr>
              <a:t> et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. » (</a:t>
            </a:r>
            <a:r>
              <a:rPr lang="en-US" sz="2400" dirty="0" err="1">
                <a:solidFill>
                  <a:srgbClr val="FFFFFF"/>
                </a:solidFill>
              </a:rPr>
              <a:t>Genèse</a:t>
            </a:r>
            <a:r>
              <a:rPr lang="en-US" sz="2400" dirty="0">
                <a:solidFill>
                  <a:srgbClr val="FFFFFF"/>
                </a:solidFill>
              </a:rPr>
              <a:t> 1 : 1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L’écrivain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biblique</a:t>
            </a:r>
            <a:r>
              <a:rPr lang="en-US" sz="2400" dirty="0">
                <a:solidFill>
                  <a:srgbClr val="FFFFFF"/>
                </a:solidFill>
              </a:rPr>
              <a:t> ne se </a:t>
            </a:r>
            <a:r>
              <a:rPr lang="en-US" sz="2400" dirty="0" err="1">
                <a:solidFill>
                  <a:srgbClr val="FFFFFF"/>
                </a:solidFill>
              </a:rPr>
              <a:t>préoccupe</a:t>
            </a:r>
            <a:r>
              <a:rPr lang="en-US" sz="2400" dirty="0">
                <a:solidFill>
                  <a:srgbClr val="FFFFFF"/>
                </a:solidFill>
              </a:rPr>
              <a:t> pas de </a:t>
            </a:r>
            <a:r>
              <a:rPr lang="en-US" sz="2400" dirty="0" err="1">
                <a:solidFill>
                  <a:srgbClr val="FFFFFF"/>
                </a:solidFill>
              </a:rPr>
              <a:t>prouver</a:t>
            </a:r>
            <a:r>
              <a:rPr lang="en-US" sz="2400" dirty="0">
                <a:solidFill>
                  <a:srgbClr val="FFFFFF"/>
                </a:solidFill>
              </a:rPr>
              <a:t> que la </a:t>
            </a:r>
            <a:r>
              <a:rPr lang="en-US" sz="2400" dirty="0" err="1">
                <a:solidFill>
                  <a:srgbClr val="FFFFFF"/>
                </a:solidFill>
              </a:rPr>
              <a:t>création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vraie</a:t>
            </a:r>
            <a:r>
              <a:rPr lang="en-US" sz="2400" dirty="0">
                <a:solidFill>
                  <a:srgbClr val="FFFFFF"/>
                </a:solidFill>
              </a:rPr>
              <a:t>. Il ne </a:t>
            </a:r>
            <a:r>
              <a:rPr lang="en-US" sz="2400" dirty="0" err="1">
                <a:solidFill>
                  <a:srgbClr val="FFFFFF"/>
                </a:solidFill>
              </a:rPr>
              <a:t>discute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n’argumente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présente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simplement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créateur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déﬁnit</a:t>
            </a:r>
            <a:r>
              <a:rPr lang="en-US" sz="2400" dirty="0">
                <a:solidFill>
                  <a:srgbClr val="FFFFFF"/>
                </a:solidFill>
              </a:rPr>
              <a:t> son </a:t>
            </a:r>
            <a:r>
              <a:rPr lang="en-US" sz="2400" dirty="0" err="1">
                <a:solidFill>
                  <a:srgbClr val="FFFFFF"/>
                </a:solidFill>
              </a:rPr>
              <a:t>œuvre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créatrice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Imagen 3" descr="ThinkstockPhotos-13924345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2" y="1563779"/>
            <a:ext cx="3956794" cy="4092455"/>
          </a:xfrm>
          <a:prstGeom prst="rect">
            <a:avLst/>
          </a:prstGeom>
          <a:effectLst>
            <a:reflection stA="50000" endPos="75000" dir="5400000" sy="-100000" algn="bl" rotWithShape="0"/>
          </a:effectLst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4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Ce qui se </a:t>
            </a:r>
            <a:r>
              <a:rPr lang="en-US" dirty="0" err="1">
                <a:solidFill>
                  <a:srgbClr val="FFFFFF"/>
                </a:solidFill>
              </a:rPr>
              <a:t>voit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fut</a:t>
            </a:r>
            <a:r>
              <a:rPr lang="en-US" dirty="0">
                <a:solidFill>
                  <a:srgbClr val="FFFFFF"/>
                </a:solidFill>
              </a:rPr>
              <a:t> fait de </a:t>
            </a:r>
            <a:r>
              <a:rPr lang="en-US" dirty="0" err="1">
                <a:solidFill>
                  <a:srgbClr val="FFFFFF"/>
                </a:solidFill>
              </a:rPr>
              <a:t>ce</a:t>
            </a:r>
            <a:r>
              <a:rPr lang="en-US" dirty="0">
                <a:solidFill>
                  <a:srgbClr val="FFFFFF"/>
                </a:solidFill>
              </a:rPr>
              <a:t> qui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ne </a:t>
            </a:r>
            <a:r>
              <a:rPr lang="en-US" dirty="0">
                <a:solidFill>
                  <a:srgbClr val="FFFFFF"/>
                </a:solidFill>
              </a:rPr>
              <a:t>se </a:t>
            </a:r>
            <a:r>
              <a:rPr lang="en-US" dirty="0" err="1">
                <a:solidFill>
                  <a:srgbClr val="FFFFFF"/>
                </a:solidFill>
              </a:rPr>
              <a:t>voyait</a:t>
            </a:r>
            <a:r>
              <a:rPr lang="en-US" dirty="0">
                <a:solidFill>
                  <a:srgbClr val="FFFFFF"/>
                </a:solidFill>
              </a:rPr>
              <a:t> pas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133963" y="1848091"/>
            <a:ext cx="4552837" cy="4525963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</a:rPr>
              <a:t>« Par la </a:t>
            </a:r>
            <a:r>
              <a:rPr lang="en-US" sz="2300" dirty="0" err="1">
                <a:solidFill>
                  <a:srgbClr val="FFFFFF"/>
                </a:solidFill>
              </a:rPr>
              <a:t>foi</a:t>
            </a:r>
            <a:r>
              <a:rPr lang="en-US" sz="2300" dirty="0">
                <a:solidFill>
                  <a:srgbClr val="FFFFFF"/>
                </a:solidFill>
              </a:rPr>
              <a:t>, nous </a:t>
            </a:r>
            <a:r>
              <a:rPr lang="en-US" sz="2300" dirty="0" err="1">
                <a:solidFill>
                  <a:srgbClr val="FFFFFF"/>
                </a:solidFill>
              </a:rPr>
              <a:t>comprenons</a:t>
            </a:r>
            <a:r>
              <a:rPr lang="en-US" sz="2300" dirty="0">
                <a:solidFill>
                  <a:srgbClr val="FFFFFF"/>
                </a:solidFill>
              </a:rPr>
              <a:t> que </a:t>
            </a:r>
            <a:r>
              <a:rPr lang="en-US" sz="2300" dirty="0" err="1">
                <a:solidFill>
                  <a:srgbClr val="FFFFFF"/>
                </a:solidFill>
              </a:rPr>
              <a:t>l’univers</a:t>
            </a:r>
            <a:r>
              <a:rPr lang="en-US" sz="2300" dirty="0">
                <a:solidFill>
                  <a:srgbClr val="FFFFFF"/>
                </a:solidFill>
              </a:rPr>
              <a:t> a </a:t>
            </a:r>
            <a:r>
              <a:rPr lang="en-US" sz="2300" dirty="0" err="1">
                <a:solidFill>
                  <a:srgbClr val="FFFFFF"/>
                </a:solidFill>
              </a:rPr>
              <a:t>été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formé</a:t>
            </a:r>
            <a:r>
              <a:rPr lang="en-US" sz="2300" dirty="0">
                <a:solidFill>
                  <a:srgbClr val="FFFFFF"/>
                </a:solidFill>
              </a:rPr>
              <a:t> par la parole de </a:t>
            </a:r>
            <a:r>
              <a:rPr lang="en-US" sz="2300" dirty="0" err="1">
                <a:solidFill>
                  <a:srgbClr val="FFFFFF"/>
                </a:solidFill>
              </a:rPr>
              <a:t>Dieu</a:t>
            </a:r>
            <a:r>
              <a:rPr lang="en-US" sz="2300" dirty="0">
                <a:solidFill>
                  <a:srgbClr val="FFFFFF"/>
                </a:solidFill>
              </a:rPr>
              <a:t>, de </a:t>
            </a:r>
            <a:r>
              <a:rPr lang="en-US" sz="2300" dirty="0" err="1">
                <a:solidFill>
                  <a:srgbClr val="FFFFFF"/>
                </a:solidFill>
              </a:rPr>
              <a:t>sorte</a:t>
            </a:r>
            <a:r>
              <a:rPr lang="en-US" sz="2300" dirty="0">
                <a:solidFill>
                  <a:srgbClr val="FFFFFF"/>
                </a:solidFill>
              </a:rPr>
              <a:t> que le monde visible </a:t>
            </a:r>
            <a:r>
              <a:rPr lang="en-US" sz="2300" dirty="0" err="1">
                <a:solidFill>
                  <a:srgbClr val="FFFFFF"/>
                </a:solidFill>
              </a:rPr>
              <a:t>n’a</a:t>
            </a:r>
            <a:r>
              <a:rPr lang="en-US" sz="2300" dirty="0">
                <a:solidFill>
                  <a:srgbClr val="FFFFFF"/>
                </a:solidFill>
              </a:rPr>
              <a:t> pas </a:t>
            </a:r>
            <a:r>
              <a:rPr lang="en-US" sz="2300" dirty="0" err="1">
                <a:solidFill>
                  <a:srgbClr val="FFFFFF"/>
                </a:solidFill>
              </a:rPr>
              <a:t>été</a:t>
            </a:r>
            <a:r>
              <a:rPr lang="en-US" sz="2300" dirty="0">
                <a:solidFill>
                  <a:srgbClr val="FFFFFF"/>
                </a:solidFill>
              </a:rPr>
              <a:t> fait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partir</a:t>
            </a:r>
            <a:r>
              <a:rPr lang="en-US" sz="2300" dirty="0">
                <a:solidFill>
                  <a:srgbClr val="FFFFFF"/>
                </a:solidFill>
              </a:rPr>
              <a:t> des choses </a:t>
            </a:r>
            <a:r>
              <a:rPr lang="en-US" sz="2300" dirty="0" err="1">
                <a:solidFill>
                  <a:srgbClr val="FFFFFF"/>
                </a:solidFill>
              </a:rPr>
              <a:t>visibles</a:t>
            </a:r>
            <a:r>
              <a:rPr lang="en-US" sz="2300" dirty="0">
                <a:solidFill>
                  <a:srgbClr val="FFFFFF"/>
                </a:solidFill>
              </a:rPr>
              <a:t>. » (</a:t>
            </a:r>
            <a:r>
              <a:rPr lang="en-US" sz="2300" dirty="0" err="1">
                <a:solidFill>
                  <a:srgbClr val="FFFFFF"/>
                </a:solidFill>
              </a:rPr>
              <a:t>Hébreux</a:t>
            </a:r>
            <a:r>
              <a:rPr lang="en-US" sz="2300" dirty="0">
                <a:solidFill>
                  <a:srgbClr val="FFFFFF"/>
                </a:solidFill>
              </a:rPr>
              <a:t> 11 : 3</a:t>
            </a:r>
            <a:r>
              <a:rPr lang="en-US" sz="2300" dirty="0" smtClean="0">
                <a:solidFill>
                  <a:srgbClr val="FFFFFF"/>
                </a:solidFill>
              </a:rPr>
              <a:t>)</a:t>
            </a: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n’y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avait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rien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avant</a:t>
            </a:r>
            <a:r>
              <a:rPr lang="en-US" sz="2300" dirty="0">
                <a:solidFill>
                  <a:srgbClr val="FFFFFF"/>
                </a:solidFill>
              </a:rPr>
              <a:t> que </a:t>
            </a:r>
            <a:r>
              <a:rPr lang="en-US" sz="2300" dirty="0" err="1">
                <a:solidFill>
                  <a:srgbClr val="FFFFFF"/>
                </a:solidFill>
              </a:rPr>
              <a:t>Dieu</a:t>
            </a:r>
            <a:r>
              <a:rPr lang="en-US" sz="2300" dirty="0">
                <a:solidFill>
                  <a:srgbClr val="FFFFFF"/>
                </a:solidFill>
              </a:rPr>
              <a:t> ne </a:t>
            </a:r>
            <a:r>
              <a:rPr lang="en-US" sz="2300" dirty="0" err="1">
                <a:solidFill>
                  <a:srgbClr val="FFFFFF"/>
                </a:solidFill>
              </a:rPr>
              <a:t>crée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l’univers</a:t>
            </a:r>
            <a:r>
              <a:rPr lang="en-US" sz="2300" dirty="0">
                <a:solidFill>
                  <a:srgbClr val="FFFFFF"/>
                </a:solidFill>
              </a:rPr>
              <a:t>. Il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le commencement de tout. Avant </a:t>
            </a:r>
            <a:r>
              <a:rPr lang="en-US" sz="2300" dirty="0" err="1">
                <a:solidFill>
                  <a:srgbClr val="FFFFFF"/>
                </a:solidFill>
              </a:rPr>
              <a:t>Dieu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rien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n’existait</a:t>
            </a:r>
            <a:r>
              <a:rPr lang="en-US" sz="2300" dirty="0">
                <a:solidFill>
                  <a:srgbClr val="FFFFFF"/>
                </a:solidFill>
              </a:rPr>
              <a:t>. Il </a:t>
            </a:r>
            <a:r>
              <a:rPr lang="en-US" sz="2300" dirty="0" err="1">
                <a:solidFill>
                  <a:srgbClr val="FFFFFF"/>
                </a:solidFill>
              </a:rPr>
              <a:t>créa</a:t>
            </a:r>
            <a:r>
              <a:rPr lang="en-US" sz="2300" dirty="0">
                <a:solidFill>
                  <a:srgbClr val="FFFFFF"/>
                </a:solidFill>
              </a:rPr>
              <a:t> tout de </a:t>
            </a:r>
            <a:r>
              <a:rPr lang="en-US" sz="2300" dirty="0" err="1">
                <a:solidFill>
                  <a:srgbClr val="FFFFFF"/>
                </a:solidFill>
              </a:rPr>
              <a:t>rien</a:t>
            </a:r>
            <a:r>
              <a:rPr lang="en-US" sz="2300" dirty="0">
                <a:solidFill>
                  <a:srgbClr val="FFFFFF"/>
                </a:solidFill>
              </a:rPr>
              <a:t>.</a:t>
            </a:r>
            <a:endParaRPr lang="en-US" sz="23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Les </a:t>
            </a:r>
            <a:r>
              <a:rPr lang="en-US" dirty="0" err="1">
                <a:solidFill>
                  <a:srgbClr val="FFFFFF"/>
                </a:solidFill>
              </a:rPr>
              <a:t>cieux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sont</a:t>
            </a:r>
            <a:r>
              <a:rPr lang="en-US" dirty="0">
                <a:solidFill>
                  <a:srgbClr val="FFFFFF"/>
                </a:solidFill>
              </a:rPr>
              <a:t> des </a:t>
            </a:r>
            <a:r>
              <a:rPr lang="en-US" dirty="0" err="1">
                <a:solidFill>
                  <a:srgbClr val="FFFFFF"/>
                </a:solidFill>
              </a:rPr>
              <a:t>témoins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muets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du </a:t>
            </a:r>
            <a:r>
              <a:rPr lang="en-US" dirty="0" err="1">
                <a:solidFill>
                  <a:srgbClr val="FFFFFF"/>
                </a:solidFill>
              </a:rPr>
              <a:t>pouvoir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13405" y="1661396"/>
            <a:ext cx="4837536" cy="4525963"/>
          </a:xfrm>
        </p:spPr>
        <p:txBody>
          <a:bodyPr>
            <a:noAutofit/>
          </a:bodyPr>
          <a:lstStyle/>
          <a:p>
            <a:pPr algn="just"/>
            <a:r>
              <a:rPr lang="en-US" sz="2100" dirty="0">
                <a:solidFill>
                  <a:srgbClr val="FFFFFF"/>
                </a:solidFill>
              </a:rPr>
              <a:t>« Les </a:t>
            </a:r>
            <a:r>
              <a:rPr lang="en-US" sz="2100" dirty="0" err="1">
                <a:solidFill>
                  <a:srgbClr val="FFFFFF"/>
                </a:solidFill>
              </a:rPr>
              <a:t>cieux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racontent</a:t>
            </a:r>
            <a:r>
              <a:rPr lang="en-US" sz="2100" dirty="0">
                <a:solidFill>
                  <a:srgbClr val="FFFFFF"/>
                </a:solidFill>
              </a:rPr>
              <a:t> la </a:t>
            </a:r>
            <a:r>
              <a:rPr lang="en-US" sz="2100" dirty="0" err="1">
                <a:solidFill>
                  <a:srgbClr val="FFFFFF"/>
                </a:solidFill>
              </a:rPr>
              <a:t>gloire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Dieu</a:t>
            </a:r>
            <a:r>
              <a:rPr lang="en-US" sz="2100" dirty="0">
                <a:solidFill>
                  <a:srgbClr val="FFFFFF"/>
                </a:solidFill>
              </a:rPr>
              <a:t>, et </a:t>
            </a:r>
            <a:r>
              <a:rPr lang="en-US" sz="2100" dirty="0" err="1">
                <a:solidFill>
                  <a:srgbClr val="FFFFFF"/>
                </a:solidFill>
              </a:rPr>
              <a:t>l’étendue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manifeste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l’œuvre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ses</a:t>
            </a:r>
            <a:r>
              <a:rPr lang="en-US" sz="2100" dirty="0">
                <a:solidFill>
                  <a:srgbClr val="FFFFFF"/>
                </a:solidFill>
              </a:rPr>
              <a:t> mains. Le jour </a:t>
            </a:r>
            <a:r>
              <a:rPr lang="en-US" sz="2100" dirty="0" err="1">
                <a:solidFill>
                  <a:srgbClr val="FFFFFF"/>
                </a:solidFill>
              </a:rPr>
              <a:t>en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instruit</a:t>
            </a:r>
            <a:r>
              <a:rPr lang="en-US" sz="2100" dirty="0">
                <a:solidFill>
                  <a:srgbClr val="FFFFFF"/>
                </a:solidFill>
              </a:rPr>
              <a:t> un </a:t>
            </a:r>
            <a:r>
              <a:rPr lang="en-US" sz="2100" dirty="0" err="1">
                <a:solidFill>
                  <a:srgbClr val="FFFFFF"/>
                </a:solidFill>
              </a:rPr>
              <a:t>autre</a:t>
            </a:r>
            <a:r>
              <a:rPr lang="en-US" sz="2100" dirty="0">
                <a:solidFill>
                  <a:srgbClr val="FFFFFF"/>
                </a:solidFill>
              </a:rPr>
              <a:t> jour, la </a:t>
            </a:r>
            <a:r>
              <a:rPr lang="en-US" sz="2100" dirty="0" err="1">
                <a:solidFill>
                  <a:srgbClr val="FFFFFF"/>
                </a:solidFill>
              </a:rPr>
              <a:t>nuit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en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donne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connaissance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à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une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autre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nuit</a:t>
            </a:r>
            <a:r>
              <a:rPr lang="en-US" sz="2100" dirty="0">
                <a:solidFill>
                  <a:srgbClr val="FFFFFF"/>
                </a:solidFill>
              </a:rPr>
              <a:t>. Ce </a:t>
            </a:r>
            <a:r>
              <a:rPr lang="en-US" sz="2100" dirty="0" err="1">
                <a:solidFill>
                  <a:srgbClr val="FFFFFF"/>
                </a:solidFill>
              </a:rPr>
              <a:t>n’est</a:t>
            </a:r>
            <a:r>
              <a:rPr lang="en-US" sz="2100" dirty="0">
                <a:solidFill>
                  <a:srgbClr val="FFFFFF"/>
                </a:solidFill>
              </a:rPr>
              <a:t> pas un </a:t>
            </a:r>
            <a:r>
              <a:rPr lang="en-US" sz="2100" dirty="0" err="1">
                <a:solidFill>
                  <a:srgbClr val="FFFFFF"/>
                </a:solidFill>
              </a:rPr>
              <a:t>langage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ce</a:t>
            </a:r>
            <a:r>
              <a:rPr lang="en-US" sz="2100" dirty="0">
                <a:solidFill>
                  <a:srgbClr val="FFFFFF"/>
                </a:solidFill>
              </a:rPr>
              <a:t> ne </a:t>
            </a:r>
            <a:r>
              <a:rPr lang="en-US" sz="2100" dirty="0" err="1">
                <a:solidFill>
                  <a:srgbClr val="FFFFFF"/>
                </a:solidFill>
              </a:rPr>
              <a:t>sont</a:t>
            </a:r>
            <a:r>
              <a:rPr lang="en-US" sz="2100" dirty="0">
                <a:solidFill>
                  <a:srgbClr val="FFFFFF"/>
                </a:solidFill>
              </a:rPr>
              <a:t> pas des paroles </a:t>
            </a:r>
            <a:r>
              <a:rPr lang="en-US" sz="2100" dirty="0" err="1">
                <a:solidFill>
                  <a:srgbClr val="FFFFFF"/>
                </a:solidFill>
              </a:rPr>
              <a:t>dont</a:t>
            </a:r>
            <a:r>
              <a:rPr lang="en-US" sz="2100" dirty="0">
                <a:solidFill>
                  <a:srgbClr val="FFFFFF"/>
                </a:solidFill>
              </a:rPr>
              <a:t> le son ne </a:t>
            </a:r>
            <a:r>
              <a:rPr lang="en-US" sz="2100" dirty="0" err="1">
                <a:solidFill>
                  <a:srgbClr val="FFFFFF"/>
                </a:solidFill>
              </a:rPr>
              <a:t>soit</a:t>
            </a:r>
            <a:r>
              <a:rPr lang="en-US" sz="2100" dirty="0">
                <a:solidFill>
                  <a:srgbClr val="FFFFFF"/>
                </a:solidFill>
              </a:rPr>
              <a:t> point </a:t>
            </a:r>
            <a:r>
              <a:rPr lang="en-US" sz="2100" dirty="0" err="1">
                <a:solidFill>
                  <a:srgbClr val="FFFFFF"/>
                </a:solidFill>
              </a:rPr>
              <a:t>entendu</a:t>
            </a:r>
            <a:r>
              <a:rPr lang="en-US" sz="2100" dirty="0">
                <a:solidFill>
                  <a:srgbClr val="FFFFFF"/>
                </a:solidFill>
              </a:rPr>
              <a:t>. » (</a:t>
            </a:r>
            <a:r>
              <a:rPr lang="en-US" sz="2100" dirty="0" err="1">
                <a:solidFill>
                  <a:srgbClr val="FFFFFF"/>
                </a:solidFill>
              </a:rPr>
              <a:t>Psaumes</a:t>
            </a:r>
            <a:r>
              <a:rPr lang="en-US" sz="2100" dirty="0">
                <a:solidFill>
                  <a:srgbClr val="FFFFFF"/>
                </a:solidFill>
              </a:rPr>
              <a:t> 19 : 1-4)</a:t>
            </a:r>
            <a:br>
              <a:rPr lang="en-US" sz="2100" dirty="0">
                <a:solidFill>
                  <a:srgbClr val="FFFFFF"/>
                </a:solidFill>
              </a:rPr>
            </a:br>
            <a:endParaRPr lang="en-US" sz="2100" dirty="0" smtClean="0">
              <a:solidFill>
                <a:srgbClr val="FFFFFF"/>
              </a:solidFill>
            </a:endParaRPr>
          </a:p>
          <a:p>
            <a:pPr algn="just"/>
            <a:r>
              <a:rPr lang="en-US" sz="2100" spc="-20" dirty="0" smtClean="0">
                <a:solidFill>
                  <a:srgbClr val="FFFFFF"/>
                </a:solidFill>
              </a:rPr>
              <a:t>Ni </a:t>
            </a:r>
            <a:r>
              <a:rPr lang="en-US" sz="2100" spc="-20" dirty="0">
                <a:solidFill>
                  <a:srgbClr val="FFFFFF"/>
                </a:solidFill>
              </a:rPr>
              <a:t>parole, </a:t>
            </a:r>
            <a:r>
              <a:rPr lang="en-US" sz="2100" spc="-20" dirty="0" err="1">
                <a:solidFill>
                  <a:srgbClr val="FFFFFF"/>
                </a:solidFill>
              </a:rPr>
              <a:t>ni</a:t>
            </a:r>
            <a:r>
              <a:rPr lang="en-US" sz="2100" spc="-20" dirty="0">
                <a:solidFill>
                  <a:srgbClr val="FFFFFF"/>
                </a:solidFill>
              </a:rPr>
              <a:t> argument, </a:t>
            </a:r>
            <a:r>
              <a:rPr lang="en-US" sz="2100" spc="-20" dirty="0" err="1">
                <a:solidFill>
                  <a:srgbClr val="FFFFFF"/>
                </a:solidFill>
              </a:rPr>
              <a:t>ni</a:t>
            </a:r>
            <a:r>
              <a:rPr lang="en-US" sz="2100" spc="-20" dirty="0">
                <a:solidFill>
                  <a:srgbClr val="FFFFFF"/>
                </a:solidFill>
              </a:rPr>
              <a:t> </a:t>
            </a:r>
            <a:r>
              <a:rPr lang="en-US" sz="2100" spc="-20" dirty="0" err="1">
                <a:solidFill>
                  <a:srgbClr val="FFFFFF"/>
                </a:solidFill>
              </a:rPr>
              <a:t>philosophie</a:t>
            </a:r>
            <a:r>
              <a:rPr lang="en-US" sz="2100" spc="-20" dirty="0">
                <a:solidFill>
                  <a:srgbClr val="FFFFFF"/>
                </a:solidFill>
              </a:rPr>
              <a:t> ne </a:t>
            </a:r>
            <a:r>
              <a:rPr lang="en-US" sz="2100" spc="-20" dirty="0" err="1">
                <a:solidFill>
                  <a:srgbClr val="FFFFFF"/>
                </a:solidFill>
              </a:rPr>
              <a:t>sont</a:t>
            </a:r>
            <a:r>
              <a:rPr lang="en-US" sz="2100" spc="-20" dirty="0">
                <a:solidFill>
                  <a:srgbClr val="FFFFFF"/>
                </a:solidFill>
              </a:rPr>
              <a:t> </a:t>
            </a:r>
            <a:r>
              <a:rPr lang="en-US" sz="2100" spc="-20" dirty="0" err="1">
                <a:solidFill>
                  <a:srgbClr val="FFFFFF"/>
                </a:solidFill>
              </a:rPr>
              <a:t>nécessaires</a:t>
            </a:r>
            <a:r>
              <a:rPr lang="en-US" sz="2100" spc="-20" dirty="0">
                <a:solidFill>
                  <a:srgbClr val="FFFFFF"/>
                </a:solidFill>
              </a:rPr>
              <a:t>. Il </a:t>
            </a:r>
            <a:r>
              <a:rPr lang="en-US" sz="2100" spc="-20" dirty="0" err="1">
                <a:solidFill>
                  <a:srgbClr val="FFFFFF"/>
                </a:solidFill>
              </a:rPr>
              <a:t>sufﬁt</a:t>
            </a:r>
            <a:r>
              <a:rPr lang="en-US" sz="2100" spc="-20" dirty="0">
                <a:solidFill>
                  <a:srgbClr val="FFFFFF"/>
                </a:solidFill>
              </a:rPr>
              <a:t> de </a:t>
            </a:r>
            <a:r>
              <a:rPr lang="en-US" sz="2100" spc="-20" dirty="0" err="1">
                <a:solidFill>
                  <a:srgbClr val="FFFFFF"/>
                </a:solidFill>
              </a:rPr>
              <a:t>regarder</a:t>
            </a:r>
            <a:r>
              <a:rPr lang="en-US" sz="2100" spc="-20" dirty="0">
                <a:solidFill>
                  <a:srgbClr val="FFFFFF"/>
                </a:solidFill>
              </a:rPr>
              <a:t> </a:t>
            </a:r>
            <a:r>
              <a:rPr lang="en-US" sz="2100" spc="-20" dirty="0" err="1">
                <a:solidFill>
                  <a:srgbClr val="FFFFFF"/>
                </a:solidFill>
              </a:rPr>
              <a:t>en</a:t>
            </a:r>
            <a:r>
              <a:rPr lang="en-US" sz="2100" spc="-20" dirty="0">
                <a:solidFill>
                  <a:srgbClr val="FFFFFF"/>
                </a:solidFill>
              </a:rPr>
              <a:t> haut et de ne pas </a:t>
            </a:r>
            <a:r>
              <a:rPr lang="en-US" sz="2100" spc="-20" dirty="0" err="1">
                <a:solidFill>
                  <a:srgbClr val="FFFFFF"/>
                </a:solidFill>
              </a:rPr>
              <a:t>tergiverser</a:t>
            </a:r>
            <a:r>
              <a:rPr lang="en-US" sz="2100" spc="-20" dirty="0">
                <a:solidFill>
                  <a:srgbClr val="FFFFFF"/>
                </a:solidFill>
              </a:rPr>
              <a:t> avec </a:t>
            </a:r>
            <a:r>
              <a:rPr lang="en-US" sz="2100" spc="-20" dirty="0" err="1">
                <a:solidFill>
                  <a:srgbClr val="FFFFFF"/>
                </a:solidFill>
              </a:rPr>
              <a:t>sa</a:t>
            </a:r>
            <a:r>
              <a:rPr lang="en-US" sz="2100" spc="-20" dirty="0">
                <a:solidFill>
                  <a:srgbClr val="FFFFFF"/>
                </a:solidFill>
              </a:rPr>
              <a:t> </a:t>
            </a:r>
            <a:r>
              <a:rPr lang="en-US" sz="2100" spc="-20" dirty="0" err="1">
                <a:solidFill>
                  <a:srgbClr val="FFFFFF"/>
                </a:solidFill>
              </a:rPr>
              <a:t>propre</a:t>
            </a:r>
            <a:r>
              <a:rPr lang="en-US" sz="2100" spc="-20" dirty="0">
                <a:solidFill>
                  <a:srgbClr val="FFFFFF"/>
                </a:solidFill>
              </a:rPr>
              <a:t> raison. Un </a:t>
            </a:r>
            <a:r>
              <a:rPr lang="en-US" sz="2100" spc="-20" dirty="0" err="1">
                <a:solidFill>
                  <a:srgbClr val="FFFFFF"/>
                </a:solidFill>
              </a:rPr>
              <a:t>Créateur</a:t>
            </a:r>
            <a:r>
              <a:rPr lang="en-US" sz="2100" spc="-20" dirty="0">
                <a:solidFill>
                  <a:srgbClr val="FFFFFF"/>
                </a:solidFill>
              </a:rPr>
              <a:t> </a:t>
            </a:r>
            <a:r>
              <a:rPr lang="en-US" sz="2100" spc="-20" dirty="0" err="1">
                <a:solidFill>
                  <a:srgbClr val="FFFFFF"/>
                </a:solidFill>
              </a:rPr>
              <a:t>doit</a:t>
            </a:r>
            <a:r>
              <a:rPr lang="en-US" sz="2100" spc="-20" dirty="0">
                <a:solidFill>
                  <a:srgbClr val="FFFFFF"/>
                </a:solidFill>
              </a:rPr>
              <a:t> </a:t>
            </a:r>
            <a:r>
              <a:rPr lang="en-US" sz="2100" spc="-20" dirty="0" err="1">
                <a:solidFill>
                  <a:srgbClr val="FFFFFF"/>
                </a:solidFill>
              </a:rPr>
              <a:t>exister</a:t>
            </a:r>
            <a:r>
              <a:rPr lang="en-US" sz="2100" spc="-20" dirty="0">
                <a:solidFill>
                  <a:srgbClr val="FFFFFF"/>
                </a:solidFill>
              </a:rPr>
              <a:t> derrière </a:t>
            </a:r>
            <a:r>
              <a:rPr lang="en-US" sz="2100" spc="-20" dirty="0" err="1">
                <a:solidFill>
                  <a:srgbClr val="FFFFFF"/>
                </a:solidFill>
              </a:rPr>
              <a:t>quelque</a:t>
            </a:r>
            <a:r>
              <a:rPr lang="en-US" sz="2100" spc="-20" dirty="0">
                <a:solidFill>
                  <a:srgbClr val="FFFFFF"/>
                </a:solidFill>
              </a:rPr>
              <a:t> chose de </a:t>
            </a:r>
            <a:r>
              <a:rPr lang="en-US" sz="2100" spc="-20" dirty="0" err="1">
                <a:solidFill>
                  <a:srgbClr val="FFFFFF"/>
                </a:solidFill>
              </a:rPr>
              <a:t>si</a:t>
            </a:r>
            <a:r>
              <a:rPr lang="en-US" sz="2100" spc="-20" dirty="0">
                <a:solidFill>
                  <a:srgbClr val="FFFFFF"/>
                </a:solidFill>
              </a:rPr>
              <a:t> grand, de </a:t>
            </a:r>
            <a:r>
              <a:rPr lang="en-US" sz="2100" spc="-20" dirty="0" err="1">
                <a:solidFill>
                  <a:srgbClr val="FFFFFF"/>
                </a:solidFill>
              </a:rPr>
              <a:t>si</a:t>
            </a:r>
            <a:r>
              <a:rPr lang="en-US" sz="2100" spc="-20" dirty="0">
                <a:solidFill>
                  <a:srgbClr val="FFFFFF"/>
                </a:solidFill>
              </a:rPr>
              <a:t> beau et </a:t>
            </a:r>
            <a:r>
              <a:rPr lang="en-US" sz="2100" spc="-20" dirty="0" err="1">
                <a:solidFill>
                  <a:srgbClr val="FFFFFF"/>
                </a:solidFill>
              </a:rPr>
              <a:t>dessiné</a:t>
            </a:r>
            <a:r>
              <a:rPr lang="en-US" sz="2100" spc="-20" dirty="0">
                <a:solidFill>
                  <a:srgbClr val="FFFFFF"/>
                </a:solidFill>
              </a:rPr>
              <a:t> avec </a:t>
            </a:r>
            <a:r>
              <a:rPr lang="en-US" sz="2100" spc="-20" dirty="0" err="1">
                <a:solidFill>
                  <a:srgbClr val="FFFFFF"/>
                </a:solidFill>
              </a:rPr>
              <a:t>tant</a:t>
            </a:r>
            <a:r>
              <a:rPr lang="en-US" sz="2100" spc="-20" dirty="0">
                <a:solidFill>
                  <a:srgbClr val="FFFFFF"/>
                </a:solidFill>
              </a:rPr>
              <a:t> de perfection. </a:t>
            </a:r>
            <a:endParaRPr lang="en-US" sz="2100" spc="-20" dirty="0">
              <a:solidFill>
                <a:srgbClr val="FFFFFF"/>
              </a:solidFill>
            </a:endParaRPr>
          </a:p>
        </p:txBody>
      </p:sp>
      <p:pic>
        <p:nvPicPr>
          <p:cNvPr id="7" name="Imagen 6" descr="ThinkstockPhotos-50903516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6" b="6054"/>
          <a:stretch/>
        </p:blipFill>
        <p:spPr>
          <a:xfrm>
            <a:off x="5549931" y="1883304"/>
            <a:ext cx="3181091" cy="39855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Comment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ﬁ t-</a:t>
            </a:r>
            <a:r>
              <a:rPr lang="en-US" dirty="0" err="1">
                <a:solidFill>
                  <a:srgbClr val="FFFFFF"/>
                </a:solidFill>
              </a:rPr>
              <a:t>il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l’univers</a:t>
            </a:r>
            <a:r>
              <a:rPr lang="en-US" dirty="0">
                <a:solidFill>
                  <a:srgbClr val="FFFFFF"/>
                </a:solidFill>
              </a:rPr>
              <a:t> ?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6960" y="1593953"/>
            <a:ext cx="7387554" cy="4525963"/>
          </a:xfrm>
        </p:spPr>
        <p:txBody>
          <a:bodyPr>
            <a:normAutofit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«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a </a:t>
            </a:r>
            <a:r>
              <a:rPr lang="en-US" sz="2600" dirty="0" err="1">
                <a:solidFill>
                  <a:srgbClr val="FFFFFF"/>
                </a:solidFill>
              </a:rPr>
              <a:t>créé</a:t>
            </a:r>
            <a:r>
              <a:rPr lang="en-US" sz="2600" dirty="0">
                <a:solidFill>
                  <a:srgbClr val="FFFFFF"/>
                </a:solidFill>
              </a:rPr>
              <a:t> la </a:t>
            </a:r>
            <a:r>
              <a:rPr lang="en-US" sz="2600" dirty="0" err="1">
                <a:solidFill>
                  <a:srgbClr val="FFFFFF"/>
                </a:solidFill>
              </a:rPr>
              <a:t>terre</a:t>
            </a:r>
            <a:r>
              <a:rPr lang="en-US" sz="2600" dirty="0">
                <a:solidFill>
                  <a:srgbClr val="FFFFFF"/>
                </a:solidFill>
              </a:rPr>
              <a:t> par </a:t>
            </a:r>
            <a:r>
              <a:rPr lang="en-US" sz="2600" dirty="0" err="1">
                <a:solidFill>
                  <a:srgbClr val="FFFFFF"/>
                </a:solidFill>
              </a:rPr>
              <a:t>sa</a:t>
            </a:r>
            <a:r>
              <a:rPr lang="en-US" sz="2600" dirty="0">
                <a:solidFill>
                  <a:srgbClr val="FFFFFF"/>
                </a:solidFill>
              </a:rPr>
              <a:t> puissance,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a </a:t>
            </a:r>
            <a:r>
              <a:rPr lang="en-US" sz="2600" dirty="0" err="1">
                <a:solidFill>
                  <a:srgbClr val="FFFFFF"/>
                </a:solidFill>
              </a:rPr>
              <a:t>fondé</a:t>
            </a:r>
            <a:r>
              <a:rPr lang="en-US" sz="2600" dirty="0">
                <a:solidFill>
                  <a:srgbClr val="FFFFFF"/>
                </a:solidFill>
              </a:rPr>
              <a:t> le monde par </a:t>
            </a:r>
            <a:r>
              <a:rPr lang="en-US" sz="2600" dirty="0" err="1">
                <a:solidFill>
                  <a:srgbClr val="FFFFFF"/>
                </a:solidFill>
              </a:rPr>
              <a:t>sa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sagesse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a </a:t>
            </a:r>
            <a:r>
              <a:rPr lang="en-US" sz="2600" dirty="0" err="1">
                <a:solidFill>
                  <a:srgbClr val="FFFFFF"/>
                </a:solidFill>
              </a:rPr>
              <a:t>étendu</a:t>
            </a:r>
            <a:r>
              <a:rPr lang="en-US" sz="2600" dirty="0">
                <a:solidFill>
                  <a:srgbClr val="FFFFFF"/>
                </a:solidFill>
              </a:rPr>
              <a:t> les </a:t>
            </a:r>
            <a:r>
              <a:rPr lang="en-US" sz="2600" dirty="0" err="1">
                <a:solidFill>
                  <a:srgbClr val="FFFFFF"/>
                </a:solidFill>
              </a:rPr>
              <a:t>cieux</a:t>
            </a:r>
            <a:r>
              <a:rPr lang="en-US" sz="2600" dirty="0">
                <a:solidFill>
                  <a:srgbClr val="FFFFFF"/>
                </a:solidFill>
              </a:rPr>
              <a:t> par son intelligence.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sa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voix</a:t>
            </a:r>
            <a:r>
              <a:rPr lang="en-US" sz="2600" dirty="0">
                <a:solidFill>
                  <a:srgbClr val="FFFFFF"/>
                </a:solidFill>
              </a:rPr>
              <a:t>, les </a:t>
            </a:r>
            <a:r>
              <a:rPr lang="en-US" sz="2600" dirty="0" err="1">
                <a:solidFill>
                  <a:srgbClr val="FFFFFF"/>
                </a:solidFill>
              </a:rPr>
              <a:t>eaux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mugissent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dans</a:t>
            </a:r>
            <a:r>
              <a:rPr lang="en-US" sz="2600" dirty="0">
                <a:solidFill>
                  <a:srgbClr val="FFFFFF"/>
                </a:solidFill>
              </a:rPr>
              <a:t> les </a:t>
            </a:r>
            <a:r>
              <a:rPr lang="en-US" sz="2600" dirty="0" err="1">
                <a:solidFill>
                  <a:srgbClr val="FFFFFF"/>
                </a:solidFill>
              </a:rPr>
              <a:t>cieux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fait </a:t>
            </a:r>
            <a:r>
              <a:rPr lang="en-US" sz="2600" dirty="0" err="1">
                <a:solidFill>
                  <a:srgbClr val="FFFFFF"/>
                </a:solidFill>
              </a:rPr>
              <a:t>monter</a:t>
            </a:r>
            <a:r>
              <a:rPr lang="en-US" sz="2600" dirty="0">
                <a:solidFill>
                  <a:srgbClr val="FFFFFF"/>
                </a:solidFill>
              </a:rPr>
              <a:t> les </a:t>
            </a:r>
            <a:r>
              <a:rPr lang="en-US" sz="2600" dirty="0" err="1">
                <a:solidFill>
                  <a:srgbClr val="FFFFFF"/>
                </a:solidFill>
              </a:rPr>
              <a:t>nuages</a:t>
            </a:r>
            <a:r>
              <a:rPr lang="en-US" sz="2600" dirty="0">
                <a:solidFill>
                  <a:srgbClr val="FFFFFF"/>
                </a:solidFill>
              </a:rPr>
              <a:t> des </a:t>
            </a:r>
            <a:r>
              <a:rPr lang="en-US" sz="2600" dirty="0" err="1">
                <a:solidFill>
                  <a:srgbClr val="FFFFFF"/>
                </a:solidFill>
              </a:rPr>
              <a:t>extrémités</a:t>
            </a:r>
            <a:r>
              <a:rPr lang="en-US" sz="2600" dirty="0">
                <a:solidFill>
                  <a:srgbClr val="FFFFFF"/>
                </a:solidFill>
              </a:rPr>
              <a:t> de la </a:t>
            </a:r>
            <a:r>
              <a:rPr lang="en-US" sz="2600" dirty="0" err="1">
                <a:solidFill>
                  <a:srgbClr val="FFFFFF"/>
                </a:solidFill>
              </a:rPr>
              <a:t>terre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produit</a:t>
            </a:r>
            <a:r>
              <a:rPr lang="en-US" sz="2600" dirty="0">
                <a:solidFill>
                  <a:srgbClr val="FFFFFF"/>
                </a:solidFill>
              </a:rPr>
              <a:t> les éclairs et la </a:t>
            </a:r>
            <a:r>
              <a:rPr lang="en-US" sz="2600" dirty="0" err="1">
                <a:solidFill>
                  <a:srgbClr val="FFFFFF"/>
                </a:solidFill>
              </a:rPr>
              <a:t>pluie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tire le vent de </a:t>
            </a:r>
            <a:r>
              <a:rPr lang="en-US" sz="2600" dirty="0" err="1">
                <a:solidFill>
                  <a:srgbClr val="FFFFFF"/>
                </a:solidFill>
              </a:rPr>
              <a:t>ses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trésors</a:t>
            </a:r>
            <a:r>
              <a:rPr lang="en-US" sz="2600" dirty="0">
                <a:solidFill>
                  <a:srgbClr val="FFFFFF"/>
                </a:solidFill>
              </a:rPr>
              <a:t>. » (</a:t>
            </a:r>
            <a:r>
              <a:rPr lang="en-US" sz="2600" dirty="0" err="1">
                <a:solidFill>
                  <a:srgbClr val="FFFFFF"/>
                </a:solidFill>
              </a:rPr>
              <a:t>Jérémie</a:t>
            </a:r>
            <a:r>
              <a:rPr lang="en-US" sz="2600" dirty="0">
                <a:solidFill>
                  <a:srgbClr val="FFFFFF"/>
                </a:solidFill>
              </a:rPr>
              <a:t> 51 : 15-16) 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7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4910" y="2154280"/>
            <a:ext cx="719604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n-US" sz="4800" dirty="0" err="1">
                <a:solidFill>
                  <a:schemeClr val="bg1"/>
                </a:solidFill>
              </a:rPr>
              <a:t>D’où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venons</a:t>
            </a:r>
            <a:r>
              <a:rPr lang="en-US" sz="4800" dirty="0">
                <a:solidFill>
                  <a:schemeClr val="bg1"/>
                </a:solidFill>
              </a:rPr>
              <a:t>-nous et </a:t>
            </a:r>
            <a:r>
              <a:rPr lang="en-US" sz="4800" dirty="0" err="1">
                <a:solidFill>
                  <a:schemeClr val="bg1"/>
                </a:solidFill>
              </a:rPr>
              <a:t>où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allons</a:t>
            </a:r>
            <a:r>
              <a:rPr lang="en-US" sz="4800" dirty="0">
                <a:solidFill>
                  <a:schemeClr val="bg1"/>
                </a:solidFill>
              </a:rPr>
              <a:t>-nous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3" y="1387646"/>
            <a:ext cx="2332421" cy="2332421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416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22313" y="4170612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s-ES" sz="4800" dirty="0">
                <a:solidFill>
                  <a:srgbClr val="FFFFFF"/>
                </a:solidFill>
              </a:rPr>
              <a:t>LA PAROLE A ÉTÉ FAITE CHAIR</a:t>
            </a:r>
            <a:endParaRPr lang="es-ES" sz="48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Hors de </a:t>
            </a:r>
            <a:r>
              <a:rPr lang="en-US" dirty="0" err="1">
                <a:solidFill>
                  <a:srgbClr val="FFFFFF"/>
                </a:solidFill>
              </a:rPr>
              <a:t>portée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humaine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7980608" cy="4525963"/>
          </a:xfrm>
        </p:spPr>
        <p:txBody>
          <a:bodyPr>
            <a:normAutofit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« Au commencement </a:t>
            </a:r>
            <a:r>
              <a:rPr lang="en-US" sz="2600" dirty="0" err="1">
                <a:solidFill>
                  <a:srgbClr val="FFFFFF"/>
                </a:solidFill>
              </a:rPr>
              <a:t>était</a:t>
            </a:r>
            <a:r>
              <a:rPr lang="en-US" sz="2600" dirty="0">
                <a:solidFill>
                  <a:srgbClr val="FFFFFF"/>
                </a:solidFill>
              </a:rPr>
              <a:t> la Parole, et la Parole </a:t>
            </a:r>
            <a:r>
              <a:rPr lang="en-US" sz="2600" dirty="0" err="1">
                <a:solidFill>
                  <a:srgbClr val="FFFFFF"/>
                </a:solidFill>
              </a:rPr>
              <a:t>était</a:t>
            </a:r>
            <a:r>
              <a:rPr lang="en-US" sz="2600" dirty="0">
                <a:solidFill>
                  <a:srgbClr val="FFFFFF"/>
                </a:solidFill>
              </a:rPr>
              <a:t> avec </a:t>
            </a:r>
            <a:r>
              <a:rPr lang="en-US" sz="2600" dirty="0" err="1">
                <a:solidFill>
                  <a:srgbClr val="FFFFFF"/>
                </a:solidFill>
              </a:rPr>
              <a:t>Dieu</a:t>
            </a:r>
            <a:r>
              <a:rPr lang="en-US" sz="2600" dirty="0">
                <a:solidFill>
                  <a:srgbClr val="FFFFFF"/>
                </a:solidFill>
              </a:rPr>
              <a:t>, et la Parole </a:t>
            </a:r>
            <a:r>
              <a:rPr lang="en-US" sz="2600" dirty="0" err="1">
                <a:solidFill>
                  <a:srgbClr val="FFFFFF"/>
                </a:solidFill>
              </a:rPr>
              <a:t>était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Dieu</a:t>
            </a:r>
            <a:r>
              <a:rPr lang="en-US" sz="2600" dirty="0">
                <a:solidFill>
                  <a:srgbClr val="FFFFFF"/>
                </a:solidFill>
              </a:rPr>
              <a:t>. Elle </a:t>
            </a:r>
            <a:r>
              <a:rPr lang="en-US" sz="2600" dirty="0" err="1">
                <a:solidFill>
                  <a:srgbClr val="FFFFFF"/>
                </a:solidFill>
              </a:rPr>
              <a:t>était</a:t>
            </a:r>
            <a:r>
              <a:rPr lang="en-US" sz="2600" dirty="0">
                <a:solidFill>
                  <a:srgbClr val="FFFFFF"/>
                </a:solidFill>
              </a:rPr>
              <a:t> au commencement avec </a:t>
            </a:r>
            <a:r>
              <a:rPr lang="en-US" sz="2600" dirty="0" err="1">
                <a:solidFill>
                  <a:srgbClr val="FFFFFF"/>
                </a:solidFill>
              </a:rPr>
              <a:t>Dieu</a:t>
            </a:r>
            <a:r>
              <a:rPr lang="en-US" sz="2600" dirty="0">
                <a:solidFill>
                  <a:srgbClr val="FFFFFF"/>
                </a:solidFill>
              </a:rPr>
              <a:t>. </a:t>
            </a:r>
            <a:r>
              <a:rPr lang="en-US" sz="2600" dirty="0" err="1">
                <a:solidFill>
                  <a:srgbClr val="FFFFFF"/>
                </a:solidFill>
              </a:rPr>
              <a:t>Toutes</a:t>
            </a:r>
            <a:r>
              <a:rPr lang="en-US" sz="2600" dirty="0">
                <a:solidFill>
                  <a:srgbClr val="FFFFFF"/>
                </a:solidFill>
              </a:rPr>
              <a:t> choses </a:t>
            </a:r>
            <a:r>
              <a:rPr lang="en-US" sz="2600" dirty="0" err="1">
                <a:solidFill>
                  <a:srgbClr val="FFFFFF"/>
                </a:solidFill>
              </a:rPr>
              <a:t>ont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été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faites</a:t>
            </a:r>
            <a:r>
              <a:rPr lang="en-US" sz="2600" dirty="0">
                <a:solidFill>
                  <a:srgbClr val="FFFFFF"/>
                </a:solidFill>
              </a:rPr>
              <a:t> par </a:t>
            </a:r>
            <a:r>
              <a:rPr lang="en-US" sz="2600" dirty="0" err="1">
                <a:solidFill>
                  <a:srgbClr val="FFFFFF"/>
                </a:solidFill>
              </a:rPr>
              <a:t>elle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rien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ce</a:t>
            </a:r>
            <a:r>
              <a:rPr lang="en-US" sz="2600" dirty="0">
                <a:solidFill>
                  <a:srgbClr val="FFFFFF"/>
                </a:solidFill>
              </a:rPr>
              <a:t> qui a </a:t>
            </a:r>
            <a:r>
              <a:rPr lang="en-US" sz="2600" dirty="0" err="1">
                <a:solidFill>
                  <a:srgbClr val="FFFFFF"/>
                </a:solidFill>
              </a:rPr>
              <a:t>été</a:t>
            </a:r>
            <a:r>
              <a:rPr lang="en-US" sz="2600" dirty="0">
                <a:solidFill>
                  <a:srgbClr val="FFFFFF"/>
                </a:solidFill>
              </a:rPr>
              <a:t> fait </a:t>
            </a:r>
            <a:r>
              <a:rPr lang="en-US" sz="2600" dirty="0" err="1">
                <a:solidFill>
                  <a:srgbClr val="FFFFFF"/>
                </a:solidFill>
              </a:rPr>
              <a:t>n’a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été</a:t>
            </a:r>
            <a:r>
              <a:rPr lang="en-US" sz="2600" dirty="0">
                <a:solidFill>
                  <a:srgbClr val="FFFFFF"/>
                </a:solidFill>
              </a:rPr>
              <a:t> fait sans </a:t>
            </a:r>
            <a:r>
              <a:rPr lang="en-US" sz="2600" dirty="0" err="1">
                <a:solidFill>
                  <a:srgbClr val="FFFFFF"/>
                </a:solidFill>
              </a:rPr>
              <a:t>elle</a:t>
            </a:r>
            <a:r>
              <a:rPr lang="en-US" sz="2600" dirty="0">
                <a:solidFill>
                  <a:srgbClr val="FFFFFF"/>
                </a:solidFill>
              </a:rPr>
              <a:t>. […] Et la Parole a </a:t>
            </a:r>
            <a:r>
              <a:rPr lang="en-US" sz="2600" dirty="0" err="1">
                <a:solidFill>
                  <a:srgbClr val="FFFFFF"/>
                </a:solidFill>
              </a:rPr>
              <a:t>été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faite</a:t>
            </a:r>
            <a:r>
              <a:rPr lang="en-US" sz="2600" dirty="0">
                <a:solidFill>
                  <a:srgbClr val="FFFFFF"/>
                </a:solidFill>
              </a:rPr>
              <a:t> chair, et </a:t>
            </a:r>
            <a:r>
              <a:rPr lang="en-US" sz="2600" dirty="0" err="1">
                <a:solidFill>
                  <a:srgbClr val="FFFFFF"/>
                </a:solidFill>
              </a:rPr>
              <a:t>elle</a:t>
            </a:r>
            <a:r>
              <a:rPr lang="en-US" sz="2600" dirty="0">
                <a:solidFill>
                  <a:srgbClr val="FFFFFF"/>
                </a:solidFill>
              </a:rPr>
              <a:t> a </a:t>
            </a:r>
            <a:r>
              <a:rPr lang="en-US" sz="2600" dirty="0" err="1">
                <a:solidFill>
                  <a:srgbClr val="FFFFFF"/>
                </a:solidFill>
              </a:rPr>
              <a:t>habité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parmi</a:t>
            </a:r>
            <a:r>
              <a:rPr lang="en-US" sz="2600" dirty="0">
                <a:solidFill>
                  <a:srgbClr val="FFFFFF"/>
                </a:solidFill>
              </a:rPr>
              <a:t> nous, </a:t>
            </a:r>
            <a:r>
              <a:rPr lang="en-US" sz="2600" dirty="0" err="1">
                <a:solidFill>
                  <a:srgbClr val="FFFFFF"/>
                </a:solidFill>
              </a:rPr>
              <a:t>pleine</a:t>
            </a:r>
            <a:r>
              <a:rPr lang="en-US" sz="2600" dirty="0">
                <a:solidFill>
                  <a:srgbClr val="FFFFFF"/>
                </a:solidFill>
              </a:rPr>
              <a:t> de grâce et de </a:t>
            </a:r>
            <a:r>
              <a:rPr lang="en-US" sz="2600" dirty="0" err="1">
                <a:solidFill>
                  <a:srgbClr val="FFFFFF"/>
                </a:solidFill>
              </a:rPr>
              <a:t>vérité</a:t>
            </a:r>
            <a:r>
              <a:rPr lang="en-US" sz="2600" dirty="0">
                <a:solidFill>
                  <a:srgbClr val="FFFFFF"/>
                </a:solidFill>
              </a:rPr>
              <a:t> ; et nous </a:t>
            </a:r>
            <a:r>
              <a:rPr lang="en-US" sz="2600" dirty="0" err="1">
                <a:solidFill>
                  <a:srgbClr val="FFFFFF"/>
                </a:solidFill>
              </a:rPr>
              <a:t>avons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contemplé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sa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gloire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une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gloire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comme</a:t>
            </a:r>
            <a:r>
              <a:rPr lang="en-US" sz="2600" dirty="0">
                <a:solidFill>
                  <a:srgbClr val="FFFFFF"/>
                </a:solidFill>
              </a:rPr>
              <a:t> la </a:t>
            </a:r>
            <a:r>
              <a:rPr lang="en-US" sz="2600" dirty="0" err="1">
                <a:solidFill>
                  <a:srgbClr val="FFFFFF"/>
                </a:solidFill>
              </a:rPr>
              <a:t>gloire</a:t>
            </a:r>
            <a:r>
              <a:rPr lang="en-US" sz="2600" dirty="0">
                <a:solidFill>
                  <a:srgbClr val="FFFFFF"/>
                </a:solidFill>
              </a:rPr>
              <a:t> du </a:t>
            </a:r>
            <a:r>
              <a:rPr lang="en-US" sz="2600" dirty="0" err="1">
                <a:solidFill>
                  <a:srgbClr val="FFFFFF"/>
                </a:solidFill>
              </a:rPr>
              <a:t>Fils</a:t>
            </a:r>
            <a:r>
              <a:rPr lang="en-US" sz="2600" dirty="0">
                <a:solidFill>
                  <a:srgbClr val="FFFFFF"/>
                </a:solidFill>
              </a:rPr>
              <a:t> unique </a:t>
            </a:r>
            <a:r>
              <a:rPr lang="en-US" sz="2600" dirty="0" err="1">
                <a:solidFill>
                  <a:srgbClr val="FFFFFF"/>
                </a:solidFill>
              </a:rPr>
              <a:t>venu</a:t>
            </a:r>
            <a:r>
              <a:rPr lang="en-US" sz="2600" dirty="0">
                <a:solidFill>
                  <a:srgbClr val="FFFFFF"/>
                </a:solidFill>
              </a:rPr>
              <a:t> du </a:t>
            </a:r>
            <a:r>
              <a:rPr lang="en-US" sz="2600" dirty="0" err="1">
                <a:solidFill>
                  <a:srgbClr val="FFFFFF"/>
                </a:solidFill>
              </a:rPr>
              <a:t>Père</a:t>
            </a:r>
            <a:r>
              <a:rPr lang="en-US" sz="2600" dirty="0">
                <a:solidFill>
                  <a:srgbClr val="FFFFFF"/>
                </a:solidFill>
              </a:rPr>
              <a:t>. » (Jean 1 : 1-3, 14) </a:t>
            </a:r>
            <a:endParaRPr lang="en-US" sz="2600" dirty="0" smtClean="0">
              <a:solidFill>
                <a:srgbClr val="FFFFFF"/>
              </a:solidFill>
            </a:endParaRPr>
          </a:p>
          <a:p>
            <a:pPr algn="just"/>
            <a:r>
              <a:rPr lang="en-US" sz="2600" dirty="0" smtClean="0">
                <a:solidFill>
                  <a:srgbClr val="FFFFFF"/>
                </a:solidFill>
              </a:rPr>
              <a:t>Jean </a:t>
            </a:r>
            <a:r>
              <a:rPr lang="en-US" sz="2600" dirty="0" err="1">
                <a:solidFill>
                  <a:srgbClr val="FFFFFF"/>
                </a:solidFill>
              </a:rPr>
              <a:t>afﬁrme</a:t>
            </a:r>
            <a:r>
              <a:rPr lang="en-US" sz="2600" dirty="0">
                <a:solidFill>
                  <a:srgbClr val="FFFFFF"/>
                </a:solidFill>
              </a:rPr>
              <a:t> que </a:t>
            </a:r>
            <a:r>
              <a:rPr lang="en-US" sz="2600" dirty="0" err="1">
                <a:solidFill>
                  <a:srgbClr val="FFFFFF"/>
                </a:solidFill>
              </a:rPr>
              <a:t>Jésus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le </a:t>
            </a:r>
            <a:r>
              <a:rPr lang="en-US" sz="2600" dirty="0" err="1">
                <a:solidFill>
                  <a:srgbClr val="FFFFFF"/>
                </a:solidFill>
              </a:rPr>
              <a:t>Verbe</a:t>
            </a:r>
            <a:r>
              <a:rPr lang="en-US" sz="2600" dirty="0">
                <a:solidFill>
                  <a:srgbClr val="FFFFFF"/>
                </a:solidFill>
              </a:rPr>
              <a:t> de </a:t>
            </a:r>
            <a:r>
              <a:rPr lang="en-US" sz="2600" dirty="0" err="1">
                <a:solidFill>
                  <a:srgbClr val="FFFFFF"/>
                </a:solidFill>
              </a:rPr>
              <a:t>Dieu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qu’il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était</a:t>
            </a:r>
            <a:r>
              <a:rPr lang="en-US" sz="2600" dirty="0">
                <a:solidFill>
                  <a:srgbClr val="FFFFFF"/>
                </a:solidFill>
              </a:rPr>
              <a:t> avec </a:t>
            </a:r>
            <a:r>
              <a:rPr lang="en-US" sz="2600" dirty="0" err="1">
                <a:solidFill>
                  <a:srgbClr val="FFFFFF"/>
                </a:solidFill>
              </a:rPr>
              <a:t>lui</a:t>
            </a:r>
            <a:r>
              <a:rPr lang="en-US" sz="2600" dirty="0">
                <a:solidFill>
                  <a:srgbClr val="FFFFFF"/>
                </a:solidFill>
              </a:rPr>
              <a:t> au commencement de la </a:t>
            </a:r>
            <a:r>
              <a:rPr lang="en-US" sz="2600" dirty="0" err="1">
                <a:solidFill>
                  <a:srgbClr val="FFFFFF"/>
                </a:solidFill>
              </a:rPr>
              <a:t>création</a:t>
            </a:r>
            <a:r>
              <a:rPr lang="en-US" sz="2600" dirty="0">
                <a:solidFill>
                  <a:srgbClr val="FFFFFF"/>
                </a:solidFill>
              </a:rPr>
              <a:t>.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Tout </a:t>
            </a:r>
            <a:r>
              <a:rPr lang="en-US" dirty="0" err="1">
                <a:solidFill>
                  <a:srgbClr val="FFFFFF"/>
                </a:solidFill>
              </a:rPr>
              <a:t>vint</a:t>
            </a:r>
            <a:r>
              <a:rPr lang="en-US" dirty="0">
                <a:solidFill>
                  <a:srgbClr val="FFFFFF"/>
                </a:solidFill>
              </a:rPr>
              <a:t> par </a:t>
            </a:r>
            <a:r>
              <a:rPr lang="en-US" dirty="0" err="1">
                <a:solidFill>
                  <a:srgbClr val="FFFFFF"/>
                </a:solidFill>
              </a:rPr>
              <a:t>Jésus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81371" y="1561953"/>
            <a:ext cx="7426194" cy="183175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</a:rPr>
              <a:t>«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lui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ont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été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créées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toutes</a:t>
            </a:r>
            <a:r>
              <a:rPr lang="en-US" dirty="0">
                <a:solidFill>
                  <a:srgbClr val="FFFFFF"/>
                </a:solidFill>
              </a:rPr>
              <a:t> les choses qui </a:t>
            </a:r>
            <a:r>
              <a:rPr lang="en-US" dirty="0" err="1">
                <a:solidFill>
                  <a:srgbClr val="FFFFFF"/>
                </a:solidFill>
              </a:rPr>
              <a:t>sont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dans</a:t>
            </a:r>
            <a:r>
              <a:rPr lang="en-US" dirty="0">
                <a:solidFill>
                  <a:srgbClr val="FFFFFF"/>
                </a:solidFill>
              </a:rPr>
              <a:t> les </a:t>
            </a:r>
            <a:r>
              <a:rPr lang="en-US" dirty="0" err="1">
                <a:solidFill>
                  <a:srgbClr val="FFFFFF"/>
                </a:solidFill>
              </a:rPr>
              <a:t>cieux</a:t>
            </a:r>
            <a:r>
              <a:rPr lang="en-US" dirty="0">
                <a:solidFill>
                  <a:srgbClr val="FFFFFF"/>
                </a:solidFill>
              </a:rPr>
              <a:t> et sur la </a:t>
            </a:r>
            <a:r>
              <a:rPr lang="en-US" dirty="0" err="1">
                <a:solidFill>
                  <a:srgbClr val="FFFFFF"/>
                </a:solidFill>
              </a:rPr>
              <a:t>terre</a:t>
            </a:r>
            <a:r>
              <a:rPr lang="en-US" dirty="0">
                <a:solidFill>
                  <a:srgbClr val="FFFFFF"/>
                </a:solidFill>
              </a:rPr>
              <a:t>, les </a:t>
            </a:r>
            <a:r>
              <a:rPr lang="en-US" dirty="0" err="1">
                <a:solidFill>
                  <a:srgbClr val="FFFFFF"/>
                </a:solidFill>
              </a:rPr>
              <a:t>visibles</a:t>
            </a:r>
            <a:r>
              <a:rPr lang="en-US" dirty="0">
                <a:solidFill>
                  <a:srgbClr val="FFFFFF"/>
                </a:solidFill>
              </a:rPr>
              <a:t> et les invisibles, </a:t>
            </a:r>
            <a:r>
              <a:rPr lang="en-US" dirty="0" err="1">
                <a:solidFill>
                  <a:srgbClr val="FFFFFF"/>
                </a:solidFill>
              </a:rPr>
              <a:t>trônes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dignités</a:t>
            </a:r>
            <a:r>
              <a:rPr lang="en-US" dirty="0">
                <a:solidFill>
                  <a:srgbClr val="FFFFFF"/>
                </a:solidFill>
              </a:rPr>
              <a:t>, dominations, </a:t>
            </a:r>
            <a:r>
              <a:rPr lang="en-US" dirty="0" err="1">
                <a:solidFill>
                  <a:srgbClr val="FFFFFF"/>
                </a:solidFill>
              </a:rPr>
              <a:t>autorités</a:t>
            </a:r>
            <a:r>
              <a:rPr lang="en-US" dirty="0">
                <a:solidFill>
                  <a:srgbClr val="FFFFFF"/>
                </a:solidFill>
              </a:rPr>
              <a:t>. Tout a </a:t>
            </a:r>
            <a:r>
              <a:rPr lang="en-US" dirty="0" err="1">
                <a:solidFill>
                  <a:srgbClr val="FFFFFF"/>
                </a:solidFill>
              </a:rPr>
              <a:t>été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créé</a:t>
            </a:r>
            <a:r>
              <a:rPr lang="en-US" dirty="0">
                <a:solidFill>
                  <a:srgbClr val="FFFFFF"/>
                </a:solidFill>
              </a:rPr>
              <a:t> par </a:t>
            </a:r>
            <a:r>
              <a:rPr lang="en-US" dirty="0" err="1">
                <a:solidFill>
                  <a:srgbClr val="FFFFFF"/>
                </a:solidFill>
              </a:rPr>
              <a:t>lui</a:t>
            </a:r>
            <a:r>
              <a:rPr lang="en-US" dirty="0">
                <a:solidFill>
                  <a:srgbClr val="FFFFFF"/>
                </a:solidFill>
              </a:rPr>
              <a:t> et pour </a:t>
            </a:r>
            <a:r>
              <a:rPr lang="en-US" dirty="0" err="1">
                <a:solidFill>
                  <a:srgbClr val="FFFFFF"/>
                </a:solidFill>
              </a:rPr>
              <a:t>lui</a:t>
            </a:r>
            <a:r>
              <a:rPr lang="en-US" dirty="0">
                <a:solidFill>
                  <a:srgbClr val="FFFFFF"/>
                </a:solidFill>
              </a:rPr>
              <a:t>. » (</a:t>
            </a:r>
            <a:r>
              <a:rPr lang="en-US" dirty="0" err="1">
                <a:solidFill>
                  <a:srgbClr val="FFFFFF"/>
                </a:solidFill>
              </a:rPr>
              <a:t>Colossiens</a:t>
            </a:r>
            <a:r>
              <a:rPr lang="en-US" dirty="0">
                <a:solidFill>
                  <a:srgbClr val="FFFFFF"/>
                </a:solidFill>
              </a:rPr>
              <a:t> 1 : 16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649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Jésus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67288"/>
            <a:ext cx="8229600" cy="494212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Affirmations </a:t>
            </a:r>
            <a:r>
              <a:rPr lang="en-US" dirty="0" err="1" smtClean="0">
                <a:solidFill>
                  <a:srgbClr val="FFFFFF"/>
                </a:solidFill>
              </a:rPr>
              <a:t>directes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éternel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Ésaïe</a:t>
            </a:r>
            <a:r>
              <a:rPr lang="en-US" dirty="0">
                <a:solidFill>
                  <a:srgbClr val="FFFFFF"/>
                </a:solidFill>
              </a:rPr>
              <a:t> 9 : 6 ; Jean 1 : 1 ; </a:t>
            </a:r>
            <a:r>
              <a:rPr lang="en-US" dirty="0" err="1">
                <a:solidFill>
                  <a:srgbClr val="FFFFFF"/>
                </a:solidFill>
              </a:rPr>
              <a:t>Hébreux</a:t>
            </a:r>
            <a:r>
              <a:rPr lang="en-US" dirty="0">
                <a:solidFill>
                  <a:srgbClr val="FFFFFF"/>
                </a:solidFill>
              </a:rPr>
              <a:t> 13 : 8 ; </a:t>
            </a:r>
            <a:r>
              <a:rPr lang="en-US" dirty="0" err="1">
                <a:solidFill>
                  <a:srgbClr val="FFFFFF"/>
                </a:solidFill>
              </a:rPr>
              <a:t>Michée</a:t>
            </a:r>
            <a:r>
              <a:rPr lang="en-US" dirty="0">
                <a:solidFill>
                  <a:srgbClr val="FFFFFF"/>
                </a:solidFill>
              </a:rPr>
              <a:t> 5 : 2)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omniprésent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Matthieu</a:t>
            </a:r>
            <a:r>
              <a:rPr lang="en-US" dirty="0">
                <a:solidFill>
                  <a:srgbClr val="FFFFFF"/>
                </a:solidFill>
              </a:rPr>
              <a:t> 18 : 20 ; 28 : 20)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omniscient (</a:t>
            </a:r>
            <a:r>
              <a:rPr lang="en-US" dirty="0" err="1">
                <a:solidFill>
                  <a:srgbClr val="FFFFFF"/>
                </a:solidFill>
              </a:rPr>
              <a:t>Colossiens</a:t>
            </a:r>
            <a:r>
              <a:rPr lang="en-US" dirty="0">
                <a:solidFill>
                  <a:srgbClr val="FFFFFF"/>
                </a:solidFill>
              </a:rPr>
              <a:t> 2 : 3 ; Jean 2 : 24 ; 16 : 30)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omnipotent </a:t>
            </a:r>
            <a:r>
              <a:rPr lang="en-US" dirty="0" smtClean="0">
                <a:solidFill>
                  <a:srgbClr val="FFFFFF"/>
                </a:solidFill>
              </a:rPr>
              <a:t>(Jean 5: 19 ; </a:t>
            </a:r>
            <a:r>
              <a:rPr lang="en-US" dirty="0" err="1">
                <a:solidFill>
                  <a:srgbClr val="FFFFFF"/>
                </a:solidFill>
              </a:rPr>
              <a:t>Hébreux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1 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3)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Affirmations </a:t>
            </a:r>
            <a:r>
              <a:rPr lang="en-US" dirty="0" err="1">
                <a:solidFill>
                  <a:srgbClr val="FFFFFF"/>
                </a:solidFill>
              </a:rPr>
              <a:t>indirectes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>
                <a:solidFill>
                  <a:srgbClr val="FFFFFF"/>
                </a:solidFill>
              </a:rPr>
              <a:t>« </a:t>
            </a:r>
            <a:r>
              <a:rPr lang="en-US" dirty="0" err="1">
                <a:solidFill>
                  <a:srgbClr val="FFFFFF"/>
                </a:solidFill>
              </a:rPr>
              <a:t>Toute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err="1">
                <a:solidFill>
                  <a:srgbClr val="FFFFFF"/>
                </a:solidFill>
              </a:rPr>
              <a:t>plénitude</a:t>
            </a:r>
            <a:r>
              <a:rPr lang="en-US" dirty="0">
                <a:solidFill>
                  <a:srgbClr val="FFFFFF"/>
                </a:solidFill>
              </a:rPr>
              <a:t> de la </a:t>
            </a:r>
            <a:r>
              <a:rPr lang="en-US" dirty="0" err="1">
                <a:solidFill>
                  <a:srgbClr val="FFFFFF"/>
                </a:solidFill>
              </a:rPr>
              <a:t>divinité</a:t>
            </a:r>
            <a:r>
              <a:rPr lang="en-US" dirty="0">
                <a:solidFill>
                  <a:srgbClr val="FFFFFF"/>
                </a:solidFill>
              </a:rPr>
              <a:t> » (</a:t>
            </a:r>
            <a:r>
              <a:rPr lang="en-US" dirty="0" err="1">
                <a:solidFill>
                  <a:srgbClr val="FFFFFF"/>
                </a:solidFill>
              </a:rPr>
              <a:t>Colossiens</a:t>
            </a:r>
            <a:r>
              <a:rPr lang="en-US" dirty="0">
                <a:solidFill>
                  <a:srgbClr val="FFFFFF"/>
                </a:solidFill>
              </a:rPr>
              <a:t> 2 : 8-10)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«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au-</a:t>
            </a:r>
            <a:r>
              <a:rPr lang="en-US" dirty="0" err="1">
                <a:solidFill>
                  <a:srgbClr val="FFFFFF"/>
                </a:solidFill>
              </a:rPr>
              <a:t>dessus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toutes</a:t>
            </a:r>
            <a:r>
              <a:rPr lang="en-US" dirty="0">
                <a:solidFill>
                  <a:srgbClr val="FFFFFF"/>
                </a:solidFill>
              </a:rPr>
              <a:t> choses » (Romains 9 : 5)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« </a:t>
            </a:r>
            <a:r>
              <a:rPr lang="en-US" dirty="0">
                <a:solidFill>
                  <a:srgbClr val="FFFFFF"/>
                </a:solidFill>
              </a:rPr>
              <a:t>Ton </a:t>
            </a:r>
            <a:r>
              <a:rPr lang="en-US" dirty="0" err="1">
                <a:solidFill>
                  <a:srgbClr val="FFFFFF"/>
                </a:solidFill>
              </a:rPr>
              <a:t>trône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ô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» (</a:t>
            </a:r>
            <a:r>
              <a:rPr lang="en-US" dirty="0" err="1">
                <a:solidFill>
                  <a:srgbClr val="FFFFFF"/>
                </a:solidFill>
              </a:rPr>
              <a:t>Hébreux</a:t>
            </a:r>
            <a:r>
              <a:rPr lang="en-US" dirty="0">
                <a:solidFill>
                  <a:srgbClr val="FFFFFF"/>
                </a:solidFill>
              </a:rPr>
              <a:t> 1 : 7-8)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« </a:t>
            </a:r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véritable</a:t>
            </a:r>
            <a:r>
              <a:rPr lang="en-US" dirty="0">
                <a:solidFill>
                  <a:srgbClr val="FFFFFF"/>
                </a:solidFill>
              </a:rPr>
              <a:t> » (1 Jean 5 : 20)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« </a:t>
            </a:r>
            <a:r>
              <a:rPr lang="en-US" dirty="0">
                <a:solidFill>
                  <a:srgbClr val="FFFFFF"/>
                </a:solidFill>
              </a:rPr>
              <a:t>Notre grand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r>
              <a:rPr lang="en-US" dirty="0">
                <a:solidFill>
                  <a:srgbClr val="FFFFFF"/>
                </a:solidFill>
              </a:rPr>
              <a:t> » (</a:t>
            </a:r>
            <a:r>
              <a:rPr lang="en-US" dirty="0" err="1">
                <a:solidFill>
                  <a:srgbClr val="FFFFFF"/>
                </a:solidFill>
              </a:rPr>
              <a:t>Tite</a:t>
            </a:r>
            <a:r>
              <a:rPr lang="en-US" dirty="0">
                <a:solidFill>
                  <a:srgbClr val="FFFFFF"/>
                </a:solidFill>
              </a:rPr>
              <a:t> 2 : 13)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3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Jésus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est-il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Jéhovah</a:t>
            </a:r>
            <a:r>
              <a:rPr lang="en-US" dirty="0">
                <a:solidFill>
                  <a:srgbClr val="FFFFFF"/>
                </a:solidFill>
              </a:rPr>
              <a:t> ?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893849"/>
              </p:ext>
            </p:extLst>
          </p:nvPr>
        </p:nvGraphicFramePr>
        <p:xfrm>
          <a:off x="457201" y="1890208"/>
          <a:ext cx="8229600" cy="327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9799"/>
                <a:gridCol w="2180773"/>
                <a:gridCol w="2569028"/>
              </a:tblGrid>
              <a:tr h="526332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NOM</a:t>
                      </a:r>
                      <a:endParaRPr lang="en-US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JÉHOVAH</a:t>
                      </a:r>
                      <a:endParaRPr lang="en-US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JÉSUS</a:t>
                      </a:r>
                      <a:endParaRPr lang="en-US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</a:tr>
              <a:tr h="526332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 premier et le dernier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0" i="0" u="none" strike="noStrike" kern="1200" baseline="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Ésaïe</a:t>
                      </a:r>
                      <a:r>
                        <a:rPr lang="nl-NL" sz="1800" b="0" i="0" u="none" strike="noStrike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44 : 6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Apocalypse 1 : 17</a:t>
                      </a:r>
                      <a:endParaRPr lang="en-US" sz="1800" noProof="0" dirty="0" smtClean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</a:tr>
              <a:tr h="52633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Scrutateur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Jérémie 17 :10</a:t>
                      </a:r>
                      <a:endParaRPr lang="en-US" sz="1800" noProof="0" dirty="0" smtClean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Apocalypse 2 : 18, 22</a:t>
                      </a:r>
                      <a:endParaRPr lang="en-US" sz="1800" noProof="0" dirty="0" smtClean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</a:tr>
              <a:tr h="52633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bon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berger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Ézéchiel 34 :15-16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Jean 10 : 14-15</a:t>
                      </a:r>
                      <a:endParaRPr lang="en-US" sz="1800" noProof="0" dirty="0" smtClean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</a:tr>
              <a:tr h="567849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Rédempteur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Psaumes 19 : 14 ; Ésaïe 47 : 4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Colossiens 1 : 14 ; Romains 3 : 24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</a:tr>
              <a:tr h="52633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Vérité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Jérémie 10 :10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Jean 14 : 6</a:t>
                      </a:r>
                      <a:endParaRPr lang="en-US" sz="1800" noProof="0" dirty="0"/>
                    </a:p>
                  </a:txBody>
                  <a:tcP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79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Un </a:t>
            </a:r>
            <a:r>
              <a:rPr lang="en-US" dirty="0" err="1">
                <a:solidFill>
                  <a:srgbClr val="FFFFFF"/>
                </a:solidFill>
              </a:rPr>
              <a:t>Être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humain-divin</a:t>
            </a:r>
            <a:r>
              <a:rPr lang="en-US" dirty="0">
                <a:solidFill>
                  <a:srgbClr val="FFFFFF"/>
                </a:solidFill>
              </a:rPr>
              <a:t> :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Philippiens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2 : 5-8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4860" y="1628422"/>
            <a:ext cx="7930030" cy="39736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700" dirty="0">
                <a:solidFill>
                  <a:srgbClr val="FFFFFF"/>
                </a:solidFill>
              </a:rPr>
              <a:t>« </a:t>
            </a:r>
            <a:r>
              <a:rPr lang="en-US" sz="2700" dirty="0" err="1">
                <a:solidFill>
                  <a:srgbClr val="FFFFFF"/>
                </a:solidFill>
              </a:rPr>
              <a:t>Ayez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en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vous</a:t>
            </a:r>
            <a:r>
              <a:rPr lang="en-US" sz="2700" dirty="0">
                <a:solidFill>
                  <a:srgbClr val="FFFFFF"/>
                </a:solidFill>
              </a:rPr>
              <a:t> les sentiments qui </a:t>
            </a:r>
            <a:r>
              <a:rPr lang="en-US" sz="2700" dirty="0" err="1">
                <a:solidFill>
                  <a:srgbClr val="FFFFFF"/>
                </a:solidFill>
              </a:rPr>
              <a:t>étaient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en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Jésus</a:t>
            </a:r>
            <a:r>
              <a:rPr lang="en-US" sz="2700" dirty="0">
                <a:solidFill>
                  <a:srgbClr val="FFFFFF"/>
                </a:solidFill>
              </a:rPr>
              <a:t> Christ, </a:t>
            </a:r>
            <a:r>
              <a:rPr lang="en-US" sz="2700" dirty="0" err="1">
                <a:solidFill>
                  <a:srgbClr val="FFFFFF"/>
                </a:solidFill>
              </a:rPr>
              <a:t>lequel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existant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en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forme</a:t>
            </a:r>
            <a:r>
              <a:rPr lang="en-US" sz="2700" dirty="0">
                <a:solidFill>
                  <a:srgbClr val="FFFFFF"/>
                </a:solidFill>
              </a:rPr>
              <a:t> de </a:t>
            </a:r>
            <a:r>
              <a:rPr lang="en-US" sz="2700" dirty="0" err="1">
                <a:solidFill>
                  <a:srgbClr val="FFFFFF"/>
                </a:solidFill>
              </a:rPr>
              <a:t>Dieu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n'a</a:t>
            </a:r>
            <a:r>
              <a:rPr lang="en-US" sz="2700" dirty="0">
                <a:solidFill>
                  <a:srgbClr val="FFFFFF"/>
                </a:solidFill>
              </a:rPr>
              <a:t> point </a:t>
            </a:r>
            <a:r>
              <a:rPr lang="en-US" sz="2700" dirty="0" err="1">
                <a:solidFill>
                  <a:srgbClr val="FFFFFF"/>
                </a:solidFill>
              </a:rPr>
              <a:t>regardé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comme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une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proie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à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arracher</a:t>
            </a:r>
            <a:r>
              <a:rPr lang="en-US" sz="2700" dirty="0">
                <a:solidFill>
                  <a:srgbClr val="FFFFFF"/>
                </a:solidFill>
              </a:rPr>
              <a:t> d'être </a:t>
            </a:r>
            <a:r>
              <a:rPr lang="en-US" sz="2700" dirty="0" err="1">
                <a:solidFill>
                  <a:srgbClr val="FFFFFF"/>
                </a:solidFill>
              </a:rPr>
              <a:t>égal</a:t>
            </a:r>
            <a:r>
              <a:rPr lang="en-US" sz="2700" dirty="0">
                <a:solidFill>
                  <a:srgbClr val="FFFFFF"/>
                </a:solidFill>
              </a:rPr>
              <a:t> avec </a:t>
            </a:r>
            <a:r>
              <a:rPr lang="en-US" sz="2700" dirty="0" err="1">
                <a:solidFill>
                  <a:srgbClr val="FFFFFF"/>
                </a:solidFill>
              </a:rPr>
              <a:t>Dieu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mais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s'est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dépouillé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lui-même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en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prenant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une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forme</a:t>
            </a:r>
            <a:r>
              <a:rPr lang="en-US" sz="2700" dirty="0">
                <a:solidFill>
                  <a:srgbClr val="FFFFFF"/>
                </a:solidFill>
              </a:rPr>
              <a:t> de </a:t>
            </a:r>
            <a:r>
              <a:rPr lang="en-US" sz="2700" dirty="0" err="1">
                <a:solidFill>
                  <a:srgbClr val="FFFFFF"/>
                </a:solidFill>
              </a:rPr>
              <a:t>serviteur</a:t>
            </a:r>
            <a:r>
              <a:rPr lang="en-US" sz="2700" dirty="0">
                <a:solidFill>
                  <a:srgbClr val="FFFFFF"/>
                </a:solidFill>
              </a:rPr>
              <a:t>, </a:t>
            </a:r>
            <a:r>
              <a:rPr lang="en-US" sz="2700" dirty="0" err="1">
                <a:solidFill>
                  <a:srgbClr val="FFFFFF"/>
                </a:solidFill>
              </a:rPr>
              <a:t>en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devenant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semblable</a:t>
            </a:r>
            <a:r>
              <a:rPr lang="en-US" sz="2700" dirty="0">
                <a:solidFill>
                  <a:srgbClr val="FFFFFF"/>
                </a:solidFill>
              </a:rPr>
              <a:t> aux hommes; et </a:t>
            </a:r>
            <a:r>
              <a:rPr lang="en-US" sz="2700" dirty="0" err="1">
                <a:solidFill>
                  <a:srgbClr val="FFFFFF"/>
                </a:solidFill>
              </a:rPr>
              <a:t>ayant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paru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comme</a:t>
            </a:r>
            <a:r>
              <a:rPr lang="en-US" sz="2700" dirty="0">
                <a:solidFill>
                  <a:srgbClr val="FFFFFF"/>
                </a:solidFill>
              </a:rPr>
              <a:t> un simple homme, </a:t>
            </a:r>
            <a:r>
              <a:rPr lang="en-US" sz="2700" dirty="0" err="1">
                <a:solidFill>
                  <a:srgbClr val="FFFFFF"/>
                </a:solidFill>
              </a:rPr>
              <a:t>il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s'est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humilié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lui-même</a:t>
            </a:r>
            <a:r>
              <a:rPr lang="en-US" sz="2700" dirty="0">
                <a:solidFill>
                  <a:srgbClr val="FFFFFF"/>
                </a:solidFill>
              </a:rPr>
              <a:t>, se </a:t>
            </a:r>
            <a:r>
              <a:rPr lang="en-US" sz="2700" dirty="0" err="1">
                <a:solidFill>
                  <a:srgbClr val="FFFFFF"/>
                </a:solidFill>
              </a:rPr>
              <a:t>rendant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obéissant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jusqu'à</a:t>
            </a:r>
            <a:r>
              <a:rPr lang="en-US" sz="2700" dirty="0">
                <a:solidFill>
                  <a:srgbClr val="FFFFFF"/>
                </a:solidFill>
              </a:rPr>
              <a:t> la mort, </a:t>
            </a:r>
            <a:r>
              <a:rPr lang="en-US" sz="2700" dirty="0" err="1">
                <a:solidFill>
                  <a:srgbClr val="FFFFFF"/>
                </a:solidFill>
              </a:rPr>
              <a:t>même</a:t>
            </a:r>
            <a:r>
              <a:rPr lang="en-US" sz="2700" dirty="0">
                <a:solidFill>
                  <a:srgbClr val="FFFFFF"/>
                </a:solidFill>
              </a:rPr>
              <a:t> </a:t>
            </a:r>
            <a:r>
              <a:rPr lang="en-US" sz="2700" dirty="0" err="1">
                <a:solidFill>
                  <a:srgbClr val="FFFFFF"/>
                </a:solidFill>
              </a:rPr>
              <a:t>jusqu'à</a:t>
            </a:r>
            <a:r>
              <a:rPr lang="en-US" sz="2700" dirty="0">
                <a:solidFill>
                  <a:srgbClr val="FFFFFF"/>
                </a:solidFill>
              </a:rPr>
              <a:t> la mort de la </a:t>
            </a:r>
            <a:r>
              <a:rPr lang="en-US" sz="2700" dirty="0" err="1">
                <a:solidFill>
                  <a:srgbClr val="FFFFFF"/>
                </a:solidFill>
              </a:rPr>
              <a:t>croix</a:t>
            </a:r>
            <a:r>
              <a:rPr lang="en-US" sz="2700" dirty="0">
                <a:solidFill>
                  <a:srgbClr val="FFFFFF"/>
                </a:solidFill>
              </a:rPr>
              <a:t>. »</a:t>
            </a:r>
            <a:endParaRPr lang="en-US" sz="27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Sa Parole </a:t>
            </a:r>
            <a:r>
              <a:rPr lang="en-US" dirty="0" err="1">
                <a:solidFill>
                  <a:srgbClr val="FFFFFF"/>
                </a:solidFill>
              </a:rPr>
              <a:t>est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puissante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rgbClr val="FFFFFF"/>
                </a:solidFill>
              </a:rPr>
              <a:t>« Les </a:t>
            </a:r>
            <a:r>
              <a:rPr lang="en-US" sz="2800" dirty="0" err="1">
                <a:solidFill>
                  <a:srgbClr val="FFFFFF"/>
                </a:solidFill>
              </a:rPr>
              <a:t>cieux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ont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été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faits</a:t>
            </a:r>
            <a:r>
              <a:rPr lang="en-US" sz="2800" dirty="0">
                <a:solidFill>
                  <a:srgbClr val="FFFFFF"/>
                </a:solidFill>
              </a:rPr>
              <a:t> par la parole de </a:t>
            </a:r>
            <a:r>
              <a:rPr lang="en-US" sz="2800" dirty="0" err="1">
                <a:solidFill>
                  <a:srgbClr val="FFFFFF"/>
                </a:solidFill>
              </a:rPr>
              <a:t>l'Éternel</a:t>
            </a:r>
            <a:r>
              <a:rPr lang="en-US" sz="2800" dirty="0">
                <a:solidFill>
                  <a:srgbClr val="FFFFFF"/>
                </a:solidFill>
              </a:rPr>
              <a:t>, Et </a:t>
            </a:r>
            <a:r>
              <a:rPr lang="en-US" sz="2800" dirty="0" err="1">
                <a:solidFill>
                  <a:srgbClr val="FFFFFF"/>
                </a:solidFill>
              </a:rPr>
              <a:t>toute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leur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armée</a:t>
            </a:r>
            <a:r>
              <a:rPr lang="en-US" sz="2800" dirty="0">
                <a:solidFill>
                  <a:srgbClr val="FFFFFF"/>
                </a:solidFill>
              </a:rPr>
              <a:t> par le </a:t>
            </a:r>
            <a:r>
              <a:rPr lang="en-US" sz="2800" dirty="0" err="1">
                <a:solidFill>
                  <a:srgbClr val="FFFFFF"/>
                </a:solidFill>
              </a:rPr>
              <a:t>souffle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sa</a:t>
            </a:r>
            <a:r>
              <a:rPr lang="en-US" sz="2800" dirty="0">
                <a:solidFill>
                  <a:srgbClr val="FFFFFF"/>
                </a:solidFill>
              </a:rPr>
              <a:t> bouche. Il </a:t>
            </a:r>
            <a:r>
              <a:rPr lang="en-US" sz="2800" dirty="0" err="1">
                <a:solidFill>
                  <a:srgbClr val="FFFFFF"/>
                </a:solidFill>
              </a:rPr>
              <a:t>amoncelle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en</a:t>
            </a:r>
            <a:r>
              <a:rPr lang="en-US" sz="2800" dirty="0">
                <a:solidFill>
                  <a:srgbClr val="FFFFFF"/>
                </a:solidFill>
              </a:rPr>
              <a:t> un </a:t>
            </a:r>
            <a:r>
              <a:rPr lang="en-US" sz="2800" dirty="0" err="1">
                <a:solidFill>
                  <a:srgbClr val="FFFFFF"/>
                </a:solidFill>
              </a:rPr>
              <a:t>tas</a:t>
            </a:r>
            <a:r>
              <a:rPr lang="en-US" sz="2800" dirty="0">
                <a:solidFill>
                  <a:srgbClr val="FFFFFF"/>
                </a:solidFill>
              </a:rPr>
              <a:t> les </a:t>
            </a:r>
            <a:r>
              <a:rPr lang="en-US" sz="2800" dirty="0" err="1">
                <a:solidFill>
                  <a:srgbClr val="FFFFFF"/>
                </a:solidFill>
              </a:rPr>
              <a:t>eaux</a:t>
            </a:r>
            <a:r>
              <a:rPr lang="en-US" sz="2800" dirty="0">
                <a:solidFill>
                  <a:srgbClr val="FFFFFF"/>
                </a:solidFill>
              </a:rPr>
              <a:t> de la </a:t>
            </a:r>
            <a:r>
              <a:rPr lang="en-US" sz="2800" dirty="0" err="1">
                <a:solidFill>
                  <a:srgbClr val="FFFFFF"/>
                </a:solidFill>
              </a:rPr>
              <a:t>mer</a:t>
            </a:r>
            <a:r>
              <a:rPr lang="en-US" sz="2800" dirty="0">
                <a:solidFill>
                  <a:srgbClr val="FFFFFF"/>
                </a:solidFill>
              </a:rPr>
              <a:t>, Il met </a:t>
            </a:r>
            <a:r>
              <a:rPr lang="en-US" sz="2800" dirty="0" err="1">
                <a:solidFill>
                  <a:srgbClr val="FFFFFF"/>
                </a:solidFill>
              </a:rPr>
              <a:t>dans</a:t>
            </a:r>
            <a:r>
              <a:rPr lang="en-US" sz="2800" dirty="0">
                <a:solidFill>
                  <a:srgbClr val="FFFFFF"/>
                </a:solidFill>
              </a:rPr>
              <a:t> des </a:t>
            </a:r>
            <a:r>
              <a:rPr lang="en-US" sz="2800" dirty="0" err="1">
                <a:solidFill>
                  <a:srgbClr val="FFFFFF"/>
                </a:solidFill>
              </a:rPr>
              <a:t>réservoirs</a:t>
            </a:r>
            <a:r>
              <a:rPr lang="en-US" sz="2800" dirty="0">
                <a:solidFill>
                  <a:srgbClr val="FFFFFF"/>
                </a:solidFill>
              </a:rPr>
              <a:t> les </a:t>
            </a:r>
            <a:r>
              <a:rPr lang="en-US" sz="2800" dirty="0" err="1">
                <a:solidFill>
                  <a:srgbClr val="FFFFFF"/>
                </a:solidFill>
              </a:rPr>
              <a:t>abîmes</a:t>
            </a:r>
            <a:r>
              <a:rPr lang="en-US" sz="2800" dirty="0">
                <a:solidFill>
                  <a:srgbClr val="FFFFFF"/>
                </a:solidFill>
              </a:rPr>
              <a:t>. » (</a:t>
            </a:r>
            <a:r>
              <a:rPr lang="en-US" sz="2800" dirty="0" err="1">
                <a:solidFill>
                  <a:srgbClr val="FFFFFF"/>
                </a:solidFill>
              </a:rPr>
              <a:t>Psaumes</a:t>
            </a:r>
            <a:r>
              <a:rPr lang="en-US" sz="2800" dirty="0">
                <a:solidFill>
                  <a:srgbClr val="FFFFFF"/>
                </a:solidFill>
              </a:rPr>
              <a:t> 33 : 6, </a:t>
            </a:r>
            <a:r>
              <a:rPr lang="en-US" sz="2800" dirty="0" smtClean="0">
                <a:solidFill>
                  <a:srgbClr val="FFFFFF"/>
                </a:solidFill>
              </a:rPr>
              <a:t>7)</a:t>
            </a:r>
          </a:p>
          <a:p>
            <a:pPr algn="just"/>
            <a:r>
              <a:rPr lang="en-US" sz="2800" spc="-40" dirty="0" smtClean="0">
                <a:solidFill>
                  <a:srgbClr val="FFFFFF"/>
                </a:solidFill>
              </a:rPr>
              <a:t>Ici </a:t>
            </a:r>
            <a:r>
              <a:rPr lang="en-US" sz="2800" spc="-40" dirty="0" err="1">
                <a:solidFill>
                  <a:srgbClr val="FFFFFF"/>
                </a:solidFill>
              </a:rPr>
              <a:t>une</a:t>
            </a:r>
            <a:r>
              <a:rPr lang="en-US" sz="2800" spc="-40" dirty="0">
                <a:solidFill>
                  <a:srgbClr val="FFFFFF"/>
                </a:solidFill>
              </a:rPr>
              <a:t> question </a:t>
            </a:r>
            <a:r>
              <a:rPr lang="en-US" sz="2800" spc="-40" dirty="0" err="1">
                <a:solidFill>
                  <a:srgbClr val="FFFFFF"/>
                </a:solidFill>
              </a:rPr>
              <a:t>surgit</a:t>
            </a:r>
            <a:r>
              <a:rPr lang="en-US" sz="2800" spc="-40" dirty="0">
                <a:solidFill>
                  <a:srgbClr val="FFFFFF"/>
                </a:solidFill>
              </a:rPr>
              <a:t> : </a:t>
            </a:r>
            <a:r>
              <a:rPr lang="en-US" sz="2800" spc="-40" dirty="0" err="1">
                <a:solidFill>
                  <a:srgbClr val="FFFFFF"/>
                </a:solidFill>
              </a:rPr>
              <a:t>si</a:t>
            </a:r>
            <a:r>
              <a:rPr lang="en-US" sz="2800" spc="-40" dirty="0">
                <a:solidFill>
                  <a:srgbClr val="FFFFFF"/>
                </a:solidFill>
              </a:rPr>
              <a:t>, </a:t>
            </a:r>
            <a:r>
              <a:rPr lang="en-US" sz="2800" spc="-40" dirty="0" err="1">
                <a:solidFill>
                  <a:srgbClr val="FFFFFF"/>
                </a:solidFill>
              </a:rPr>
              <a:t>lorsqu'il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n'existait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rien</a:t>
            </a:r>
            <a:r>
              <a:rPr lang="en-US" sz="2800" spc="-40" dirty="0">
                <a:solidFill>
                  <a:srgbClr val="FFFFFF"/>
                </a:solidFill>
              </a:rPr>
              <a:t>, tout </a:t>
            </a:r>
            <a:r>
              <a:rPr lang="en-US" sz="2800" spc="-40" dirty="0" err="1">
                <a:solidFill>
                  <a:srgbClr val="FFFFFF"/>
                </a:solidFill>
              </a:rPr>
              <a:t>vint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à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exister</a:t>
            </a:r>
            <a:r>
              <a:rPr lang="en-US" sz="2800" spc="-40" dirty="0">
                <a:solidFill>
                  <a:srgbClr val="FFFFFF"/>
                </a:solidFill>
              </a:rPr>
              <a:t> par le </a:t>
            </a:r>
            <a:r>
              <a:rPr lang="en-US" sz="2800" spc="-40" dirty="0" err="1">
                <a:solidFill>
                  <a:srgbClr val="FFFFFF"/>
                </a:solidFill>
              </a:rPr>
              <a:t>pouvoir</a:t>
            </a:r>
            <a:r>
              <a:rPr lang="en-US" sz="2800" spc="-40" dirty="0">
                <a:solidFill>
                  <a:srgbClr val="FFFFFF"/>
                </a:solidFill>
              </a:rPr>
              <a:t> de la parole de </a:t>
            </a:r>
            <a:r>
              <a:rPr lang="en-US" sz="2800" spc="-40" dirty="0" err="1">
                <a:solidFill>
                  <a:srgbClr val="FFFFFF"/>
                </a:solidFill>
              </a:rPr>
              <a:t>Dieu</a:t>
            </a:r>
            <a:r>
              <a:rPr lang="en-US" sz="2800" spc="-40" dirty="0">
                <a:solidFill>
                  <a:srgbClr val="FFFFFF"/>
                </a:solidFill>
              </a:rPr>
              <a:t>, comment </a:t>
            </a:r>
            <a:r>
              <a:rPr lang="en-US" sz="2800" spc="-40" dirty="0" err="1">
                <a:solidFill>
                  <a:srgbClr val="FFFFFF"/>
                </a:solidFill>
              </a:rPr>
              <a:t>pourrait-il</a:t>
            </a:r>
            <a:r>
              <a:rPr lang="en-US" sz="2800" spc="-40" dirty="0">
                <a:solidFill>
                  <a:srgbClr val="FFFFFF"/>
                </a:solidFill>
              </a:rPr>
              <a:t> ne pas </a:t>
            </a:r>
            <a:r>
              <a:rPr lang="en-US" sz="2800" spc="-40" dirty="0" err="1">
                <a:solidFill>
                  <a:srgbClr val="FFFFFF"/>
                </a:solidFill>
              </a:rPr>
              <a:t>restaurer</a:t>
            </a:r>
            <a:r>
              <a:rPr lang="en-US" sz="2800" spc="-40" dirty="0">
                <a:solidFill>
                  <a:srgbClr val="FFFFFF"/>
                </a:solidFill>
              </a:rPr>
              <a:t> la vie </a:t>
            </a:r>
            <a:r>
              <a:rPr lang="en-US" sz="2800" spc="-40" dirty="0" err="1">
                <a:solidFill>
                  <a:srgbClr val="FFFFFF"/>
                </a:solidFill>
              </a:rPr>
              <a:t>d'une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personne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pensant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qu'il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n'y</a:t>
            </a:r>
            <a:r>
              <a:rPr lang="en-US" sz="2800" spc="-40" dirty="0">
                <a:solidFill>
                  <a:srgbClr val="FFFFFF"/>
                </a:solidFill>
              </a:rPr>
              <a:t> a pas </a:t>
            </a:r>
            <a:r>
              <a:rPr lang="en-US" sz="2800" spc="-40" dirty="0" err="1">
                <a:solidFill>
                  <a:srgbClr val="FFFFFF"/>
                </a:solidFill>
              </a:rPr>
              <a:t>d'issue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à</a:t>
            </a:r>
            <a:r>
              <a:rPr lang="en-US" sz="2800" spc="-40" dirty="0">
                <a:solidFill>
                  <a:srgbClr val="FFFFFF"/>
                </a:solidFill>
              </a:rPr>
              <a:t> </a:t>
            </a:r>
            <a:r>
              <a:rPr lang="en-US" sz="2800" spc="-40" dirty="0" err="1">
                <a:solidFill>
                  <a:srgbClr val="FFFFFF"/>
                </a:solidFill>
              </a:rPr>
              <a:t>sa</a:t>
            </a:r>
            <a:r>
              <a:rPr lang="en-US" sz="2800" spc="-40" dirty="0">
                <a:solidFill>
                  <a:srgbClr val="FFFFFF"/>
                </a:solidFill>
              </a:rPr>
              <a:t> situation ?</a:t>
            </a:r>
            <a:endParaRPr lang="en-US" sz="2600" spc="-4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0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Vous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pouvez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devenir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nouvelle </a:t>
            </a:r>
            <a:r>
              <a:rPr lang="en-US" dirty="0" err="1">
                <a:solidFill>
                  <a:srgbClr val="FFFFFF"/>
                </a:solidFill>
              </a:rPr>
              <a:t>création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68795" y="1998942"/>
            <a:ext cx="4347062" cy="4525963"/>
          </a:xfrm>
        </p:spPr>
        <p:txBody>
          <a:bodyPr>
            <a:normAutofit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« Si </a:t>
            </a:r>
            <a:r>
              <a:rPr lang="en-US" sz="2600" dirty="0" err="1">
                <a:solidFill>
                  <a:srgbClr val="FFFFFF"/>
                </a:solidFill>
              </a:rPr>
              <a:t>quelqu'un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en</a:t>
            </a:r>
            <a:r>
              <a:rPr lang="en-US" sz="2600" dirty="0">
                <a:solidFill>
                  <a:srgbClr val="FFFFFF"/>
                </a:solidFill>
              </a:rPr>
              <a:t> Christ, </a:t>
            </a:r>
            <a:r>
              <a:rPr lang="en-US" sz="2600" dirty="0" err="1">
                <a:solidFill>
                  <a:srgbClr val="FFFFFF"/>
                </a:solidFill>
              </a:rPr>
              <a:t>il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est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une</a:t>
            </a:r>
            <a:r>
              <a:rPr lang="en-US" sz="2600" dirty="0">
                <a:solidFill>
                  <a:srgbClr val="FFFFFF"/>
                </a:solidFill>
              </a:rPr>
              <a:t> nouvelle </a:t>
            </a:r>
            <a:r>
              <a:rPr lang="en-US" sz="2600" dirty="0" err="1">
                <a:solidFill>
                  <a:srgbClr val="FFFFFF"/>
                </a:solidFill>
              </a:rPr>
              <a:t>créature</a:t>
            </a:r>
            <a:r>
              <a:rPr lang="en-US" sz="2600" dirty="0">
                <a:solidFill>
                  <a:srgbClr val="FFFFFF"/>
                </a:solidFill>
              </a:rPr>
              <a:t>. Les choses </a:t>
            </a:r>
            <a:r>
              <a:rPr lang="en-US" sz="2600" dirty="0" err="1">
                <a:solidFill>
                  <a:srgbClr val="FFFFFF"/>
                </a:solidFill>
              </a:rPr>
              <a:t>anciennes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sont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passées</a:t>
            </a:r>
            <a:r>
              <a:rPr lang="en-US" sz="2600" dirty="0">
                <a:solidFill>
                  <a:srgbClr val="FFFFFF"/>
                </a:solidFill>
              </a:rPr>
              <a:t>; </a:t>
            </a:r>
            <a:r>
              <a:rPr lang="en-US" sz="2600" dirty="0" err="1">
                <a:solidFill>
                  <a:srgbClr val="FFFFFF"/>
                </a:solidFill>
              </a:rPr>
              <a:t>voici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toutes</a:t>
            </a:r>
            <a:r>
              <a:rPr lang="en-US" sz="2600" dirty="0">
                <a:solidFill>
                  <a:srgbClr val="FFFFFF"/>
                </a:solidFill>
              </a:rPr>
              <a:t> choses </a:t>
            </a:r>
            <a:r>
              <a:rPr lang="en-US" sz="2600" dirty="0" err="1">
                <a:solidFill>
                  <a:srgbClr val="FFFFFF"/>
                </a:solidFill>
              </a:rPr>
              <a:t>sont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devenues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nouvelles</a:t>
            </a:r>
            <a:r>
              <a:rPr lang="en-US" sz="2600" dirty="0">
                <a:solidFill>
                  <a:srgbClr val="FFFFFF"/>
                </a:solidFill>
              </a:rPr>
              <a:t>. » (2 </a:t>
            </a:r>
            <a:r>
              <a:rPr lang="en-US" sz="2600" dirty="0" err="1">
                <a:solidFill>
                  <a:srgbClr val="FFFFFF"/>
                </a:solidFill>
              </a:rPr>
              <a:t>Corinthiens</a:t>
            </a:r>
            <a:r>
              <a:rPr lang="en-US" sz="2600" dirty="0">
                <a:solidFill>
                  <a:srgbClr val="FFFFFF"/>
                </a:solidFill>
              </a:rPr>
              <a:t> 5 : 17)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75861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Sommaire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9608" y="1388535"/>
            <a:ext cx="7815245" cy="4525963"/>
          </a:xfrm>
        </p:spPr>
        <p:txBody>
          <a:bodyPr>
            <a:noAutofit/>
          </a:bodyPr>
          <a:lstStyle/>
          <a:p>
            <a:pPr algn="just"/>
            <a:r>
              <a:rPr lang="en-US" sz="2300" dirty="0" err="1">
                <a:solidFill>
                  <a:srgbClr val="FFFFFF"/>
                </a:solidFill>
              </a:rPr>
              <a:t>Nombreux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sont</a:t>
            </a:r>
            <a:r>
              <a:rPr lang="en-US" sz="2300" dirty="0">
                <a:solidFill>
                  <a:srgbClr val="FFFFFF"/>
                </a:solidFill>
              </a:rPr>
              <a:t> les hommes et les femmes sur </a:t>
            </a:r>
            <a:r>
              <a:rPr lang="en-US" sz="2300" dirty="0" err="1">
                <a:solidFill>
                  <a:srgbClr val="FFFFFF"/>
                </a:solidFill>
              </a:rPr>
              <a:t>cette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planète</a:t>
            </a:r>
            <a:r>
              <a:rPr lang="en-US" sz="2300" dirty="0">
                <a:solidFill>
                  <a:srgbClr val="FFFFFF"/>
                </a:solidFill>
              </a:rPr>
              <a:t> qui se </a:t>
            </a:r>
            <a:r>
              <a:rPr lang="en-US" sz="2300" dirty="0" err="1">
                <a:solidFill>
                  <a:srgbClr val="FFFFFF"/>
                </a:solidFill>
              </a:rPr>
              <a:t>posent</a:t>
            </a:r>
            <a:r>
              <a:rPr lang="en-US" sz="2300" dirty="0">
                <a:solidFill>
                  <a:srgbClr val="FFFFFF"/>
                </a:solidFill>
              </a:rPr>
              <a:t> les </a:t>
            </a:r>
            <a:r>
              <a:rPr lang="en-US" sz="2300" dirty="0" err="1">
                <a:solidFill>
                  <a:srgbClr val="FFFFFF"/>
                </a:solidFill>
              </a:rPr>
              <a:t>mêmes</a:t>
            </a:r>
            <a:r>
              <a:rPr lang="en-US" sz="2300" dirty="0">
                <a:solidFill>
                  <a:srgbClr val="FFFFFF"/>
                </a:solidFill>
              </a:rPr>
              <a:t> questions : Que </a:t>
            </a:r>
            <a:r>
              <a:rPr lang="en-US" sz="2300" dirty="0" err="1">
                <a:solidFill>
                  <a:srgbClr val="FFFFFF"/>
                </a:solidFill>
              </a:rPr>
              <a:t>fais</a:t>
            </a:r>
            <a:r>
              <a:rPr lang="en-US" sz="2300" dirty="0">
                <a:solidFill>
                  <a:srgbClr val="FFFFFF"/>
                </a:solidFill>
              </a:rPr>
              <a:t>-je </a:t>
            </a:r>
            <a:r>
              <a:rPr lang="en-US" sz="2300" dirty="0" err="1">
                <a:solidFill>
                  <a:srgbClr val="FFFFFF"/>
                </a:solidFill>
              </a:rPr>
              <a:t>ici</a:t>
            </a:r>
            <a:r>
              <a:rPr lang="en-US" sz="2300" dirty="0">
                <a:solidFill>
                  <a:srgbClr val="FFFFFF"/>
                </a:solidFill>
              </a:rPr>
              <a:t> ? </a:t>
            </a:r>
            <a:r>
              <a:rPr lang="en-US" sz="2300" dirty="0" err="1">
                <a:solidFill>
                  <a:srgbClr val="FFFFFF"/>
                </a:solidFill>
              </a:rPr>
              <a:t>D'où</a:t>
            </a:r>
            <a:r>
              <a:rPr lang="en-US" sz="2300" dirty="0">
                <a:solidFill>
                  <a:srgbClr val="FFFFFF"/>
                </a:solidFill>
              </a:rPr>
              <a:t> je </a:t>
            </a:r>
            <a:r>
              <a:rPr lang="en-US" sz="2300" dirty="0" err="1">
                <a:solidFill>
                  <a:srgbClr val="FFFFFF"/>
                </a:solidFill>
              </a:rPr>
              <a:t>viens</a:t>
            </a:r>
            <a:r>
              <a:rPr lang="en-US" sz="2300" dirty="0">
                <a:solidFill>
                  <a:srgbClr val="FFFFFF"/>
                </a:solidFill>
              </a:rPr>
              <a:t> ? </a:t>
            </a:r>
            <a:r>
              <a:rPr lang="en-US" sz="2300" dirty="0" err="1">
                <a:solidFill>
                  <a:srgbClr val="FFFFFF"/>
                </a:solidFill>
              </a:rPr>
              <a:t>Où</a:t>
            </a:r>
            <a:r>
              <a:rPr lang="en-US" sz="2300" dirty="0">
                <a:solidFill>
                  <a:srgbClr val="FFFFFF"/>
                </a:solidFill>
              </a:rPr>
              <a:t> je </a:t>
            </a:r>
            <a:r>
              <a:rPr lang="en-US" sz="2300" dirty="0" err="1">
                <a:solidFill>
                  <a:srgbClr val="FFFFFF"/>
                </a:solidFill>
              </a:rPr>
              <a:t>vais</a:t>
            </a:r>
            <a:r>
              <a:rPr lang="en-US" sz="2300" dirty="0">
                <a:solidFill>
                  <a:srgbClr val="FFFFFF"/>
                </a:solidFill>
              </a:rPr>
              <a:t> ? Y a-t-</a:t>
            </a:r>
            <a:r>
              <a:rPr lang="en-US" sz="2300" dirty="0" err="1">
                <a:solidFill>
                  <a:srgbClr val="FFFFFF"/>
                </a:solidFill>
              </a:rPr>
              <a:t>il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vie après la mort ? 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Beaucoup </a:t>
            </a:r>
            <a:r>
              <a:rPr lang="en-US" sz="2300" dirty="0" err="1">
                <a:solidFill>
                  <a:srgbClr val="FFFFFF"/>
                </a:solidFill>
              </a:rPr>
              <a:t>d'entre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eux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voient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la </a:t>
            </a:r>
            <a:r>
              <a:rPr lang="en-US" sz="2300" dirty="0" err="1">
                <a:solidFill>
                  <a:srgbClr val="FFFFFF"/>
                </a:solidFill>
              </a:rPr>
              <a:t>théorie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l'évolution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bonne option pour </a:t>
            </a:r>
            <a:r>
              <a:rPr lang="en-US" sz="2300" dirty="0" err="1">
                <a:solidFill>
                  <a:srgbClr val="FFFFFF"/>
                </a:solidFill>
              </a:rPr>
              <a:t>comprendre</a:t>
            </a:r>
            <a:r>
              <a:rPr lang="en-US" sz="2300" dirty="0">
                <a:solidFill>
                  <a:srgbClr val="FFFFFF"/>
                </a:solidFill>
              </a:rPr>
              <a:t> la vie.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La </a:t>
            </a:r>
            <a:r>
              <a:rPr lang="en-US" sz="2300" dirty="0" err="1">
                <a:solidFill>
                  <a:srgbClr val="FFFFFF"/>
                </a:solidFill>
              </a:rPr>
              <a:t>matière</a:t>
            </a:r>
            <a:r>
              <a:rPr lang="en-US" sz="2300" dirty="0">
                <a:solidFill>
                  <a:srgbClr val="FFFFFF"/>
                </a:solidFill>
              </a:rPr>
              <a:t>, les forces, la vie, les </a:t>
            </a:r>
            <a:r>
              <a:rPr lang="en-US" sz="2300" dirty="0" err="1">
                <a:solidFill>
                  <a:srgbClr val="FFFFFF"/>
                </a:solidFill>
              </a:rPr>
              <a:t>organismes</a:t>
            </a:r>
            <a:r>
              <a:rPr lang="en-US" sz="2300" dirty="0">
                <a:solidFill>
                  <a:srgbClr val="FFFFFF"/>
                </a:solidFill>
              </a:rPr>
              <a:t>, le temps, les </a:t>
            </a:r>
            <a:r>
              <a:rPr lang="en-US" sz="2300" dirty="0" err="1">
                <a:solidFill>
                  <a:srgbClr val="FFFFFF"/>
                </a:solidFill>
              </a:rPr>
              <a:t>fossiles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l'esprit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sont</a:t>
            </a:r>
            <a:r>
              <a:rPr lang="en-US" sz="2300" dirty="0">
                <a:solidFill>
                  <a:srgbClr val="FFFFFF"/>
                </a:solidFill>
              </a:rPr>
              <a:t> des </a:t>
            </a:r>
            <a:r>
              <a:rPr lang="en-US" sz="2300" dirty="0" err="1">
                <a:solidFill>
                  <a:srgbClr val="FFFFFF"/>
                </a:solidFill>
              </a:rPr>
              <a:t>preuves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importantes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faveur</a:t>
            </a:r>
            <a:r>
              <a:rPr lang="en-US" sz="2300" dirty="0">
                <a:solidFill>
                  <a:srgbClr val="FFFFFF"/>
                </a:solidFill>
              </a:rPr>
              <a:t> de la </a:t>
            </a:r>
            <a:r>
              <a:rPr lang="en-US" sz="2300" dirty="0" err="1">
                <a:solidFill>
                  <a:srgbClr val="FFFFFF"/>
                </a:solidFill>
              </a:rPr>
              <a:t>Création</a:t>
            </a:r>
            <a:r>
              <a:rPr lang="en-US" sz="2300" dirty="0">
                <a:solidFill>
                  <a:srgbClr val="FFFFFF"/>
                </a:solidFill>
              </a:rPr>
              <a:t> divine.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La </a:t>
            </a:r>
            <a:r>
              <a:rPr lang="en-US" sz="2300" dirty="0">
                <a:solidFill>
                  <a:srgbClr val="FFFFFF"/>
                </a:solidFill>
              </a:rPr>
              <a:t>Bible </a:t>
            </a:r>
            <a:r>
              <a:rPr lang="en-US" sz="2300" dirty="0" err="1">
                <a:solidFill>
                  <a:srgbClr val="FFFFFF"/>
                </a:solidFill>
              </a:rPr>
              <a:t>dit</a:t>
            </a:r>
            <a:r>
              <a:rPr lang="en-US" sz="2300" dirty="0">
                <a:solidFill>
                  <a:srgbClr val="FFFFFF"/>
                </a:solidFill>
              </a:rPr>
              <a:t> que </a:t>
            </a:r>
            <a:r>
              <a:rPr lang="en-US" sz="2300" dirty="0" err="1">
                <a:solidFill>
                  <a:srgbClr val="FFFFFF"/>
                </a:solidFill>
              </a:rPr>
              <a:t>Dieu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créa</a:t>
            </a:r>
            <a:r>
              <a:rPr lang="en-US" sz="2300" dirty="0">
                <a:solidFill>
                  <a:srgbClr val="FFFFFF"/>
                </a:solidFill>
              </a:rPr>
              <a:t> le monde.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Le </a:t>
            </a:r>
            <a:r>
              <a:rPr lang="en-US" sz="2300" dirty="0">
                <a:solidFill>
                  <a:srgbClr val="FFFFFF"/>
                </a:solidFill>
              </a:rPr>
              <a:t>grand </a:t>
            </a:r>
            <a:r>
              <a:rPr lang="en-US" sz="2300" dirty="0" err="1">
                <a:solidFill>
                  <a:srgbClr val="FFFFFF"/>
                </a:solidFill>
              </a:rPr>
              <a:t>Créateur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venu</a:t>
            </a:r>
            <a:r>
              <a:rPr lang="en-US" sz="2300" dirty="0">
                <a:solidFill>
                  <a:srgbClr val="FFFFFF"/>
                </a:solidFill>
              </a:rPr>
              <a:t> sur </a:t>
            </a:r>
            <a:r>
              <a:rPr lang="en-US" sz="2300" dirty="0" err="1">
                <a:solidFill>
                  <a:srgbClr val="FFFFFF"/>
                </a:solidFill>
              </a:rPr>
              <a:t>ce</a:t>
            </a:r>
            <a:r>
              <a:rPr lang="en-US" sz="2300" dirty="0">
                <a:solidFill>
                  <a:srgbClr val="FFFFFF"/>
                </a:solidFill>
              </a:rPr>
              <a:t> monde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la </a:t>
            </a:r>
            <a:r>
              <a:rPr lang="en-US" sz="2300" dirty="0" err="1">
                <a:solidFill>
                  <a:srgbClr val="FFFFFF"/>
                </a:solidFill>
              </a:rPr>
              <a:t>personne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Jésus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Notre </a:t>
            </a:r>
            <a:r>
              <a:rPr lang="en-US" sz="2300" dirty="0">
                <a:solidFill>
                  <a:srgbClr val="FFFFFF"/>
                </a:solidFill>
              </a:rPr>
              <a:t>puissant Seigneur a le </a:t>
            </a:r>
            <a:r>
              <a:rPr lang="en-US" sz="2300" dirty="0" err="1">
                <a:solidFill>
                  <a:srgbClr val="FFFFFF"/>
                </a:solidFill>
              </a:rPr>
              <a:t>pouvoir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créer</a:t>
            </a:r>
            <a:r>
              <a:rPr lang="en-US" sz="2300" dirty="0">
                <a:solidFill>
                  <a:srgbClr val="FFFFFF"/>
                </a:solidFill>
              </a:rPr>
              <a:t> le monde et </a:t>
            </a:r>
            <a:r>
              <a:rPr lang="en-US" sz="2300" dirty="0" err="1">
                <a:solidFill>
                  <a:srgbClr val="FFFFFF"/>
                </a:solidFill>
              </a:rPr>
              <a:t>aussi</a:t>
            </a:r>
            <a:r>
              <a:rPr lang="en-US" sz="2300" dirty="0">
                <a:solidFill>
                  <a:srgbClr val="FFFFFF"/>
                </a:solidFill>
              </a:rPr>
              <a:t> de changer </a:t>
            </a:r>
            <a:r>
              <a:rPr lang="en-US" sz="2300" dirty="0" err="1">
                <a:solidFill>
                  <a:srgbClr val="FFFFFF"/>
                </a:solidFill>
              </a:rPr>
              <a:t>votre</a:t>
            </a:r>
            <a:r>
              <a:rPr lang="en-US" sz="2300" dirty="0">
                <a:solidFill>
                  <a:srgbClr val="FFFFFF"/>
                </a:solidFill>
              </a:rPr>
              <a:t> vie.</a:t>
            </a:r>
            <a:endParaRPr lang="en-US" sz="23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l'athéisme</a:t>
            </a:r>
            <a:r>
              <a:rPr lang="en-US" dirty="0">
                <a:solidFill>
                  <a:srgbClr val="FFFFFF"/>
                </a:solidFill>
              </a:rPr>
              <a:t> au </a:t>
            </a:r>
            <a:r>
              <a:rPr lang="en-US" dirty="0" err="1">
                <a:solidFill>
                  <a:srgbClr val="FFFFFF"/>
                </a:solidFill>
              </a:rPr>
              <a:t>christianisme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69610" y="1643659"/>
            <a:ext cx="5265323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athée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lorsqu'il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étudiait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l'Université</a:t>
            </a:r>
            <a:r>
              <a:rPr lang="en-US" sz="2400" dirty="0">
                <a:solidFill>
                  <a:srgbClr val="FFFFFF"/>
                </a:solidFill>
              </a:rPr>
              <a:t> de Cambridge </a:t>
            </a:r>
            <a:r>
              <a:rPr lang="en-US" sz="2400" dirty="0" err="1">
                <a:solidFill>
                  <a:srgbClr val="FFFFFF"/>
                </a:solidFill>
              </a:rPr>
              <a:t>mais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trouva</a:t>
            </a:r>
            <a:r>
              <a:rPr lang="en-US" sz="2400" dirty="0">
                <a:solidFill>
                  <a:srgbClr val="FFFFFF"/>
                </a:solidFill>
              </a:rPr>
              <a:t> le Seigneur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travers la science.</a:t>
            </a: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J'ai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commencé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réaliser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l'athéisme</a:t>
            </a:r>
            <a:r>
              <a:rPr lang="en-US" sz="2400" dirty="0">
                <a:solidFill>
                  <a:srgbClr val="FFFFFF"/>
                </a:solidFill>
              </a:rPr>
              <a:t> repose sur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base </a:t>
            </a:r>
            <a:r>
              <a:rPr lang="en-US" sz="2400" dirty="0" err="1">
                <a:solidFill>
                  <a:srgbClr val="FFFFFF"/>
                </a:solidFill>
              </a:rPr>
              <a:t>d'évidences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satisfaisante</a:t>
            </a:r>
            <a:r>
              <a:rPr lang="en-US" sz="2400" dirty="0">
                <a:solidFill>
                  <a:srgbClr val="FFFFFF"/>
                </a:solidFill>
              </a:rPr>
              <a:t>. Les arguments que </a:t>
            </a:r>
            <a:r>
              <a:rPr lang="en-US" sz="2400" dirty="0" err="1">
                <a:solidFill>
                  <a:srgbClr val="FFFFFF"/>
                </a:solidFill>
              </a:rPr>
              <a:t>j'avais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trouvé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fois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audacieux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décisifs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concluants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devinrent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sinueux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hésitants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incertains</a:t>
            </a:r>
            <a:r>
              <a:rPr lang="en-US" sz="2400" dirty="0">
                <a:solidFill>
                  <a:srgbClr val="FFFFFF"/>
                </a:solidFill>
              </a:rPr>
              <a:t>. »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058" t="3473" r="14486" b="4184"/>
          <a:stretch/>
        </p:blipFill>
        <p:spPr>
          <a:xfrm>
            <a:off x="5941491" y="1668813"/>
            <a:ext cx="2832067" cy="3659915"/>
          </a:xfr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1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46125"/>
            <a:ext cx="5562600" cy="1561827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FFFF"/>
                </a:solidFill>
              </a:rPr>
              <a:t>La ballade du </a:t>
            </a:r>
            <a:r>
              <a:rPr lang="en-US" sz="3800" dirty="0" err="1">
                <a:solidFill>
                  <a:srgbClr val="FFFFFF"/>
                </a:solidFill>
              </a:rPr>
              <a:t>chanteur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brésilien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Léonardo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2746375"/>
            <a:ext cx="4059780" cy="3627792"/>
          </a:xfrm>
        </p:spPr>
        <p:txBody>
          <a:bodyPr>
            <a:no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Je ne sais </a:t>
            </a:r>
            <a:r>
              <a:rPr lang="en-US" sz="2400" i="1" dirty="0" err="1">
                <a:solidFill>
                  <a:srgbClr val="FFFFFF"/>
                </a:solidFill>
              </a:rPr>
              <a:t>où</a:t>
            </a:r>
            <a:r>
              <a:rPr lang="en-US" sz="2400" i="1" dirty="0">
                <a:solidFill>
                  <a:srgbClr val="FFFFFF"/>
                </a:solidFill>
              </a:rPr>
              <a:t> je </a:t>
            </a:r>
            <a:r>
              <a:rPr lang="en-US" sz="2400" i="1" dirty="0" err="1">
                <a:solidFill>
                  <a:srgbClr val="FFFFFF"/>
                </a:solidFill>
              </a:rPr>
              <a:t>vais</a:t>
            </a:r>
            <a:r>
              <a:rPr lang="en-US" sz="2400" i="1" dirty="0">
                <a:solidFill>
                  <a:srgbClr val="FFFFFF"/>
                </a:solidFill>
              </a:rPr>
              <a:t>, </a:t>
            </a:r>
            <a:r>
              <a:rPr lang="en-US" sz="2400" i="1" dirty="0" err="1">
                <a:solidFill>
                  <a:srgbClr val="FFFFFF"/>
                </a:solidFill>
              </a:rPr>
              <a:t>Peut-être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i="1" dirty="0" err="1">
                <a:solidFill>
                  <a:srgbClr val="FFFFFF"/>
                </a:solidFill>
              </a:rPr>
              <a:t>n’arriverai</a:t>
            </a:r>
            <a:r>
              <a:rPr lang="en-US" sz="2400" i="1" dirty="0">
                <a:solidFill>
                  <a:srgbClr val="FFFFFF"/>
                </a:solidFill>
              </a:rPr>
              <a:t>-je </a:t>
            </a:r>
            <a:r>
              <a:rPr lang="en-US" sz="2400" i="1" dirty="0" err="1">
                <a:solidFill>
                  <a:srgbClr val="FFFFFF"/>
                </a:solidFill>
              </a:rPr>
              <a:t>jamais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i="1" dirty="0" err="1">
                <a:solidFill>
                  <a:srgbClr val="FFFFFF"/>
                </a:solidFill>
              </a:rPr>
              <a:t>à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i="1" dirty="0" err="1">
                <a:solidFill>
                  <a:srgbClr val="FFFFFF"/>
                </a:solidFill>
              </a:rPr>
              <a:t>rien</a:t>
            </a:r>
            <a:r>
              <a:rPr lang="en-US" sz="2400" i="1" dirty="0">
                <a:solidFill>
                  <a:srgbClr val="FFFFFF"/>
                </a:solidFill>
              </a:rPr>
              <a:t>, Ma vie suit le </a:t>
            </a:r>
            <a:r>
              <a:rPr lang="en-US" sz="2400" i="1" dirty="0" err="1">
                <a:solidFill>
                  <a:srgbClr val="FFFFFF"/>
                </a:solidFill>
              </a:rPr>
              <a:t>soleil</a:t>
            </a:r>
            <a:r>
              <a:rPr lang="en-US" sz="2400" i="1" dirty="0">
                <a:solidFill>
                  <a:srgbClr val="FFFFFF"/>
                </a:solidFill>
              </a:rPr>
              <a:t>, </a:t>
            </a:r>
            <a:r>
              <a:rPr lang="en-US" sz="2400" i="1" dirty="0" err="1">
                <a:solidFill>
                  <a:srgbClr val="FFFFFF"/>
                </a:solidFill>
              </a:rPr>
              <a:t>Dans</a:t>
            </a:r>
            <a:r>
              <a:rPr lang="en-US" sz="2400" i="1" dirty="0">
                <a:solidFill>
                  <a:srgbClr val="FFFFFF"/>
                </a:solidFill>
              </a:rPr>
              <a:t> le </a:t>
            </a:r>
            <a:r>
              <a:rPr lang="en-US" sz="2400" i="1" dirty="0" err="1">
                <a:solidFill>
                  <a:srgbClr val="FFFFFF"/>
                </a:solidFill>
              </a:rPr>
              <a:t>vaste</a:t>
            </a:r>
            <a:r>
              <a:rPr lang="en-US" sz="2400" i="1" dirty="0">
                <a:solidFill>
                  <a:srgbClr val="FFFFFF"/>
                </a:solidFill>
              </a:rPr>
              <a:t> horizon, Je ne sais </a:t>
            </a:r>
            <a:r>
              <a:rPr lang="en-US" sz="2400" i="1" dirty="0" err="1">
                <a:solidFill>
                  <a:srgbClr val="FFFFFF"/>
                </a:solidFill>
              </a:rPr>
              <a:t>même</a:t>
            </a:r>
            <a:r>
              <a:rPr lang="en-US" sz="2400" i="1" dirty="0">
                <a:solidFill>
                  <a:srgbClr val="FFFFFF"/>
                </a:solidFill>
              </a:rPr>
              <a:t> pas qui je </a:t>
            </a:r>
            <a:r>
              <a:rPr lang="en-US" sz="2400" i="1" dirty="0" err="1">
                <a:solidFill>
                  <a:srgbClr val="FFFFFF"/>
                </a:solidFill>
              </a:rPr>
              <a:t>suis</a:t>
            </a:r>
            <a:r>
              <a:rPr lang="en-US" sz="2400" i="1" dirty="0">
                <a:solidFill>
                  <a:srgbClr val="FFFFFF"/>
                </a:solidFill>
              </a:rPr>
              <a:t>… </a:t>
            </a: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43800" cy="9906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l'athéisme</a:t>
            </a:r>
            <a:r>
              <a:rPr lang="en-US" dirty="0">
                <a:solidFill>
                  <a:srgbClr val="FFFFFF"/>
                </a:solidFill>
              </a:rPr>
              <a:t> au </a:t>
            </a:r>
            <a:r>
              <a:rPr lang="en-US" dirty="0" err="1">
                <a:solidFill>
                  <a:srgbClr val="FFFFFF"/>
                </a:solidFill>
              </a:rPr>
              <a:t>christianisme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303430" cy="4794447"/>
          </a:xfrm>
        </p:spPr>
        <p:txBody>
          <a:bodyPr>
            <a:noAutofit/>
          </a:bodyPr>
          <a:lstStyle/>
          <a:p>
            <a:pPr algn="just"/>
            <a:r>
              <a:rPr lang="en-US" sz="2200" spc="-10" dirty="0">
                <a:solidFill>
                  <a:srgbClr val="FFFFFF"/>
                </a:solidFill>
              </a:rPr>
              <a:t>« </a:t>
            </a:r>
            <a:r>
              <a:rPr lang="en-US" sz="2200" spc="-10" dirty="0" err="1">
                <a:solidFill>
                  <a:srgbClr val="FFFFFF"/>
                </a:solidFill>
              </a:rPr>
              <a:t>L'opportunité</a:t>
            </a:r>
            <a:r>
              <a:rPr lang="en-US" sz="2200" spc="-10" dirty="0">
                <a:solidFill>
                  <a:srgbClr val="FFFFFF"/>
                </a:solidFill>
              </a:rPr>
              <a:t> de </a:t>
            </a:r>
            <a:r>
              <a:rPr lang="en-US" sz="2200" spc="-10" dirty="0" err="1">
                <a:solidFill>
                  <a:srgbClr val="FFFFFF"/>
                </a:solidFill>
              </a:rPr>
              <a:t>parler</a:t>
            </a:r>
            <a:r>
              <a:rPr lang="en-US" sz="2200" spc="-10" dirty="0">
                <a:solidFill>
                  <a:srgbClr val="FFFFFF"/>
                </a:solidFill>
              </a:rPr>
              <a:t> avec des </a:t>
            </a:r>
            <a:r>
              <a:rPr lang="en-US" sz="2200" spc="-10" dirty="0" err="1">
                <a:solidFill>
                  <a:srgbClr val="FFFFFF"/>
                </a:solidFill>
              </a:rPr>
              <a:t>chrétiens</a:t>
            </a:r>
            <a:r>
              <a:rPr lang="en-US" sz="2200" spc="-10" dirty="0">
                <a:solidFill>
                  <a:srgbClr val="FFFFFF"/>
                </a:solidFill>
              </a:rPr>
              <a:t> de </a:t>
            </a:r>
            <a:r>
              <a:rPr lang="en-US" sz="2200" spc="-10" dirty="0" err="1">
                <a:solidFill>
                  <a:srgbClr val="FFFFFF"/>
                </a:solidFill>
              </a:rPr>
              <a:t>leur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foi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m'a</a:t>
            </a:r>
            <a:r>
              <a:rPr lang="en-US" sz="2200" spc="-10" dirty="0">
                <a:solidFill>
                  <a:srgbClr val="FFFFFF"/>
                </a:solidFill>
              </a:rPr>
              <a:t> fait </a:t>
            </a:r>
            <a:r>
              <a:rPr lang="en-US" sz="2200" spc="-10" dirty="0" err="1">
                <a:solidFill>
                  <a:srgbClr val="FFFFFF"/>
                </a:solidFill>
              </a:rPr>
              <a:t>comprendre</a:t>
            </a:r>
            <a:r>
              <a:rPr lang="en-US" sz="2200" spc="-10" dirty="0">
                <a:solidFill>
                  <a:srgbClr val="FFFFFF"/>
                </a:solidFill>
              </a:rPr>
              <a:t> que je ne </a:t>
            </a:r>
            <a:r>
              <a:rPr lang="en-US" sz="2200" spc="-10" dirty="0" err="1">
                <a:solidFill>
                  <a:srgbClr val="FFFFFF"/>
                </a:solidFill>
              </a:rPr>
              <a:t>connaissais</a:t>
            </a:r>
            <a:r>
              <a:rPr lang="en-US" sz="2200" spc="-10" dirty="0">
                <a:solidFill>
                  <a:srgbClr val="FFFFFF"/>
                </a:solidFill>
              </a:rPr>
              <a:t> que </a:t>
            </a:r>
            <a:r>
              <a:rPr lang="en-US" sz="2200" spc="-10" dirty="0" err="1">
                <a:solidFill>
                  <a:srgbClr val="FFFFFF"/>
                </a:solidFill>
              </a:rPr>
              <a:t>relativement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peu</a:t>
            </a:r>
            <a:r>
              <a:rPr lang="en-US" sz="2200" spc="-10" dirty="0">
                <a:solidFill>
                  <a:srgbClr val="FFFFFF"/>
                </a:solidFill>
              </a:rPr>
              <a:t> sur </a:t>
            </a:r>
            <a:r>
              <a:rPr lang="en-US" sz="2200" spc="-10" dirty="0" err="1">
                <a:solidFill>
                  <a:srgbClr val="FFFFFF"/>
                </a:solidFill>
              </a:rPr>
              <a:t>leur</a:t>
            </a:r>
            <a:r>
              <a:rPr lang="en-US" sz="2200" spc="-10" dirty="0">
                <a:solidFill>
                  <a:srgbClr val="FFFFFF"/>
                </a:solidFill>
              </a:rPr>
              <a:t> religion, que </a:t>
            </a:r>
            <a:r>
              <a:rPr lang="en-US" sz="2200" spc="-10" dirty="0" err="1">
                <a:solidFill>
                  <a:srgbClr val="FFFFFF"/>
                </a:solidFill>
              </a:rPr>
              <a:t>j'avais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connu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principalement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à</a:t>
            </a:r>
            <a:r>
              <a:rPr lang="en-US" sz="2200" spc="-10" dirty="0">
                <a:solidFill>
                  <a:srgbClr val="FFFFFF"/>
                </a:solidFill>
              </a:rPr>
              <a:t> travers les descriptions pas </a:t>
            </a:r>
            <a:r>
              <a:rPr lang="en-US" sz="2200" spc="-10" dirty="0" err="1">
                <a:solidFill>
                  <a:srgbClr val="FFFFFF"/>
                </a:solidFill>
              </a:rPr>
              <a:t>très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exactes</a:t>
            </a:r>
            <a:r>
              <a:rPr lang="en-US" sz="2200" spc="-10" dirty="0">
                <a:solidFill>
                  <a:srgbClr val="FFFFFF"/>
                </a:solidFill>
              </a:rPr>
              <a:t> de </a:t>
            </a:r>
            <a:r>
              <a:rPr lang="en-US" sz="2200" spc="-10" dirty="0" err="1">
                <a:solidFill>
                  <a:srgbClr val="FFFFFF"/>
                </a:solidFill>
              </a:rPr>
              <a:t>ses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détracteurs</a:t>
            </a:r>
            <a:r>
              <a:rPr lang="en-US" sz="2200" spc="-10" dirty="0">
                <a:solidFill>
                  <a:srgbClr val="FFFFFF"/>
                </a:solidFill>
              </a:rPr>
              <a:t>, </a:t>
            </a:r>
            <a:r>
              <a:rPr lang="en-US" sz="2200" spc="-10" dirty="0" err="1">
                <a:solidFill>
                  <a:srgbClr val="FFFFFF"/>
                </a:solidFill>
              </a:rPr>
              <a:t>comme</a:t>
            </a:r>
            <a:r>
              <a:rPr lang="en-US" sz="2200" spc="-10" dirty="0">
                <a:solidFill>
                  <a:srgbClr val="FFFFFF"/>
                </a:solidFill>
              </a:rPr>
              <a:t> le </a:t>
            </a:r>
            <a:r>
              <a:rPr lang="en-US" sz="2200" spc="-10" dirty="0" err="1">
                <a:solidFill>
                  <a:srgbClr val="FFFFFF"/>
                </a:solidFill>
              </a:rPr>
              <a:t>logicien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britannique</a:t>
            </a:r>
            <a:r>
              <a:rPr lang="en-US" sz="2200" spc="-10" dirty="0">
                <a:solidFill>
                  <a:srgbClr val="FFFFFF"/>
                </a:solidFill>
              </a:rPr>
              <a:t> Bertrand Russel et le philosophe social </a:t>
            </a:r>
            <a:r>
              <a:rPr lang="en-US" sz="2200" spc="-10" dirty="0" err="1">
                <a:solidFill>
                  <a:srgbClr val="FFFFFF"/>
                </a:solidFill>
              </a:rPr>
              <a:t>allemand</a:t>
            </a:r>
            <a:r>
              <a:rPr lang="en-US" sz="2200" spc="-10" dirty="0">
                <a:solidFill>
                  <a:srgbClr val="FFFFFF"/>
                </a:solidFill>
              </a:rPr>
              <a:t> Karl Marx. </a:t>
            </a:r>
            <a:endParaRPr lang="en-US" sz="2200" spc="-10" dirty="0" smtClean="0">
              <a:solidFill>
                <a:srgbClr val="FFFFFF"/>
              </a:solidFill>
            </a:endParaRPr>
          </a:p>
          <a:p>
            <a:pPr algn="just"/>
            <a:r>
              <a:rPr lang="en-US" sz="2200" spc="-10" dirty="0" err="1" smtClean="0">
                <a:solidFill>
                  <a:srgbClr val="FFFFFF"/>
                </a:solidFill>
              </a:rPr>
              <a:t>J'ai</a:t>
            </a:r>
            <a:r>
              <a:rPr lang="en-US" sz="2200" spc="-10" dirty="0" smtClean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aussi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commencé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à</a:t>
            </a:r>
            <a:r>
              <a:rPr lang="en-US" sz="2200" spc="-10" dirty="0">
                <a:solidFill>
                  <a:srgbClr val="FFFFFF"/>
                </a:solidFill>
              </a:rPr>
              <a:t> me </a:t>
            </a:r>
            <a:r>
              <a:rPr lang="en-US" sz="2200" spc="-10" dirty="0" err="1">
                <a:solidFill>
                  <a:srgbClr val="FFFFFF"/>
                </a:solidFill>
              </a:rPr>
              <a:t>rendre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compte</a:t>
            </a:r>
            <a:r>
              <a:rPr lang="en-US" sz="2200" spc="-10" dirty="0">
                <a:solidFill>
                  <a:srgbClr val="FFFFFF"/>
                </a:solidFill>
              </a:rPr>
              <a:t> que ma supposition de la </a:t>
            </a:r>
            <a:r>
              <a:rPr lang="en-US" sz="2200" spc="-10" dirty="0" err="1">
                <a:solidFill>
                  <a:srgbClr val="FFFFFF"/>
                </a:solidFill>
              </a:rPr>
              <a:t>connexion</a:t>
            </a:r>
            <a:r>
              <a:rPr lang="en-US" sz="2200" spc="-10" dirty="0">
                <a:solidFill>
                  <a:srgbClr val="FFFFFF"/>
                </a:solidFill>
              </a:rPr>
              <a:t> inexorable et </a:t>
            </a:r>
            <a:r>
              <a:rPr lang="en-US" sz="2200" spc="-10" dirty="0" err="1">
                <a:solidFill>
                  <a:srgbClr val="FFFFFF"/>
                </a:solidFill>
              </a:rPr>
              <a:t>automatique</a:t>
            </a:r>
            <a:r>
              <a:rPr lang="en-US" sz="2200" spc="-10" dirty="0">
                <a:solidFill>
                  <a:srgbClr val="FFFFFF"/>
                </a:solidFill>
              </a:rPr>
              <a:t> entre les sciences </a:t>
            </a:r>
            <a:r>
              <a:rPr lang="en-US" sz="2200" spc="-10" dirty="0" err="1">
                <a:solidFill>
                  <a:srgbClr val="FFFFFF"/>
                </a:solidFill>
              </a:rPr>
              <a:t>naturelles</a:t>
            </a:r>
            <a:r>
              <a:rPr lang="en-US" sz="2200" spc="-10" dirty="0">
                <a:solidFill>
                  <a:srgbClr val="FFFFFF"/>
                </a:solidFill>
              </a:rPr>
              <a:t> et </a:t>
            </a:r>
            <a:r>
              <a:rPr lang="en-US" sz="2200" spc="-10" dirty="0" err="1">
                <a:solidFill>
                  <a:srgbClr val="FFFFFF"/>
                </a:solidFill>
              </a:rPr>
              <a:t>l'athéisme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était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plutôt</a:t>
            </a:r>
            <a:r>
              <a:rPr lang="en-US" sz="2200" spc="-10" dirty="0">
                <a:solidFill>
                  <a:srgbClr val="FFFFFF"/>
                </a:solidFill>
              </a:rPr>
              <a:t> naïve et non </a:t>
            </a:r>
            <a:r>
              <a:rPr lang="en-US" sz="2200" spc="-10" dirty="0" err="1">
                <a:solidFill>
                  <a:srgbClr val="FFFFFF"/>
                </a:solidFill>
              </a:rPr>
              <a:t>avertie</a:t>
            </a:r>
            <a:r>
              <a:rPr lang="en-US" sz="2200" spc="-10" dirty="0">
                <a:solidFill>
                  <a:srgbClr val="FFFFFF"/>
                </a:solidFill>
              </a:rPr>
              <a:t>. </a:t>
            </a:r>
            <a:r>
              <a:rPr lang="en-US" sz="2200" spc="-10" dirty="0" err="1">
                <a:solidFill>
                  <a:srgbClr val="FFFFFF"/>
                </a:solidFill>
              </a:rPr>
              <a:t>L'une</a:t>
            </a:r>
            <a:r>
              <a:rPr lang="en-US" sz="2200" spc="-10" dirty="0">
                <a:solidFill>
                  <a:srgbClr val="FFFFFF"/>
                </a:solidFill>
              </a:rPr>
              <a:t> des choses les plus </a:t>
            </a:r>
            <a:r>
              <a:rPr lang="en-US" sz="2200" spc="-10" dirty="0" err="1">
                <a:solidFill>
                  <a:srgbClr val="FFFFFF"/>
                </a:solidFill>
              </a:rPr>
              <a:t>importantes</a:t>
            </a:r>
            <a:r>
              <a:rPr lang="en-US" sz="2200" spc="-10" dirty="0">
                <a:solidFill>
                  <a:srgbClr val="FFFFFF"/>
                </a:solidFill>
              </a:rPr>
              <a:t> que </a:t>
            </a:r>
            <a:r>
              <a:rPr lang="en-US" sz="2200" spc="-10" dirty="0" err="1">
                <a:solidFill>
                  <a:srgbClr val="FFFFFF"/>
                </a:solidFill>
              </a:rPr>
              <a:t>j'ai</a:t>
            </a:r>
            <a:r>
              <a:rPr lang="en-US" sz="2200" spc="-10" dirty="0">
                <a:solidFill>
                  <a:srgbClr val="FFFFFF"/>
                </a:solidFill>
              </a:rPr>
              <a:t> du confronter, après ma conversion au </a:t>
            </a:r>
            <a:r>
              <a:rPr lang="en-US" sz="2200" spc="-10" dirty="0" err="1">
                <a:solidFill>
                  <a:srgbClr val="FFFFFF"/>
                </a:solidFill>
              </a:rPr>
              <a:t>christianisme</a:t>
            </a:r>
            <a:r>
              <a:rPr lang="en-US" sz="2200" spc="-10" dirty="0">
                <a:solidFill>
                  <a:srgbClr val="FFFFFF"/>
                </a:solidFill>
              </a:rPr>
              <a:t>, a </a:t>
            </a:r>
            <a:r>
              <a:rPr lang="en-US" sz="2200" spc="-10" dirty="0" err="1">
                <a:solidFill>
                  <a:srgbClr val="FFFFFF"/>
                </a:solidFill>
              </a:rPr>
              <a:t>été</a:t>
            </a:r>
            <a:r>
              <a:rPr lang="en-US" sz="2200" spc="-10" dirty="0">
                <a:solidFill>
                  <a:srgbClr val="FFFFFF"/>
                </a:solidFill>
              </a:rPr>
              <a:t> le </a:t>
            </a:r>
            <a:r>
              <a:rPr lang="en-US" sz="2200" spc="-10" dirty="0" err="1">
                <a:solidFill>
                  <a:srgbClr val="FFFFFF"/>
                </a:solidFill>
              </a:rPr>
              <a:t>dételage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systématique</a:t>
            </a:r>
            <a:r>
              <a:rPr lang="en-US" sz="2200" spc="-10" dirty="0">
                <a:solidFill>
                  <a:srgbClr val="FFFFFF"/>
                </a:solidFill>
              </a:rPr>
              <a:t> de </a:t>
            </a:r>
            <a:r>
              <a:rPr lang="en-US" sz="2200" spc="-10" dirty="0" err="1">
                <a:solidFill>
                  <a:srgbClr val="FFFFFF"/>
                </a:solidFill>
              </a:rPr>
              <a:t>ce</a:t>
            </a:r>
            <a:r>
              <a:rPr lang="en-US" sz="2200" spc="-10" dirty="0">
                <a:solidFill>
                  <a:srgbClr val="FFFFFF"/>
                </a:solidFill>
              </a:rPr>
              <a:t> lien. </a:t>
            </a:r>
            <a:r>
              <a:rPr lang="en-US" sz="2200" spc="-10" dirty="0" err="1">
                <a:solidFill>
                  <a:srgbClr val="FFFFFF"/>
                </a:solidFill>
              </a:rPr>
              <a:t>Désormais</a:t>
            </a:r>
            <a:r>
              <a:rPr lang="en-US" sz="2200" spc="-10" dirty="0">
                <a:solidFill>
                  <a:srgbClr val="FFFFFF"/>
                </a:solidFill>
              </a:rPr>
              <a:t> je </a:t>
            </a:r>
            <a:r>
              <a:rPr lang="en-US" sz="2200" spc="-10" dirty="0" err="1">
                <a:solidFill>
                  <a:srgbClr val="FFFFFF"/>
                </a:solidFill>
              </a:rPr>
              <a:t>regardais</a:t>
            </a:r>
            <a:r>
              <a:rPr lang="en-US" sz="2200" spc="-10" dirty="0">
                <a:solidFill>
                  <a:srgbClr val="FFFFFF"/>
                </a:solidFill>
              </a:rPr>
              <a:t> les sciences </a:t>
            </a:r>
            <a:r>
              <a:rPr lang="en-US" sz="2200" spc="-10" dirty="0" err="1">
                <a:solidFill>
                  <a:srgbClr val="FFFFFF"/>
                </a:solidFill>
              </a:rPr>
              <a:t>naturelles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d'une</a:t>
            </a:r>
            <a:r>
              <a:rPr lang="en-US" sz="2200" spc="-10" dirty="0">
                <a:solidFill>
                  <a:srgbClr val="FFFFFF"/>
                </a:solidFill>
              </a:rPr>
              <a:t> perspective </a:t>
            </a:r>
            <a:r>
              <a:rPr lang="en-US" sz="2200" spc="-10" dirty="0" err="1">
                <a:solidFill>
                  <a:srgbClr val="FFFFFF"/>
                </a:solidFill>
              </a:rPr>
              <a:t>chrétienne</a:t>
            </a:r>
            <a:r>
              <a:rPr lang="en-US" sz="2200" spc="-10" dirty="0">
                <a:solidFill>
                  <a:srgbClr val="FFFFFF"/>
                </a:solidFill>
              </a:rPr>
              <a:t> et </a:t>
            </a:r>
            <a:r>
              <a:rPr lang="en-US" sz="2200" spc="-10" dirty="0" err="1">
                <a:solidFill>
                  <a:srgbClr val="FFFFFF"/>
                </a:solidFill>
              </a:rPr>
              <a:t>essayais</a:t>
            </a:r>
            <a:r>
              <a:rPr lang="en-US" sz="2200" spc="-10" dirty="0">
                <a:solidFill>
                  <a:srgbClr val="FFFFFF"/>
                </a:solidFill>
              </a:rPr>
              <a:t> de </a:t>
            </a:r>
            <a:r>
              <a:rPr lang="en-US" sz="2200" spc="-10" dirty="0" err="1">
                <a:solidFill>
                  <a:srgbClr val="FFFFFF"/>
                </a:solidFill>
              </a:rPr>
              <a:t>comprendre</a:t>
            </a:r>
            <a:r>
              <a:rPr lang="en-US" sz="2200" spc="-10" dirty="0">
                <a:solidFill>
                  <a:srgbClr val="FFFFFF"/>
                </a:solidFill>
              </a:rPr>
              <a:t> </a:t>
            </a:r>
            <a:r>
              <a:rPr lang="en-US" sz="2200" spc="-10" dirty="0" err="1">
                <a:solidFill>
                  <a:srgbClr val="FFFFFF"/>
                </a:solidFill>
              </a:rPr>
              <a:t>pourquoi</a:t>
            </a:r>
            <a:r>
              <a:rPr lang="en-US" sz="2200" spc="-10" dirty="0">
                <a:solidFill>
                  <a:srgbClr val="FFFFFF"/>
                </a:solidFill>
              </a:rPr>
              <a:t> les </a:t>
            </a:r>
            <a:r>
              <a:rPr lang="en-US" sz="2200" spc="-10" dirty="0" err="1">
                <a:solidFill>
                  <a:srgbClr val="FFFFFF"/>
                </a:solidFill>
              </a:rPr>
              <a:t>autres</a:t>
            </a:r>
            <a:r>
              <a:rPr lang="en-US" sz="2200" spc="-10" dirty="0">
                <a:solidFill>
                  <a:srgbClr val="FFFFFF"/>
                </a:solidFill>
              </a:rPr>
              <a:t> ne </a:t>
            </a:r>
            <a:r>
              <a:rPr lang="en-US" sz="2200" spc="-10" dirty="0" err="1">
                <a:solidFill>
                  <a:srgbClr val="FFFFFF"/>
                </a:solidFill>
              </a:rPr>
              <a:t>partageaient</a:t>
            </a:r>
            <a:r>
              <a:rPr lang="en-US" sz="2200" spc="-10" dirty="0">
                <a:solidFill>
                  <a:srgbClr val="FFFFFF"/>
                </a:solidFill>
              </a:rPr>
              <a:t> pas </a:t>
            </a:r>
            <a:r>
              <a:rPr lang="en-US" sz="2200" spc="-10" dirty="0" err="1">
                <a:solidFill>
                  <a:srgbClr val="FFFFFF"/>
                </a:solidFill>
              </a:rPr>
              <a:t>cette</a:t>
            </a:r>
            <a:r>
              <a:rPr lang="en-US" sz="2200" spc="-10" dirty="0">
                <a:solidFill>
                  <a:srgbClr val="FFFFFF"/>
                </a:solidFill>
              </a:rPr>
              <a:t> perspective. »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5" name="Marcador de contenido 6"/>
          <p:cNvPicPr>
            <a:picLocks noChangeAspect="1"/>
          </p:cNvPicPr>
          <p:nvPr/>
        </p:nvPicPr>
        <p:blipFill rotWithShape="1">
          <a:blip r:embed="rId2"/>
          <a:srcRect l="10674" t="3473" r="8740" b="4184"/>
          <a:stretch/>
        </p:blipFill>
        <p:spPr>
          <a:xfrm>
            <a:off x="7800825" y="310136"/>
            <a:ext cx="959805" cy="10998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38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43800" cy="9906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l'athéisme</a:t>
            </a:r>
            <a:r>
              <a:rPr lang="en-US" dirty="0">
                <a:solidFill>
                  <a:srgbClr val="FFFFFF"/>
                </a:solidFill>
              </a:rPr>
              <a:t> au </a:t>
            </a:r>
            <a:r>
              <a:rPr lang="en-US" dirty="0" err="1">
                <a:solidFill>
                  <a:srgbClr val="FFFFFF"/>
                </a:solidFill>
              </a:rPr>
              <a:t>christianisme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097394" cy="4525963"/>
          </a:xfrm>
        </p:spPr>
        <p:txBody>
          <a:bodyPr>
            <a:noAutofit/>
          </a:bodyPr>
          <a:lstStyle/>
          <a:p>
            <a:pPr algn="just"/>
            <a:r>
              <a:rPr lang="en-US" sz="2300" dirty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possède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l'heure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actuelle</a:t>
            </a:r>
            <a:r>
              <a:rPr lang="en-US" sz="2300" dirty="0">
                <a:solidFill>
                  <a:srgbClr val="FFFFFF"/>
                </a:solidFill>
              </a:rPr>
              <a:t> trois </a:t>
            </a:r>
            <a:r>
              <a:rPr lang="en-US" sz="2300" dirty="0" err="1">
                <a:solidFill>
                  <a:srgbClr val="FFFFFF"/>
                </a:solidFill>
              </a:rPr>
              <a:t>doctorats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l'Université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d'Oxford</a:t>
            </a:r>
            <a:r>
              <a:rPr lang="en-US" sz="2300" dirty="0">
                <a:solidFill>
                  <a:srgbClr val="FFFFFF"/>
                </a:solidFill>
              </a:rPr>
              <a:t> : un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biophysique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moléculaire</a:t>
            </a:r>
            <a:r>
              <a:rPr lang="en-US" sz="2300" dirty="0">
                <a:solidFill>
                  <a:srgbClr val="FFFFFF"/>
                </a:solidFill>
              </a:rPr>
              <a:t> pour </a:t>
            </a:r>
            <a:r>
              <a:rPr lang="en-US" sz="2300" dirty="0" err="1">
                <a:solidFill>
                  <a:srgbClr val="FFFFFF"/>
                </a:solidFill>
              </a:rPr>
              <a:t>ses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recherches</a:t>
            </a:r>
            <a:r>
              <a:rPr lang="en-US" sz="2300" dirty="0">
                <a:solidFill>
                  <a:srgbClr val="FFFFFF"/>
                </a:solidFill>
              </a:rPr>
              <a:t> sur les membranes </a:t>
            </a:r>
            <a:r>
              <a:rPr lang="en-US" sz="2300" dirty="0" err="1">
                <a:solidFill>
                  <a:srgbClr val="FFFFFF"/>
                </a:solidFill>
              </a:rPr>
              <a:t>biologiques</a:t>
            </a:r>
            <a:r>
              <a:rPr lang="en-US" sz="2300" dirty="0">
                <a:solidFill>
                  <a:srgbClr val="FFFFFF"/>
                </a:solidFill>
              </a:rPr>
              <a:t> ; un </a:t>
            </a:r>
            <a:r>
              <a:rPr lang="en-US" sz="2300" dirty="0" err="1">
                <a:solidFill>
                  <a:srgbClr val="FFFFFF"/>
                </a:solidFill>
              </a:rPr>
              <a:t>autre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Divinités</a:t>
            </a:r>
            <a:r>
              <a:rPr lang="en-US" sz="2300" dirty="0">
                <a:solidFill>
                  <a:srgbClr val="FFFFFF"/>
                </a:solidFill>
              </a:rPr>
              <a:t> de la </a:t>
            </a:r>
            <a:r>
              <a:rPr lang="en-US" sz="2300" dirty="0" err="1">
                <a:solidFill>
                  <a:srgbClr val="FFFFFF"/>
                </a:solidFill>
              </a:rPr>
              <a:t>Faculté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Théologie</a:t>
            </a:r>
            <a:r>
              <a:rPr lang="en-US" sz="2300" dirty="0">
                <a:solidFill>
                  <a:srgbClr val="FFFFFF"/>
                </a:solidFill>
              </a:rPr>
              <a:t> (2001) pour son travail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le </a:t>
            </a:r>
            <a:r>
              <a:rPr lang="en-US" sz="2300" dirty="0" err="1">
                <a:solidFill>
                  <a:srgbClr val="FFFFFF"/>
                </a:solidFill>
              </a:rPr>
              <a:t>domaine</a:t>
            </a:r>
            <a:r>
              <a:rPr lang="en-US" sz="2300" dirty="0">
                <a:solidFill>
                  <a:srgbClr val="FFFFFF"/>
                </a:solidFill>
              </a:rPr>
              <a:t> de la </a:t>
            </a:r>
            <a:r>
              <a:rPr lang="en-US" sz="2300" dirty="0" err="1">
                <a:solidFill>
                  <a:srgbClr val="FFFFFF"/>
                </a:solidFill>
              </a:rPr>
              <a:t>théologie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historique</a:t>
            </a:r>
            <a:r>
              <a:rPr lang="en-US" sz="2300" dirty="0">
                <a:solidFill>
                  <a:srgbClr val="FFFFFF"/>
                </a:solidFill>
              </a:rPr>
              <a:t> et </a:t>
            </a:r>
            <a:r>
              <a:rPr lang="en-US" sz="2300" dirty="0" err="1">
                <a:solidFill>
                  <a:srgbClr val="FFFFFF"/>
                </a:solidFill>
              </a:rPr>
              <a:t>systématique</a:t>
            </a:r>
            <a:r>
              <a:rPr lang="en-US" sz="2300" dirty="0">
                <a:solidFill>
                  <a:srgbClr val="FFFFFF"/>
                </a:solidFill>
              </a:rPr>
              <a:t> ; et un </a:t>
            </a:r>
            <a:r>
              <a:rPr lang="en-US" sz="2300" dirty="0" err="1">
                <a:solidFill>
                  <a:srgbClr val="FFFFFF"/>
                </a:solidFill>
              </a:rPr>
              <a:t>autre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Lettres</a:t>
            </a:r>
            <a:r>
              <a:rPr lang="en-US" sz="2300" dirty="0">
                <a:solidFill>
                  <a:srgbClr val="FFFFFF"/>
                </a:solidFill>
              </a:rPr>
              <a:t> de la Division </a:t>
            </a:r>
            <a:r>
              <a:rPr lang="en-US" sz="2300" dirty="0" err="1">
                <a:solidFill>
                  <a:srgbClr val="FFFFFF"/>
                </a:solidFill>
              </a:rPr>
              <a:t>d'Humanités</a:t>
            </a:r>
            <a:r>
              <a:rPr lang="en-US" sz="2300" dirty="0">
                <a:solidFill>
                  <a:srgbClr val="FFFFFF"/>
                </a:solidFill>
              </a:rPr>
              <a:t> (2013) pour </a:t>
            </a:r>
            <a:r>
              <a:rPr lang="en-US" sz="2300" dirty="0" err="1">
                <a:solidFill>
                  <a:srgbClr val="FFFFFF"/>
                </a:solidFill>
              </a:rPr>
              <a:t>ses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recherches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histoire des </a:t>
            </a:r>
            <a:r>
              <a:rPr lang="en-US" sz="2300" dirty="0" err="1">
                <a:solidFill>
                  <a:srgbClr val="FFFFFF"/>
                </a:solidFill>
              </a:rPr>
              <a:t>idées</a:t>
            </a:r>
            <a:r>
              <a:rPr lang="en-US" sz="2300" dirty="0">
                <a:solidFill>
                  <a:srgbClr val="FFFFFF"/>
                </a:solidFill>
              </a:rPr>
              <a:t>, plus </a:t>
            </a:r>
            <a:r>
              <a:rPr lang="en-US" sz="2300" dirty="0" err="1">
                <a:solidFill>
                  <a:srgbClr val="FFFFFF"/>
                </a:solidFill>
              </a:rPr>
              <a:t>précisément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ce</a:t>
            </a:r>
            <a:r>
              <a:rPr lang="en-US" sz="2300" dirty="0">
                <a:solidFill>
                  <a:srgbClr val="FFFFFF"/>
                </a:solidFill>
              </a:rPr>
              <a:t> qui </a:t>
            </a:r>
            <a:r>
              <a:rPr lang="en-US" sz="2300" dirty="0" err="1">
                <a:solidFill>
                  <a:srgbClr val="FFFFFF"/>
                </a:solidFill>
              </a:rPr>
              <a:t>concerne</a:t>
            </a:r>
            <a:r>
              <a:rPr lang="en-US" sz="2300" dirty="0">
                <a:solidFill>
                  <a:srgbClr val="FFFFFF"/>
                </a:solidFill>
              </a:rPr>
              <a:t> la science et la religion.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Il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aussi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membre</a:t>
            </a:r>
            <a:r>
              <a:rPr lang="en-US" sz="2300" dirty="0">
                <a:solidFill>
                  <a:srgbClr val="FFFFFF"/>
                </a:solidFill>
              </a:rPr>
              <a:t> de la </a:t>
            </a:r>
            <a:r>
              <a:rPr lang="en-US" sz="2300" dirty="0" err="1">
                <a:solidFill>
                  <a:srgbClr val="FFFFFF"/>
                </a:solidFill>
              </a:rPr>
              <a:t>Société</a:t>
            </a:r>
            <a:r>
              <a:rPr lang="en-US" sz="2300" dirty="0">
                <a:solidFill>
                  <a:srgbClr val="FFFFFF"/>
                </a:solidFill>
              </a:rPr>
              <a:t> Royale pour la Promotion des Arts, des Manufactures et du Commerce (FRSA, pour </a:t>
            </a:r>
            <a:r>
              <a:rPr lang="en-US" sz="2300" dirty="0" err="1">
                <a:solidFill>
                  <a:srgbClr val="FFFFFF"/>
                </a:solidFill>
              </a:rPr>
              <a:t>ses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sigles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anglais</a:t>
            </a:r>
            <a:r>
              <a:rPr lang="en-US" sz="2300" dirty="0">
                <a:solidFill>
                  <a:srgbClr val="FFFFFF"/>
                </a:solidFill>
              </a:rPr>
              <a:t>). </a:t>
            </a:r>
            <a:endParaRPr lang="en-US" sz="2300" dirty="0" smtClean="0">
              <a:solidFill>
                <a:srgbClr val="FFFFFF"/>
              </a:solidFill>
            </a:endParaRPr>
          </a:p>
          <a:p>
            <a:pPr algn="just"/>
            <a:r>
              <a:rPr lang="en-US" sz="2300" dirty="0" smtClean="0">
                <a:solidFill>
                  <a:srgbClr val="FFFFFF"/>
                </a:solidFill>
              </a:rPr>
              <a:t>« </a:t>
            </a:r>
            <a:r>
              <a:rPr lang="en-US" sz="2300" dirty="0" err="1">
                <a:solidFill>
                  <a:srgbClr val="FFFFFF"/>
                </a:solidFill>
              </a:rPr>
              <a:t>Dieu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est</a:t>
            </a:r>
            <a:r>
              <a:rPr lang="en-US" sz="2300" dirty="0">
                <a:solidFill>
                  <a:srgbClr val="FFFFFF"/>
                </a:solidFill>
              </a:rPr>
              <a:t> mon </a:t>
            </a:r>
            <a:r>
              <a:rPr lang="en-US" sz="2300" dirty="0" err="1">
                <a:solidFill>
                  <a:srgbClr val="FFFFFF"/>
                </a:solidFill>
              </a:rPr>
              <a:t>oxygène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spirituel</a:t>
            </a:r>
            <a:r>
              <a:rPr lang="en-US" sz="2300" dirty="0">
                <a:solidFill>
                  <a:srgbClr val="FFFFFF"/>
                </a:solidFill>
              </a:rPr>
              <a:t>, </a:t>
            </a:r>
            <a:r>
              <a:rPr lang="en-US" sz="2300" dirty="0" err="1">
                <a:solidFill>
                  <a:srgbClr val="FFFFFF"/>
                </a:solidFill>
              </a:rPr>
              <a:t>j'aurais</a:t>
            </a:r>
            <a:r>
              <a:rPr lang="en-US" sz="2300" dirty="0">
                <a:solidFill>
                  <a:srgbClr val="FFFFFF"/>
                </a:solidFill>
              </a:rPr>
              <a:t> beaucoup de mal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prospérer</a:t>
            </a:r>
            <a:r>
              <a:rPr lang="en-US" sz="2300" dirty="0">
                <a:solidFill>
                  <a:srgbClr val="FFFFFF"/>
                </a:solidFill>
              </a:rPr>
              <a:t> sans </a:t>
            </a:r>
            <a:r>
              <a:rPr lang="en-US" sz="2300" dirty="0" err="1">
                <a:solidFill>
                  <a:srgbClr val="FFFFFF"/>
                </a:solidFill>
              </a:rPr>
              <a:t>croire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Dieu</a:t>
            </a:r>
            <a:r>
              <a:rPr lang="en-US" sz="2300" dirty="0">
                <a:solidFill>
                  <a:srgbClr val="FFFFFF"/>
                </a:solidFill>
              </a:rPr>
              <a:t>. »</a:t>
            </a:r>
            <a:endParaRPr lang="en-US" sz="2300" dirty="0">
              <a:solidFill>
                <a:srgbClr val="FFFFFF"/>
              </a:solidFill>
            </a:endParaRPr>
          </a:p>
        </p:txBody>
      </p:sp>
      <p:pic>
        <p:nvPicPr>
          <p:cNvPr id="5" name="Marcador de contenido 6"/>
          <p:cNvPicPr>
            <a:picLocks noChangeAspect="1"/>
          </p:cNvPicPr>
          <p:nvPr/>
        </p:nvPicPr>
        <p:blipFill rotWithShape="1">
          <a:blip r:embed="rId2"/>
          <a:srcRect l="10674" t="3473" r="8740" b="4184"/>
          <a:stretch/>
        </p:blipFill>
        <p:spPr>
          <a:xfrm>
            <a:off x="7800825" y="310136"/>
            <a:ext cx="959805" cy="10998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30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 </a:t>
            </a:r>
            <a:r>
              <a:rPr lang="en-US" dirty="0" err="1">
                <a:solidFill>
                  <a:srgbClr val="FFFFFF"/>
                </a:solidFill>
              </a:rPr>
              <a:t>décision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758325" y="1953010"/>
            <a:ext cx="5554083" cy="4525963"/>
          </a:xfrm>
        </p:spPr>
        <p:txBody>
          <a:bodyPr>
            <a:normAutofit/>
          </a:bodyPr>
          <a:lstStyle/>
          <a:p>
            <a:pPr algn="just"/>
            <a:r>
              <a:rPr lang="en-US" sz="2600" dirty="0">
                <a:solidFill>
                  <a:srgbClr val="FFFFFF"/>
                </a:solidFill>
              </a:rPr>
              <a:t>La Bible </a:t>
            </a:r>
            <a:r>
              <a:rPr lang="en-US" sz="2600" dirty="0" err="1">
                <a:solidFill>
                  <a:srgbClr val="FFFFFF"/>
                </a:solidFill>
              </a:rPr>
              <a:t>dit</a:t>
            </a:r>
            <a:r>
              <a:rPr lang="en-US" sz="2600" dirty="0">
                <a:solidFill>
                  <a:srgbClr val="FFFFFF"/>
                </a:solidFill>
              </a:rPr>
              <a:t> : « Mon </a:t>
            </a:r>
            <a:r>
              <a:rPr lang="en-US" sz="2600" dirty="0" err="1">
                <a:solidFill>
                  <a:srgbClr val="FFFFFF"/>
                </a:solidFill>
              </a:rPr>
              <a:t>fils</a:t>
            </a:r>
            <a:r>
              <a:rPr lang="en-US" sz="2600" dirty="0">
                <a:solidFill>
                  <a:srgbClr val="FFFFFF"/>
                </a:solidFill>
              </a:rPr>
              <a:t>, </a:t>
            </a:r>
            <a:r>
              <a:rPr lang="en-US" sz="2600" dirty="0" err="1">
                <a:solidFill>
                  <a:srgbClr val="FFFFFF"/>
                </a:solidFill>
              </a:rPr>
              <a:t>donne-moi</a:t>
            </a:r>
            <a:r>
              <a:rPr lang="en-US" sz="2600" dirty="0">
                <a:solidFill>
                  <a:srgbClr val="FFFFFF"/>
                </a:solidFill>
              </a:rPr>
              <a:t> ton </a:t>
            </a:r>
            <a:r>
              <a:rPr lang="en-US" sz="2600" dirty="0" err="1">
                <a:solidFill>
                  <a:srgbClr val="FFFFFF"/>
                </a:solidFill>
              </a:rPr>
              <a:t>coeur</a:t>
            </a:r>
            <a:r>
              <a:rPr lang="en-US" sz="2600" dirty="0">
                <a:solidFill>
                  <a:srgbClr val="FFFFFF"/>
                </a:solidFill>
              </a:rPr>
              <a:t>, Et que </a:t>
            </a:r>
            <a:r>
              <a:rPr lang="en-US" sz="2600" dirty="0" err="1">
                <a:solidFill>
                  <a:srgbClr val="FFFFFF"/>
                </a:solidFill>
              </a:rPr>
              <a:t>tes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yeux</a:t>
            </a:r>
            <a:r>
              <a:rPr lang="en-US" sz="2600" dirty="0">
                <a:solidFill>
                  <a:srgbClr val="FFFFFF"/>
                </a:solidFill>
              </a:rPr>
              <a:t> se </a:t>
            </a:r>
            <a:r>
              <a:rPr lang="en-US" sz="2600" dirty="0" err="1">
                <a:solidFill>
                  <a:srgbClr val="FFFFFF"/>
                </a:solidFill>
              </a:rPr>
              <a:t>plaisent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dans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mes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voies</a:t>
            </a:r>
            <a:r>
              <a:rPr lang="en-US" sz="2600" dirty="0">
                <a:solidFill>
                  <a:srgbClr val="FFFFFF"/>
                </a:solidFill>
              </a:rPr>
              <a:t>. » (</a:t>
            </a:r>
            <a:r>
              <a:rPr lang="en-US" sz="2600" dirty="0" err="1">
                <a:solidFill>
                  <a:srgbClr val="FFFFFF"/>
                </a:solidFill>
              </a:rPr>
              <a:t>Proverbes</a:t>
            </a:r>
            <a:r>
              <a:rPr lang="en-US" sz="2600" dirty="0">
                <a:solidFill>
                  <a:srgbClr val="FFFFFF"/>
                </a:solidFill>
              </a:rPr>
              <a:t> 23 : </a:t>
            </a:r>
            <a:r>
              <a:rPr lang="en-US" sz="2600" dirty="0" smtClean="0">
                <a:solidFill>
                  <a:srgbClr val="FFFFFF"/>
                </a:solidFill>
              </a:rPr>
              <a:t>26)</a:t>
            </a:r>
          </a:p>
          <a:p>
            <a:pPr algn="just"/>
            <a:endParaRPr lang="en-US" sz="2600" dirty="0">
              <a:solidFill>
                <a:srgbClr val="FFFFFF"/>
              </a:solidFill>
            </a:endParaRPr>
          </a:p>
          <a:p>
            <a:pPr algn="just"/>
            <a:r>
              <a:rPr lang="en-US" sz="2600" dirty="0" err="1" smtClean="0">
                <a:solidFill>
                  <a:srgbClr val="FFFFFF"/>
                </a:solidFill>
              </a:rPr>
              <a:t>Êtes-vous</a:t>
            </a:r>
            <a:r>
              <a:rPr lang="en-US" sz="2600" dirty="0" smtClean="0">
                <a:solidFill>
                  <a:srgbClr val="FFFFFF"/>
                </a:solidFill>
              </a:rPr>
              <a:t> </a:t>
            </a:r>
            <a:r>
              <a:rPr lang="en-US" sz="2600" dirty="0">
                <a:solidFill>
                  <a:srgbClr val="FFFFFF"/>
                </a:solidFill>
              </a:rPr>
              <a:t>prêt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donner </a:t>
            </a:r>
            <a:r>
              <a:rPr lang="en-US" sz="2600" dirty="0" err="1">
                <a:solidFill>
                  <a:srgbClr val="FFFFFF"/>
                </a:solidFill>
              </a:rPr>
              <a:t>votre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coeur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à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Jésus</a:t>
            </a:r>
            <a:r>
              <a:rPr lang="en-US" sz="2600" dirty="0">
                <a:solidFill>
                  <a:srgbClr val="FFFFFF"/>
                </a:solidFill>
              </a:rPr>
              <a:t> et </a:t>
            </a:r>
            <a:r>
              <a:rPr lang="en-US" sz="2600" dirty="0" err="1">
                <a:solidFill>
                  <a:srgbClr val="FFFFFF"/>
                </a:solidFill>
              </a:rPr>
              <a:t>lui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permettre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  <a:r>
              <a:rPr lang="en-US" sz="2600" dirty="0" err="1">
                <a:solidFill>
                  <a:srgbClr val="FFFFFF"/>
                </a:solidFill>
              </a:rPr>
              <a:t>ainsi</a:t>
            </a:r>
            <a:r>
              <a:rPr lang="en-US" sz="2600" dirty="0">
                <a:solidFill>
                  <a:srgbClr val="FFFFFF"/>
                </a:solidFill>
              </a:rPr>
              <a:t> de changer </a:t>
            </a:r>
            <a:r>
              <a:rPr lang="en-US" sz="2600" dirty="0" err="1">
                <a:solidFill>
                  <a:srgbClr val="FFFFFF"/>
                </a:solidFill>
              </a:rPr>
              <a:t>votre</a:t>
            </a:r>
            <a:r>
              <a:rPr lang="en-US" sz="2600" dirty="0">
                <a:solidFill>
                  <a:srgbClr val="FFFFFF"/>
                </a:solidFill>
              </a:rPr>
              <a:t> vie ?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1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39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3" y="3036065"/>
            <a:ext cx="3211418" cy="3211418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8229600" cy="2886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 retour </a:t>
            </a:r>
            <a:r>
              <a:rPr lang="en-US" dirty="0" err="1">
                <a:solidFill>
                  <a:srgbClr val="FFFFFF"/>
                </a:solidFill>
              </a:rPr>
              <a:t>à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err="1" smtClean="0">
                <a:solidFill>
                  <a:srgbClr val="FFFFFF"/>
                </a:solidFill>
              </a:rPr>
              <a:t>Genèse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Dieu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a-t-</a:t>
            </a:r>
            <a:r>
              <a:rPr lang="en-US" dirty="0" err="1">
                <a:solidFill>
                  <a:srgbClr val="FFFFFF"/>
                </a:solidFill>
              </a:rPr>
              <a:t>il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créé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err="1">
                <a:solidFill>
                  <a:srgbClr val="FFFFFF"/>
                </a:solidFill>
              </a:rPr>
              <a:t>être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mauvais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Résultats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de la </a:t>
            </a:r>
            <a:r>
              <a:rPr lang="en-US" dirty="0" err="1" smtClean="0">
                <a:solidFill>
                  <a:srgbClr val="FFFFFF"/>
                </a:solidFill>
              </a:rPr>
              <a:t>désobéissance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L’empreinte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de la </a:t>
            </a:r>
            <a:r>
              <a:rPr lang="en-US" dirty="0" smtClean="0">
                <a:solidFill>
                  <a:srgbClr val="FFFFFF"/>
                </a:solidFill>
              </a:rPr>
              <a:t>mort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L'unique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chemin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Imagen 6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56"/>
            <a:ext cx="9144000" cy="252593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340116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suivant</a:t>
            </a:r>
            <a:r>
              <a:rPr lang="en-US" dirty="0">
                <a:solidFill>
                  <a:srgbClr val="FFFFFF"/>
                </a:solidFill>
              </a:rPr>
              <a:t> :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800" y="1684013"/>
            <a:ext cx="7848600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POURQUOI LA DOULEUR, LA SOUFFRANCE ET LA MORT 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16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39893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Des questions </a:t>
            </a:r>
            <a:r>
              <a:rPr lang="en-US" dirty="0" err="1">
                <a:solidFill>
                  <a:srgbClr val="FFFFFF"/>
                </a:solidFill>
              </a:rPr>
              <a:t>importantes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sur </a:t>
            </a:r>
            <a:r>
              <a:rPr lang="en-US" dirty="0">
                <a:solidFill>
                  <a:srgbClr val="FFFFFF"/>
                </a:solidFill>
              </a:rPr>
              <a:t>la vie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765455"/>
            <a:ext cx="4316439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Beaucoup </a:t>
            </a:r>
            <a:r>
              <a:rPr lang="en-US" sz="2400" dirty="0" err="1">
                <a:solidFill>
                  <a:srgbClr val="FFFFFF"/>
                </a:solidFill>
              </a:rPr>
              <a:t>d’hommes</a:t>
            </a:r>
            <a:r>
              <a:rPr lang="en-US" sz="2400" dirty="0">
                <a:solidFill>
                  <a:srgbClr val="FFFFFF"/>
                </a:solidFill>
              </a:rPr>
              <a:t> et de femmes se </a:t>
            </a:r>
            <a:r>
              <a:rPr lang="en-US" sz="2400" dirty="0" err="1">
                <a:solidFill>
                  <a:srgbClr val="FFFFFF"/>
                </a:solidFill>
              </a:rPr>
              <a:t>posent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mêmes</a:t>
            </a:r>
            <a:r>
              <a:rPr lang="en-US" sz="2400" dirty="0">
                <a:solidFill>
                  <a:srgbClr val="FFFFFF"/>
                </a:solidFill>
              </a:rPr>
              <a:t> questions : Que </a:t>
            </a:r>
            <a:r>
              <a:rPr lang="en-US" sz="2400" dirty="0" err="1">
                <a:solidFill>
                  <a:srgbClr val="FFFFFF"/>
                </a:solidFill>
              </a:rPr>
              <a:t>fais</a:t>
            </a:r>
            <a:r>
              <a:rPr lang="en-US" sz="2400" dirty="0">
                <a:solidFill>
                  <a:srgbClr val="FFFFFF"/>
                </a:solidFill>
              </a:rPr>
              <a:t>-je </a:t>
            </a:r>
            <a:r>
              <a:rPr lang="en-US" sz="2400" dirty="0" err="1">
                <a:solidFill>
                  <a:srgbClr val="FFFFFF"/>
                </a:solidFill>
              </a:rPr>
              <a:t>ici</a:t>
            </a:r>
            <a:r>
              <a:rPr lang="en-US" sz="2400" dirty="0">
                <a:solidFill>
                  <a:srgbClr val="FFFFFF"/>
                </a:solidFill>
              </a:rPr>
              <a:t> ? </a:t>
            </a:r>
            <a:r>
              <a:rPr lang="en-US" sz="2400" dirty="0" err="1">
                <a:solidFill>
                  <a:srgbClr val="FFFFFF"/>
                </a:solidFill>
              </a:rPr>
              <a:t>D’où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est-ce</a:t>
            </a:r>
            <a:r>
              <a:rPr lang="en-US" sz="2400" dirty="0">
                <a:solidFill>
                  <a:srgbClr val="FFFFFF"/>
                </a:solidFill>
              </a:rPr>
              <a:t> que je </a:t>
            </a:r>
            <a:r>
              <a:rPr lang="en-US" sz="2400" dirty="0" err="1">
                <a:solidFill>
                  <a:srgbClr val="FFFFFF"/>
                </a:solidFill>
              </a:rPr>
              <a:t>viens</a:t>
            </a:r>
            <a:r>
              <a:rPr lang="en-US" sz="2400" dirty="0">
                <a:solidFill>
                  <a:srgbClr val="FFFFFF"/>
                </a:solidFill>
              </a:rPr>
              <a:t> ? </a:t>
            </a:r>
            <a:r>
              <a:rPr lang="en-US" sz="2400" dirty="0" err="1">
                <a:solidFill>
                  <a:srgbClr val="FFFFFF"/>
                </a:solidFill>
              </a:rPr>
              <a:t>Où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vais</a:t>
            </a:r>
            <a:r>
              <a:rPr lang="en-US" sz="2400" dirty="0">
                <a:solidFill>
                  <a:srgbClr val="FFFFFF"/>
                </a:solidFill>
              </a:rPr>
              <a:t>-je ? Y a-t-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autre</a:t>
            </a:r>
            <a:r>
              <a:rPr lang="en-US" sz="2400" dirty="0">
                <a:solidFill>
                  <a:srgbClr val="FFFFFF"/>
                </a:solidFill>
              </a:rPr>
              <a:t> vie après </a:t>
            </a:r>
            <a:r>
              <a:rPr lang="en-US" sz="2400" dirty="0" err="1">
                <a:solidFill>
                  <a:srgbClr val="FFFFFF"/>
                </a:solidFill>
              </a:rPr>
              <a:t>celle</a:t>
            </a:r>
            <a:r>
              <a:rPr lang="en-US" sz="2400" dirty="0">
                <a:solidFill>
                  <a:srgbClr val="FFFFFF"/>
                </a:solidFill>
              </a:rPr>
              <a:t>-ci ?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P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39893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Des questions </a:t>
            </a:r>
            <a:r>
              <a:rPr lang="en-US" dirty="0" err="1" smtClean="0">
                <a:solidFill>
                  <a:srgbClr val="FFFFFF"/>
                </a:solidFill>
              </a:rPr>
              <a:t>importantes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sur </a:t>
            </a:r>
            <a:r>
              <a:rPr lang="en-US" dirty="0">
                <a:solidFill>
                  <a:srgbClr val="FFFFFF"/>
                </a:solidFill>
              </a:rPr>
              <a:t>la vie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84210" y="1765456"/>
            <a:ext cx="3913924" cy="2433302"/>
          </a:xfrm>
        </p:spPr>
        <p:txBody>
          <a:bodyPr>
            <a:normAutofit lnSpcReduction="10000"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Face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ces</a:t>
            </a:r>
            <a:r>
              <a:rPr lang="en-US" sz="2300" dirty="0">
                <a:solidFill>
                  <a:srgbClr val="FFFFFF"/>
                </a:solidFill>
              </a:rPr>
              <a:t> questions </a:t>
            </a:r>
            <a:r>
              <a:rPr lang="en-US" sz="2300" dirty="0" err="1">
                <a:solidFill>
                  <a:srgbClr val="FFFFFF"/>
                </a:solidFill>
              </a:rPr>
              <a:t>existentielles</a:t>
            </a:r>
            <a:r>
              <a:rPr lang="en-US" sz="2300" dirty="0">
                <a:solidFill>
                  <a:srgbClr val="FFFFFF"/>
                </a:solidFill>
              </a:rPr>
              <a:t>, des philosophes, des </a:t>
            </a:r>
            <a:r>
              <a:rPr lang="en-US" sz="2300" dirty="0" err="1">
                <a:solidFill>
                  <a:srgbClr val="FFFFFF"/>
                </a:solidFill>
              </a:rPr>
              <a:t>écrivains</a:t>
            </a:r>
            <a:r>
              <a:rPr lang="en-US" sz="2300" dirty="0">
                <a:solidFill>
                  <a:srgbClr val="FFFFFF"/>
                </a:solidFill>
              </a:rPr>
              <a:t> et des </a:t>
            </a:r>
            <a:r>
              <a:rPr lang="en-US" sz="2300" dirty="0" err="1">
                <a:solidFill>
                  <a:srgbClr val="FFFFFF"/>
                </a:solidFill>
              </a:rPr>
              <a:t>penseurs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tentent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inutilement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répondre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à</a:t>
            </a:r>
            <a:r>
              <a:rPr lang="en-US" sz="2300" dirty="0">
                <a:solidFill>
                  <a:srgbClr val="FFFFFF"/>
                </a:solidFill>
              </a:rPr>
              <a:t> la </a:t>
            </a:r>
            <a:r>
              <a:rPr lang="en-US" sz="2300" dirty="0" err="1">
                <a:solidFill>
                  <a:srgbClr val="FFFFFF"/>
                </a:solidFill>
              </a:rPr>
              <a:t>clameur</a:t>
            </a:r>
            <a:r>
              <a:rPr lang="en-US" sz="2300" dirty="0">
                <a:solidFill>
                  <a:srgbClr val="FFFFFF"/>
                </a:solidFill>
              </a:rPr>
              <a:t> instinctive du </a:t>
            </a:r>
            <a:r>
              <a:rPr lang="en-US" sz="2300" dirty="0" err="1">
                <a:solidFill>
                  <a:srgbClr val="FFFFFF"/>
                </a:solidFill>
              </a:rPr>
              <a:t>cœur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humain</a:t>
            </a:r>
            <a:r>
              <a:rPr lang="en-US" sz="2300" dirty="0">
                <a:solidFill>
                  <a:srgbClr val="FFFFFF"/>
                </a:solidFill>
              </a:rPr>
              <a:t>. </a:t>
            </a:r>
            <a:endParaRPr lang="en-US" sz="2300" dirty="0" smtClean="0">
              <a:solidFill>
                <a:srgbClr val="FFFFFF"/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sz="half" idx="1"/>
          </p:nvPr>
        </p:nvSpPr>
        <p:spPr>
          <a:xfrm>
            <a:off x="4764968" y="1766266"/>
            <a:ext cx="4038600" cy="1764502"/>
          </a:xfrm>
        </p:spPr>
        <p:txBody>
          <a:bodyPr>
            <a:normAutofit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Beaucoup </a:t>
            </a:r>
            <a:r>
              <a:rPr lang="en-US" sz="2300" dirty="0" err="1">
                <a:solidFill>
                  <a:srgbClr val="FFFFFF"/>
                </a:solidFill>
              </a:rPr>
              <a:t>d'entre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eux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voient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dans</a:t>
            </a:r>
            <a:r>
              <a:rPr lang="en-US" sz="2300" dirty="0">
                <a:solidFill>
                  <a:srgbClr val="FFFFFF"/>
                </a:solidFill>
              </a:rPr>
              <a:t> la </a:t>
            </a:r>
            <a:r>
              <a:rPr lang="en-US" sz="2300" dirty="0" err="1">
                <a:solidFill>
                  <a:srgbClr val="FFFFFF"/>
                </a:solidFill>
              </a:rPr>
              <a:t>théorie</a:t>
            </a:r>
            <a:r>
              <a:rPr lang="en-US" sz="2300" dirty="0">
                <a:solidFill>
                  <a:srgbClr val="FFFFFF"/>
                </a:solidFill>
              </a:rPr>
              <a:t> de </a:t>
            </a:r>
            <a:r>
              <a:rPr lang="en-US" sz="2300" dirty="0" err="1">
                <a:solidFill>
                  <a:srgbClr val="FFFFFF"/>
                </a:solidFill>
              </a:rPr>
              <a:t>l'évolution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une</a:t>
            </a:r>
            <a:r>
              <a:rPr lang="en-US" sz="2300" dirty="0">
                <a:solidFill>
                  <a:srgbClr val="FFFFFF"/>
                </a:solidFill>
              </a:rPr>
              <a:t> option </a:t>
            </a:r>
            <a:r>
              <a:rPr lang="en-US" sz="2300" dirty="0" err="1">
                <a:solidFill>
                  <a:srgbClr val="FFFFFF"/>
                </a:solidFill>
              </a:rPr>
              <a:t>valable</a:t>
            </a:r>
            <a:r>
              <a:rPr lang="en-US" sz="2300" dirty="0">
                <a:solidFill>
                  <a:srgbClr val="FFFFFF"/>
                </a:solidFill>
              </a:rPr>
              <a:t> pour </a:t>
            </a:r>
            <a:r>
              <a:rPr lang="en-US" sz="2300" dirty="0" err="1">
                <a:solidFill>
                  <a:srgbClr val="FFFFFF"/>
                </a:solidFill>
              </a:rPr>
              <a:t>comprendre</a:t>
            </a:r>
            <a:r>
              <a:rPr lang="en-US" sz="2300" dirty="0">
                <a:solidFill>
                  <a:srgbClr val="FFFFFF"/>
                </a:solidFill>
              </a:rPr>
              <a:t> la vie. </a:t>
            </a:r>
            <a:endParaRPr lang="en-US" sz="23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_cas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27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a longue </a:t>
            </a:r>
            <a:r>
              <a:rPr lang="en-US" dirty="0" err="1" smtClean="0">
                <a:solidFill>
                  <a:srgbClr val="FFFFFF"/>
                </a:solidFill>
              </a:rPr>
              <a:t>recherche</a:t>
            </a:r>
            <a:r>
              <a:rPr lang="en-US" dirty="0" smtClean="0">
                <a:solidFill>
                  <a:srgbClr val="FFFFFF"/>
                </a:solidFill>
              </a:rPr>
              <a:t> d’un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mécanisme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évolutif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3221190"/>
              </p:ext>
            </p:extLst>
          </p:nvPr>
        </p:nvGraphicFramePr>
        <p:xfrm>
          <a:off x="418650" y="1581876"/>
          <a:ext cx="8328355" cy="5064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65"/>
                <a:gridCol w="2301859"/>
                <a:gridCol w="4146831"/>
              </a:tblGrid>
              <a:tr h="630026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THÉORIES ET DATES </a:t>
                      </a:r>
                      <a:endParaRPr lang="en-US" b="1" noProof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PRINCIPAUX DÉFENSEURS </a:t>
                      </a:r>
                      <a:endParaRPr lang="en-US" b="1" noProof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CARACTÉRISTIQUES</a:t>
                      </a:r>
                      <a:endParaRPr lang="en-US" b="1" noProof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</a:tr>
              <a:tr h="810034"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Lamarckisme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1809-1859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Lamarck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fonction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crée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l’organe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; les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caractères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acquis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sont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transmis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descendance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</a:tr>
              <a:tr h="810034">
                <a:tc>
                  <a:txBody>
                    <a:bodyPr/>
                    <a:lstStyle/>
                    <a:p>
                      <a:r>
                        <a:rPr lang="nl-NL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Darwinisme </a:t>
                      </a:r>
                    </a:p>
                    <a:p>
                      <a:r>
                        <a:rPr lang="nl-NL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1859-1894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Darwin, Wallace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sélection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naturelle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agit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sur de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petits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changements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entraînant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survie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des plus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aptes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Hérédité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par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gemmules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</a:tr>
              <a:tr h="570024"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Mutationnisme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1894-1922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Morgan, de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Vries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Évolution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discontinue par mutations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héréditaires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grande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ampleur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Sélection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naturelle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moins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importante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</a:tr>
              <a:tr h="1050044"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Néodarwinisme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théorie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synthétique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1922-1968 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Chetverikov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Dobzhansky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Fisher,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Haldane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Huxley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Mayr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Simpson, Wright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Attitude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unanime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: les mutations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génétiques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 la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sélection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naturelle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sont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les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facteurs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l’apparition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nouvelles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formes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Reconnaissance de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l’importance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des populations.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accord avec la classiﬁcation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traditionnelle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</a:tr>
              <a:tr h="1050044"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Diversiﬁcation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des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idées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1968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aujourd’hui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Eldredge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Gould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Grassé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Henning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Kauffman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Kimura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Lewontin</a:t>
                      </a:r>
                      <a:r>
                        <a:rPr lang="es-ES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Patterson, </a:t>
                      </a:r>
                      <a:r>
                        <a:rPr lang="es-ES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Platnick</a:t>
                      </a:r>
                      <a:endParaRPr lang="en-US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Multiplication des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idées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contradictoires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Insatisfaction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du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néo-darwinisme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Accent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mis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sur la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cladistique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systématisme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phylogénétique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).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Recherche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d’une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cause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à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1400" b="0" i="0" u="none" strike="noStrike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complexité</a:t>
                      </a:r>
                      <a:r>
                        <a:rPr lang="en-US" sz="14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la nature.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9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PT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2871630"/>
            <a:ext cx="6119162" cy="1362075"/>
          </a:xfrm>
        </p:spPr>
        <p:txBody>
          <a:bodyPr>
            <a:noAutofit/>
          </a:bodyPr>
          <a:lstStyle/>
          <a:p>
            <a:r>
              <a:rPr lang="es-ES" sz="4800">
                <a:solidFill>
                  <a:schemeClr val="bg1"/>
                </a:solidFill>
              </a:rPr>
              <a:t>INDICES SCIENTIFIQUES EN FAVEUR DE DIEU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276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1.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atière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199" y="1425644"/>
            <a:ext cx="4996150" cy="4708525"/>
          </a:xfrm>
        </p:spPr>
        <p:txBody>
          <a:bodyPr>
            <a:noAutofit/>
          </a:bodyPr>
          <a:lstStyle/>
          <a:p>
            <a:pPr algn="just"/>
            <a:r>
              <a:rPr lang="en-US" sz="2100" dirty="0" err="1">
                <a:solidFill>
                  <a:srgbClr val="FFFFFF"/>
                </a:solidFill>
              </a:rPr>
              <a:t>Pourquoi</a:t>
            </a:r>
            <a:r>
              <a:rPr lang="en-US" sz="2100" dirty="0">
                <a:solidFill>
                  <a:srgbClr val="FFFFFF"/>
                </a:solidFill>
              </a:rPr>
              <a:t> la </a:t>
            </a:r>
            <a:r>
              <a:rPr lang="en-US" sz="2100" dirty="0" err="1">
                <a:solidFill>
                  <a:srgbClr val="FFFFFF"/>
                </a:solidFill>
              </a:rPr>
              <a:t>matière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est-elle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organisée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en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particules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subatomiques</a:t>
            </a:r>
            <a:r>
              <a:rPr lang="en-US" sz="2100" dirty="0">
                <a:solidFill>
                  <a:srgbClr val="FFFFFF"/>
                </a:solidFill>
              </a:rPr>
              <a:t> qui </a:t>
            </a:r>
            <a:r>
              <a:rPr lang="en-US" sz="2100" dirty="0" err="1">
                <a:solidFill>
                  <a:srgbClr val="FFFFFF"/>
                </a:solidFill>
              </a:rPr>
              <a:t>suivent</a:t>
            </a:r>
            <a:r>
              <a:rPr lang="en-US" sz="2100" dirty="0">
                <a:solidFill>
                  <a:srgbClr val="FFFFFF"/>
                </a:solidFill>
              </a:rPr>
              <a:t> des </a:t>
            </a:r>
            <a:r>
              <a:rPr lang="en-US" sz="2100" dirty="0" err="1">
                <a:solidFill>
                  <a:srgbClr val="FFFFFF"/>
                </a:solidFill>
              </a:rPr>
              <a:t>lois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leur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permettant</a:t>
            </a:r>
            <a:r>
              <a:rPr lang="en-US" sz="2100" dirty="0">
                <a:solidFill>
                  <a:srgbClr val="FFFFFF"/>
                </a:solidFill>
              </a:rPr>
              <a:t> de former plus de 100 </a:t>
            </a:r>
            <a:r>
              <a:rPr lang="en-US" sz="2100" dirty="0" err="1">
                <a:solidFill>
                  <a:srgbClr val="FFFFFF"/>
                </a:solidFill>
              </a:rPr>
              <a:t>éléments</a:t>
            </a:r>
            <a:r>
              <a:rPr lang="en-US" sz="2100" dirty="0">
                <a:solidFill>
                  <a:srgbClr val="FFFFFF"/>
                </a:solidFill>
              </a:rPr>
              <a:t> pour </a:t>
            </a:r>
            <a:r>
              <a:rPr lang="en-US" sz="2100" dirty="0" err="1">
                <a:solidFill>
                  <a:srgbClr val="FFFFFF"/>
                </a:solidFill>
              </a:rPr>
              <a:t>produire</a:t>
            </a:r>
            <a:r>
              <a:rPr lang="en-US" sz="2100" dirty="0">
                <a:solidFill>
                  <a:srgbClr val="FFFFFF"/>
                </a:solidFill>
              </a:rPr>
              <a:t> la </a:t>
            </a:r>
            <a:r>
              <a:rPr lang="en-US" sz="2100" dirty="0" err="1">
                <a:solidFill>
                  <a:srgbClr val="FFFFFF"/>
                </a:solidFill>
              </a:rPr>
              <a:t>matière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l’univers</a:t>
            </a:r>
            <a:r>
              <a:rPr lang="en-US" sz="2100" dirty="0">
                <a:solidFill>
                  <a:srgbClr val="FFFFFF"/>
                </a:solidFill>
              </a:rPr>
              <a:t>, </a:t>
            </a:r>
            <a:r>
              <a:rPr lang="en-US" sz="2100" dirty="0" err="1">
                <a:solidFill>
                  <a:srgbClr val="FFFFFF"/>
                </a:solidFill>
              </a:rPr>
              <a:t>ainsi</a:t>
            </a:r>
            <a:r>
              <a:rPr lang="en-US" sz="2100" dirty="0">
                <a:solidFill>
                  <a:srgbClr val="FFFFFF"/>
                </a:solidFill>
              </a:rPr>
              <a:t> que les </a:t>
            </a:r>
            <a:r>
              <a:rPr lang="en-US" sz="2100" dirty="0" err="1">
                <a:solidFill>
                  <a:srgbClr val="FFFFFF"/>
                </a:solidFill>
              </a:rPr>
              <a:t>molécules</a:t>
            </a:r>
            <a:r>
              <a:rPr lang="en-US" sz="2100" dirty="0">
                <a:solidFill>
                  <a:srgbClr val="FFFFFF"/>
                </a:solidFill>
              </a:rPr>
              <a:t> et les modiﬁcations </a:t>
            </a:r>
            <a:r>
              <a:rPr lang="en-US" sz="2100" dirty="0" err="1">
                <a:solidFill>
                  <a:srgbClr val="FFFFFF"/>
                </a:solidFill>
              </a:rPr>
              <a:t>chimiques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nécessaires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à</a:t>
            </a:r>
            <a:r>
              <a:rPr lang="en-US" sz="2100" dirty="0">
                <a:solidFill>
                  <a:srgbClr val="FFFFFF"/>
                </a:solidFill>
              </a:rPr>
              <a:t> la vie </a:t>
            </a:r>
            <a:r>
              <a:rPr lang="en-US" sz="2100" dirty="0" smtClean="0">
                <a:solidFill>
                  <a:srgbClr val="FFFFFF"/>
                </a:solidFill>
              </a:rPr>
              <a:t>?</a:t>
            </a:r>
          </a:p>
          <a:p>
            <a:pPr algn="just"/>
            <a:r>
              <a:rPr lang="en-US" sz="2100" dirty="0">
                <a:solidFill>
                  <a:srgbClr val="FFFFFF"/>
                </a:solidFill>
              </a:rPr>
              <a:t>De plus, </a:t>
            </a:r>
            <a:r>
              <a:rPr lang="en-US" sz="2100" dirty="0" err="1">
                <a:solidFill>
                  <a:srgbClr val="FFFFFF"/>
                </a:solidFill>
              </a:rPr>
              <a:t>cette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matière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produit</a:t>
            </a:r>
            <a:r>
              <a:rPr lang="en-US" sz="2100" dirty="0">
                <a:solidFill>
                  <a:srgbClr val="FFFFFF"/>
                </a:solidFill>
              </a:rPr>
              <a:t> la lumière, qui nous </a:t>
            </a:r>
            <a:r>
              <a:rPr lang="en-US" sz="2100" dirty="0" err="1">
                <a:solidFill>
                  <a:srgbClr val="FFFFFF"/>
                </a:solidFill>
              </a:rPr>
              <a:t>permet</a:t>
            </a:r>
            <a:r>
              <a:rPr lang="en-US" sz="2100" dirty="0">
                <a:solidFill>
                  <a:srgbClr val="FFFFFF"/>
                </a:solidFill>
              </a:rPr>
              <a:t> de </a:t>
            </a:r>
            <a:r>
              <a:rPr lang="en-US" sz="2100" dirty="0" err="1">
                <a:solidFill>
                  <a:srgbClr val="FFFFFF"/>
                </a:solidFill>
              </a:rPr>
              <a:t>voir</a:t>
            </a:r>
            <a:r>
              <a:rPr lang="en-US" sz="2100" dirty="0">
                <a:solidFill>
                  <a:srgbClr val="FFFFFF"/>
                </a:solidFill>
              </a:rPr>
              <a:t>. La </a:t>
            </a:r>
            <a:r>
              <a:rPr lang="en-US" sz="2100" dirty="0" err="1">
                <a:solidFill>
                  <a:srgbClr val="FFFFFF"/>
                </a:solidFill>
              </a:rPr>
              <a:t>matière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pourrait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être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simplement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chaotique</a:t>
            </a:r>
            <a:r>
              <a:rPr lang="en-US" sz="2100" dirty="0">
                <a:solidFill>
                  <a:srgbClr val="FFFFFF"/>
                </a:solidFill>
              </a:rPr>
              <a:t>, sans </a:t>
            </a:r>
            <a:r>
              <a:rPr lang="en-US" sz="2100" dirty="0" err="1">
                <a:solidFill>
                  <a:srgbClr val="FFFFFF"/>
                </a:solidFill>
              </a:rPr>
              <a:t>lois</a:t>
            </a:r>
            <a:r>
              <a:rPr lang="en-US" sz="2100" dirty="0">
                <a:solidFill>
                  <a:srgbClr val="FFFFFF"/>
                </a:solidFill>
              </a:rPr>
              <a:t>. Les </a:t>
            </a:r>
            <a:r>
              <a:rPr lang="en-US" sz="2100" dirty="0" err="1">
                <a:solidFill>
                  <a:srgbClr val="FFFFFF"/>
                </a:solidFill>
              </a:rPr>
              <a:t>lois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suggèrent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une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planiﬁcation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100" dirty="0" err="1">
                <a:solidFill>
                  <a:srgbClr val="FFFFFF"/>
                </a:solidFill>
              </a:rPr>
              <a:t>intelligente</a:t>
            </a:r>
            <a:r>
              <a:rPr lang="en-US" sz="2100" dirty="0" smtClean="0">
                <a:solidFill>
                  <a:srgbClr val="FFFFFF"/>
                </a:solidFill>
              </a:rPr>
              <a:t>.</a:t>
            </a:r>
          </a:p>
          <a:p>
            <a:pPr algn="just"/>
            <a:r>
              <a:rPr lang="en-US" sz="2100" spc="-70" dirty="0" err="1">
                <a:solidFill>
                  <a:srgbClr val="FFFFFF"/>
                </a:solidFill>
              </a:rPr>
              <a:t>Pourquoi</a:t>
            </a:r>
            <a:r>
              <a:rPr lang="en-US" sz="2100" spc="-70" dirty="0">
                <a:solidFill>
                  <a:srgbClr val="FFFFFF"/>
                </a:solidFill>
              </a:rPr>
              <a:t> </a:t>
            </a:r>
            <a:r>
              <a:rPr lang="en-US" sz="2100" spc="-70" dirty="0" err="1">
                <a:solidFill>
                  <a:srgbClr val="FFFFFF"/>
                </a:solidFill>
              </a:rPr>
              <a:t>ces</a:t>
            </a:r>
            <a:r>
              <a:rPr lang="en-US" sz="2100" spc="-70" dirty="0">
                <a:solidFill>
                  <a:srgbClr val="FFFFFF"/>
                </a:solidFill>
              </a:rPr>
              <a:t> </a:t>
            </a:r>
            <a:r>
              <a:rPr lang="en-US" sz="2100" spc="-70" dirty="0" err="1">
                <a:solidFill>
                  <a:srgbClr val="FFFFFF"/>
                </a:solidFill>
              </a:rPr>
              <a:t>particules</a:t>
            </a:r>
            <a:r>
              <a:rPr lang="en-US" sz="2100" spc="-70" dirty="0">
                <a:solidFill>
                  <a:srgbClr val="FFFFFF"/>
                </a:solidFill>
              </a:rPr>
              <a:t> </a:t>
            </a:r>
            <a:r>
              <a:rPr lang="en-US" sz="2100" spc="-70" dirty="0" err="1">
                <a:solidFill>
                  <a:srgbClr val="FFFFFF"/>
                </a:solidFill>
              </a:rPr>
              <a:t>subatomiques</a:t>
            </a:r>
            <a:r>
              <a:rPr lang="en-US" sz="2100" spc="-70" dirty="0">
                <a:solidFill>
                  <a:srgbClr val="FFFFFF"/>
                </a:solidFill>
              </a:rPr>
              <a:t> </a:t>
            </a:r>
            <a:r>
              <a:rPr lang="en-US" sz="2100" spc="-70" dirty="0" err="1">
                <a:solidFill>
                  <a:srgbClr val="FFFFFF"/>
                </a:solidFill>
              </a:rPr>
              <a:t>ont-elles</a:t>
            </a:r>
            <a:r>
              <a:rPr lang="en-US" sz="2100" spc="-70" dirty="0">
                <a:solidFill>
                  <a:srgbClr val="FFFFFF"/>
                </a:solidFill>
              </a:rPr>
              <a:t> </a:t>
            </a:r>
            <a:r>
              <a:rPr lang="en-US" sz="2100" spc="-70" dirty="0" err="1">
                <a:solidFill>
                  <a:srgbClr val="FFFFFF"/>
                </a:solidFill>
              </a:rPr>
              <a:t>souvent</a:t>
            </a:r>
            <a:r>
              <a:rPr lang="en-US" sz="2100" spc="-70" dirty="0">
                <a:solidFill>
                  <a:srgbClr val="FFFFFF"/>
                </a:solidFill>
              </a:rPr>
              <a:t> la masse </a:t>
            </a:r>
            <a:r>
              <a:rPr lang="en-US" sz="2100" spc="-70" dirty="0" err="1">
                <a:solidFill>
                  <a:srgbClr val="FFFFFF"/>
                </a:solidFill>
              </a:rPr>
              <a:t>exacte</a:t>
            </a:r>
            <a:r>
              <a:rPr lang="en-US" sz="2100" spc="-70" dirty="0">
                <a:solidFill>
                  <a:srgbClr val="FFFFFF"/>
                </a:solidFill>
              </a:rPr>
              <a:t> </a:t>
            </a:r>
            <a:r>
              <a:rPr lang="en-US" sz="2100" spc="-70" dirty="0" err="1">
                <a:solidFill>
                  <a:srgbClr val="FFFFFF"/>
                </a:solidFill>
              </a:rPr>
              <a:t>nécessaire</a:t>
            </a:r>
            <a:r>
              <a:rPr lang="en-US" sz="2100" spc="-70" dirty="0">
                <a:solidFill>
                  <a:srgbClr val="FFFFFF"/>
                </a:solidFill>
              </a:rPr>
              <a:t>, au </a:t>
            </a:r>
            <a:r>
              <a:rPr lang="en-US" sz="2100" spc="-70" dirty="0" err="1">
                <a:solidFill>
                  <a:srgbClr val="FFFFFF"/>
                </a:solidFill>
              </a:rPr>
              <a:t>millième</a:t>
            </a:r>
            <a:r>
              <a:rPr lang="en-US" sz="2100" spc="-70" dirty="0">
                <a:solidFill>
                  <a:srgbClr val="FFFFFF"/>
                </a:solidFill>
              </a:rPr>
              <a:t> </a:t>
            </a:r>
            <a:r>
              <a:rPr lang="en-US" sz="2100" spc="-70" dirty="0" err="1">
                <a:solidFill>
                  <a:srgbClr val="FFFFFF"/>
                </a:solidFill>
              </a:rPr>
              <a:t>près</a:t>
            </a:r>
            <a:r>
              <a:rPr lang="en-US" sz="2100" spc="-70" dirty="0">
                <a:solidFill>
                  <a:srgbClr val="FFFFFF"/>
                </a:solidFill>
              </a:rPr>
              <a:t> ?</a:t>
            </a:r>
            <a:endParaRPr lang="en-US" sz="2100" spc="-7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25668"/>
            <a:ext cx="8069292" cy="715887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rgbClr val="FFFFFF"/>
                </a:solidFill>
              </a:rPr>
              <a:t>2. Forces</a:t>
            </a:r>
            <a:endParaRPr lang="en-US" sz="4400" b="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body" sz="half" idx="2"/>
          </p:nvPr>
        </p:nvSpPr>
        <p:spPr>
          <a:xfrm>
            <a:off x="585830" y="1617859"/>
            <a:ext cx="5098873" cy="4884166"/>
          </a:xfrm>
        </p:spPr>
        <p:txBody>
          <a:bodyPr>
            <a:noAutofit/>
          </a:bodyPr>
          <a:lstStyle/>
          <a:p>
            <a:pPr algn="just"/>
            <a:r>
              <a:rPr lang="en-US" sz="2200" dirty="0">
                <a:solidFill>
                  <a:srgbClr val="FFFFFF"/>
                </a:solidFill>
              </a:rPr>
              <a:t>La </a:t>
            </a:r>
            <a:r>
              <a:rPr lang="en-US" sz="2200" dirty="0" err="1">
                <a:solidFill>
                  <a:srgbClr val="FFFFFF"/>
                </a:solidFill>
              </a:rPr>
              <a:t>valeur</a:t>
            </a:r>
            <a:r>
              <a:rPr lang="en-US" sz="2200" dirty="0">
                <a:solidFill>
                  <a:srgbClr val="FFFFFF"/>
                </a:solidFill>
              </a:rPr>
              <a:t> et le </a:t>
            </a:r>
            <a:r>
              <a:rPr lang="en-US" sz="2200" dirty="0" err="1">
                <a:solidFill>
                  <a:srgbClr val="FFFFFF"/>
                </a:solidFill>
              </a:rPr>
              <a:t>domaine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d’action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très</a:t>
            </a:r>
            <a:r>
              <a:rPr lang="en-US" sz="2200" dirty="0">
                <a:solidFill>
                  <a:srgbClr val="FFFFFF"/>
                </a:solidFill>
              </a:rPr>
              <a:t> précis des 4 forces </a:t>
            </a:r>
            <a:r>
              <a:rPr lang="en-US" sz="2200" dirty="0" err="1">
                <a:solidFill>
                  <a:srgbClr val="FFFFFF"/>
                </a:solidFill>
              </a:rPr>
              <a:t>fondamentales</a:t>
            </a:r>
            <a:r>
              <a:rPr lang="en-US" sz="2200" dirty="0">
                <a:solidFill>
                  <a:srgbClr val="FFFFFF"/>
                </a:solidFill>
              </a:rPr>
              <a:t> de la physique correspondent </a:t>
            </a:r>
            <a:r>
              <a:rPr lang="en-US" sz="2200" dirty="0" err="1">
                <a:solidFill>
                  <a:srgbClr val="FFFFFF"/>
                </a:solidFill>
              </a:rPr>
              <a:t>exactement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qu’il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faut</a:t>
            </a:r>
            <a:r>
              <a:rPr lang="en-US" sz="2200" dirty="0">
                <a:solidFill>
                  <a:srgbClr val="FFFFFF"/>
                </a:solidFill>
              </a:rPr>
              <a:t> pour </a:t>
            </a:r>
            <a:r>
              <a:rPr lang="en-US" sz="2200" dirty="0" err="1">
                <a:solidFill>
                  <a:srgbClr val="FFFFFF"/>
                </a:solidFill>
              </a:rPr>
              <a:t>permettre</a:t>
            </a:r>
            <a:r>
              <a:rPr lang="en-US" sz="2200" dirty="0">
                <a:solidFill>
                  <a:srgbClr val="FFFFFF"/>
                </a:solidFill>
              </a:rPr>
              <a:t> un </a:t>
            </a:r>
            <a:r>
              <a:rPr lang="en-US" sz="2200" dirty="0" err="1">
                <a:solidFill>
                  <a:srgbClr val="FFFFFF"/>
                </a:solidFill>
              </a:rPr>
              <a:t>univers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adapté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la vie. La force de </a:t>
            </a:r>
            <a:r>
              <a:rPr lang="en-US" sz="2200" dirty="0" err="1">
                <a:solidFill>
                  <a:srgbClr val="FFFFFF"/>
                </a:solidFill>
              </a:rPr>
              <a:t>gravité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parce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qu’elle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est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liée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la force </a:t>
            </a:r>
            <a:r>
              <a:rPr lang="en-US" sz="2200" dirty="0" err="1">
                <a:solidFill>
                  <a:srgbClr val="FFFFFF"/>
                </a:solidFill>
              </a:rPr>
              <a:t>électromagnétique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doit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être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extrêmement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précise</a:t>
            </a:r>
            <a:r>
              <a:rPr lang="en-US" sz="2200" dirty="0">
                <a:solidFill>
                  <a:srgbClr val="FFFFFF"/>
                </a:solidFill>
              </a:rPr>
              <a:t>, </a:t>
            </a:r>
            <a:r>
              <a:rPr lang="en-US" sz="2200" dirty="0" err="1">
                <a:solidFill>
                  <a:srgbClr val="FFFFFF"/>
                </a:solidFill>
              </a:rPr>
              <a:t>sinon</a:t>
            </a:r>
            <a:r>
              <a:rPr lang="en-US" sz="2200" dirty="0">
                <a:solidFill>
                  <a:srgbClr val="FFFFFF"/>
                </a:solidFill>
              </a:rPr>
              <a:t> le Soleil ne </a:t>
            </a:r>
            <a:r>
              <a:rPr lang="en-US" sz="2200" dirty="0" err="1">
                <a:solidFill>
                  <a:srgbClr val="FFFFFF"/>
                </a:solidFill>
              </a:rPr>
              <a:t>fournirait</a:t>
            </a:r>
            <a:r>
              <a:rPr lang="en-US" sz="2200" dirty="0">
                <a:solidFill>
                  <a:srgbClr val="FFFFFF"/>
                </a:solidFill>
              </a:rPr>
              <a:t> plus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la Terre la bonne </a:t>
            </a:r>
            <a:r>
              <a:rPr lang="en-US" sz="2200" dirty="0" err="1">
                <a:solidFill>
                  <a:srgbClr val="FFFFFF"/>
                </a:solidFill>
              </a:rPr>
              <a:t>quantité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chaleur</a:t>
            </a:r>
            <a:r>
              <a:rPr lang="en-US" sz="2200" dirty="0">
                <a:solidFill>
                  <a:srgbClr val="FFFFFF"/>
                </a:solidFill>
              </a:rPr>
              <a:t>. </a:t>
            </a:r>
            <a:r>
              <a:rPr lang="en-US" sz="2200" dirty="0" err="1">
                <a:solidFill>
                  <a:srgbClr val="FFFFFF"/>
                </a:solidFill>
              </a:rPr>
              <a:t>Une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telle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précision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s’apparente</a:t>
            </a:r>
            <a:r>
              <a:rPr lang="en-US" sz="2200" dirty="0">
                <a:solidFill>
                  <a:srgbClr val="FFFFFF"/>
                </a:solidFill>
              </a:rPr>
              <a:t> beaucoup </a:t>
            </a:r>
            <a:r>
              <a:rPr lang="en-US" sz="2200" dirty="0" err="1">
                <a:solidFill>
                  <a:srgbClr val="FFFFFF"/>
                </a:solidFill>
              </a:rPr>
              <a:t>à</a:t>
            </a:r>
            <a:r>
              <a:rPr lang="en-US" sz="2200" dirty="0">
                <a:solidFill>
                  <a:srgbClr val="FFFFFF"/>
                </a:solidFill>
              </a:rPr>
              <a:t> un </a:t>
            </a:r>
            <a:r>
              <a:rPr lang="en-US" sz="2200" dirty="0" err="1">
                <a:solidFill>
                  <a:srgbClr val="FFFFFF"/>
                </a:solidFill>
              </a:rPr>
              <a:t>dessein</a:t>
            </a:r>
            <a:r>
              <a:rPr lang="en-US" sz="2200" dirty="0">
                <a:solidFill>
                  <a:srgbClr val="FFFFFF"/>
                </a:solidFill>
              </a:rPr>
              <a:t> de </a:t>
            </a:r>
            <a:r>
              <a:rPr lang="en-US" sz="2200" dirty="0" err="1">
                <a:solidFill>
                  <a:srgbClr val="FFFFFF"/>
                </a:solidFill>
              </a:rPr>
              <a:t>Dieu</a:t>
            </a:r>
            <a:r>
              <a:rPr lang="en-US" sz="2200" dirty="0" smtClean="0">
                <a:solidFill>
                  <a:srgbClr val="FFFFFF"/>
                </a:solidFill>
              </a:rPr>
              <a:t>.</a:t>
            </a:r>
            <a:endParaRPr lang="en-US" sz="22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2484</TotalTime>
  <Words>2423</Words>
  <Application>Microsoft Macintosh PowerPoint</Application>
  <PresentationFormat>On-screen Show (4:3)</PresentationFormat>
  <Paragraphs>169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Calibri</vt:lpstr>
      <vt:lpstr>Arial</vt:lpstr>
      <vt:lpstr>Tema de Office</vt:lpstr>
      <vt:lpstr>PowerPoint Presentation</vt:lpstr>
      <vt:lpstr>D’où venons-nous et où allons-nous ?</vt:lpstr>
      <vt:lpstr>La ballade du chanteur brésilien Léonardo</vt:lpstr>
      <vt:lpstr>Des questions importantes  sur la vie</vt:lpstr>
      <vt:lpstr>Des questions importantes sur la vie</vt:lpstr>
      <vt:lpstr>La longue recherche d’un  mécanisme évolutif</vt:lpstr>
      <vt:lpstr>INDICES SCIENTIFIQUES EN FAVEUR DE DIEU</vt:lpstr>
      <vt:lpstr>1. Matière</vt:lpstr>
      <vt:lpstr>2. Forces</vt:lpstr>
      <vt:lpstr>3. Vie</vt:lpstr>
      <vt:lpstr>4. Organismes</vt:lpstr>
      <vt:lpstr>5. Temps </vt:lpstr>
      <vt:lpstr>6. Fossiles </vt:lpstr>
      <vt:lpstr>7. Esprit</vt:lpstr>
      <vt:lpstr>Récit biblique  de la création</vt:lpstr>
      <vt:lpstr>Au commencement</vt:lpstr>
      <vt:lpstr>Ce qui se voit fut fait de ce qui  ne se voyait pas</vt:lpstr>
      <vt:lpstr>Les cieux sont des témoins muets du pouvoir de Dieu</vt:lpstr>
      <vt:lpstr>Comment Dieu ﬁ t-il l’univers ? </vt:lpstr>
      <vt:lpstr>LA PAROLE A ÉTÉ FAITE CHAIR</vt:lpstr>
      <vt:lpstr>Hors de portée humaine</vt:lpstr>
      <vt:lpstr>Tout vint par Jésus</vt:lpstr>
      <vt:lpstr>Jésus est Dieu</vt:lpstr>
      <vt:lpstr>Jésus est-il Jéhovah ?</vt:lpstr>
      <vt:lpstr>Un Être humain-divin :  Philippiens 2 : 5-8</vt:lpstr>
      <vt:lpstr>Sa Parole est puissante</vt:lpstr>
      <vt:lpstr>Vous pouvez devenir une  nouvelle création</vt:lpstr>
      <vt:lpstr>Sommaire</vt:lpstr>
      <vt:lpstr>De l'athéisme au christianisme</vt:lpstr>
      <vt:lpstr>De l'athéisme au christianisme</vt:lpstr>
      <vt:lpstr>De l'athéisme au christianisme</vt:lpstr>
      <vt:lpstr>Ma décision</vt:lpstr>
      <vt:lpstr>Le sujet suivant :</vt:lpstr>
    </vt:vector>
  </TitlesOfParts>
  <Company>Editorial Safeliz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189</cp:revision>
  <dcterms:created xsi:type="dcterms:W3CDTF">2016-10-26T07:26:55Z</dcterms:created>
  <dcterms:modified xsi:type="dcterms:W3CDTF">2017-01-12T10:06:32Z</dcterms:modified>
</cp:coreProperties>
</file>