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4" r:id="rId1"/>
  </p:sldMasterIdLst>
  <p:notesMasterIdLst>
    <p:notesMasterId r:id="rId36"/>
  </p:notesMasterIdLst>
  <p:handoutMasterIdLst>
    <p:handoutMasterId r:id="rId37"/>
  </p:handoutMasterIdLst>
  <p:sldIdLst>
    <p:sldId id="350" r:id="rId2"/>
    <p:sldId id="351" r:id="rId3"/>
    <p:sldId id="297" r:id="rId4"/>
    <p:sldId id="334" r:id="rId5"/>
    <p:sldId id="263" r:id="rId6"/>
    <p:sldId id="306" r:id="rId7"/>
    <p:sldId id="271" r:id="rId8"/>
    <p:sldId id="326" r:id="rId9"/>
    <p:sldId id="307" r:id="rId10"/>
    <p:sldId id="305" r:id="rId11"/>
    <p:sldId id="335" r:id="rId12"/>
    <p:sldId id="336" r:id="rId13"/>
    <p:sldId id="337" r:id="rId14"/>
    <p:sldId id="338" r:id="rId15"/>
    <p:sldId id="339" r:id="rId16"/>
    <p:sldId id="281" r:id="rId17"/>
    <p:sldId id="312" r:id="rId18"/>
    <p:sldId id="340" r:id="rId19"/>
    <p:sldId id="341" r:id="rId20"/>
    <p:sldId id="342" r:id="rId21"/>
    <p:sldId id="343" r:id="rId22"/>
    <p:sldId id="344" r:id="rId23"/>
    <p:sldId id="345" r:id="rId24"/>
    <p:sldId id="346" r:id="rId25"/>
    <p:sldId id="347" r:id="rId26"/>
    <p:sldId id="275" r:id="rId27"/>
    <p:sldId id="324" r:id="rId28"/>
    <p:sldId id="348" r:id="rId29"/>
    <p:sldId id="349" r:id="rId30"/>
    <p:sldId id="295" r:id="rId31"/>
    <p:sldId id="333" r:id="rId32"/>
    <p:sldId id="291" r:id="rId33"/>
    <p:sldId id="352" r:id="rId34"/>
    <p:sldId id="35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2" clrIdx="0">
    <p:extLst/>
  </p:cmAuthor>
  <p:cmAuthor id="2" name="Goldstein, Clifford" initials="GC [2]" lastIdx="1" clrIdx="1">
    <p:extLst/>
  </p:cmAuthor>
  <p:cmAuthor id="3" name="Alejandro Medina"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p:restoredTop sz="98584" autoAdjust="0"/>
  </p:normalViewPr>
  <p:slideViewPr>
    <p:cSldViewPr snapToGrid="0" snapToObjects="1">
      <p:cViewPr>
        <p:scale>
          <a:sx n="94" d="100"/>
          <a:sy n="94" d="100"/>
        </p:scale>
        <p:origin x="2336" y="8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F53D5-8129-4AFF-A484-6162A1CDA812}" type="doc">
      <dgm:prSet loTypeId="urn:microsoft.com/office/officeart/2005/8/layout/venn1" loCatId="relationship" qsTypeId="urn:microsoft.com/office/officeart/2005/8/quickstyle/simple2" qsCatId="simple" csTypeId="urn:microsoft.com/office/officeart/2005/8/colors/colorful5" csCatId="colorful" phldr="1"/>
      <dgm:spPr/>
      <dgm:t>
        <a:bodyPr/>
        <a:lstStyle/>
        <a:p>
          <a:endParaRPr lang="es-MX"/>
        </a:p>
      </dgm:t>
    </dgm:pt>
    <dgm:pt modelId="{46BC9499-50CE-4735-BD0B-14FEE1D8CE0C}">
      <dgm:prSet phldrT="[Texto]"/>
      <dgm:spPr/>
      <dgm:t>
        <a:bodyPr/>
        <a:lstStyle/>
        <a:p>
          <a:r>
            <a:rPr lang="en-US" noProof="0" dirty="0" smtClean="0"/>
            <a:t>God</a:t>
          </a:r>
          <a:endParaRPr lang="en-US" noProof="0" dirty="0"/>
        </a:p>
      </dgm:t>
    </dgm:pt>
    <dgm:pt modelId="{16DF265E-6E88-469F-8858-B3EF2E31C1FA}" type="parTrans" cxnId="{BDB867B8-3403-47ED-86BE-2A384B2F8021}">
      <dgm:prSet/>
      <dgm:spPr/>
      <dgm:t>
        <a:bodyPr/>
        <a:lstStyle/>
        <a:p>
          <a:endParaRPr lang="es-MX"/>
        </a:p>
      </dgm:t>
    </dgm:pt>
    <dgm:pt modelId="{8AF46EEE-8E46-451D-B71A-BD71B241A681}" type="sibTrans" cxnId="{BDB867B8-3403-47ED-86BE-2A384B2F8021}">
      <dgm:prSet/>
      <dgm:spPr/>
      <dgm:t>
        <a:bodyPr/>
        <a:lstStyle/>
        <a:p>
          <a:endParaRPr lang="es-MX"/>
        </a:p>
      </dgm:t>
    </dgm:pt>
    <dgm:pt modelId="{9D84375D-BFAF-4238-91C9-6E4C2F1D3D9C}">
      <dgm:prSet phldrT="[Texto]"/>
      <dgm:spPr/>
      <dgm:t>
        <a:bodyPr/>
        <a:lstStyle/>
        <a:p>
          <a:r>
            <a:rPr lang="en-US" noProof="0" dirty="0" smtClean="0"/>
            <a:t>Human Being</a:t>
          </a:r>
          <a:endParaRPr lang="en-US" noProof="0" dirty="0"/>
        </a:p>
      </dgm:t>
    </dgm:pt>
    <dgm:pt modelId="{E71A1EDE-9081-4A80-A274-B30206777CAC}" type="parTrans" cxnId="{4DD1DE47-EC64-47F7-BDAB-E8055BE82E9B}">
      <dgm:prSet/>
      <dgm:spPr/>
      <dgm:t>
        <a:bodyPr/>
        <a:lstStyle/>
        <a:p>
          <a:endParaRPr lang="es-MX"/>
        </a:p>
      </dgm:t>
    </dgm:pt>
    <dgm:pt modelId="{32730473-CDCE-4825-999A-1DC4BECDBE18}" type="sibTrans" cxnId="{4DD1DE47-EC64-47F7-BDAB-E8055BE82E9B}">
      <dgm:prSet/>
      <dgm:spPr/>
      <dgm:t>
        <a:bodyPr/>
        <a:lstStyle/>
        <a:p>
          <a:endParaRPr lang="es-MX"/>
        </a:p>
      </dgm:t>
    </dgm:pt>
    <dgm:pt modelId="{F2991948-DA87-498B-BAF2-305F50EF8509}">
      <dgm:prSet phldrT="[Texto]"/>
      <dgm:spPr/>
      <dgm:t>
        <a:bodyPr/>
        <a:lstStyle/>
        <a:p>
          <a:r>
            <a:rPr lang="en-US" noProof="0" dirty="0" smtClean="0"/>
            <a:t>Spouse</a:t>
          </a:r>
          <a:endParaRPr lang="en-US" noProof="0" dirty="0"/>
        </a:p>
      </dgm:t>
    </dgm:pt>
    <dgm:pt modelId="{DA249BAC-D29F-4541-B1E8-ADD26F5311DE}" type="parTrans" cxnId="{120D546B-01E8-4078-9D46-D4CD173D5D8B}">
      <dgm:prSet/>
      <dgm:spPr/>
      <dgm:t>
        <a:bodyPr/>
        <a:lstStyle/>
        <a:p>
          <a:endParaRPr lang="es-MX"/>
        </a:p>
      </dgm:t>
    </dgm:pt>
    <dgm:pt modelId="{6A8CD6D5-FFEB-4E85-810D-1F80853D158F}" type="sibTrans" cxnId="{120D546B-01E8-4078-9D46-D4CD173D5D8B}">
      <dgm:prSet/>
      <dgm:spPr/>
      <dgm:t>
        <a:bodyPr/>
        <a:lstStyle/>
        <a:p>
          <a:endParaRPr lang="es-MX"/>
        </a:p>
      </dgm:t>
    </dgm:pt>
    <dgm:pt modelId="{5276500C-4375-4F8E-9F10-176F188685FC}" type="pres">
      <dgm:prSet presAssocID="{58AF53D5-8129-4AFF-A484-6162A1CDA812}" presName="compositeShape" presStyleCnt="0">
        <dgm:presLayoutVars>
          <dgm:chMax val="7"/>
          <dgm:dir/>
          <dgm:resizeHandles val="exact"/>
        </dgm:presLayoutVars>
      </dgm:prSet>
      <dgm:spPr/>
      <dgm:t>
        <a:bodyPr/>
        <a:lstStyle/>
        <a:p>
          <a:endParaRPr lang="en-US"/>
        </a:p>
      </dgm:t>
    </dgm:pt>
    <dgm:pt modelId="{38C9C208-2D1D-447D-9C67-F5EA7B9A9AFA}" type="pres">
      <dgm:prSet presAssocID="{46BC9499-50CE-4735-BD0B-14FEE1D8CE0C}" presName="circ1" presStyleLbl="vennNode1" presStyleIdx="0" presStyleCnt="3"/>
      <dgm:spPr/>
      <dgm:t>
        <a:bodyPr/>
        <a:lstStyle/>
        <a:p>
          <a:endParaRPr lang="en-US"/>
        </a:p>
      </dgm:t>
    </dgm:pt>
    <dgm:pt modelId="{908D3EA0-0844-49BA-B3E1-DEEA11AAD611}" type="pres">
      <dgm:prSet presAssocID="{46BC9499-50CE-4735-BD0B-14FEE1D8CE0C}" presName="circ1Tx" presStyleLbl="revTx" presStyleIdx="0" presStyleCnt="0">
        <dgm:presLayoutVars>
          <dgm:chMax val="0"/>
          <dgm:chPref val="0"/>
          <dgm:bulletEnabled val="1"/>
        </dgm:presLayoutVars>
      </dgm:prSet>
      <dgm:spPr/>
      <dgm:t>
        <a:bodyPr/>
        <a:lstStyle/>
        <a:p>
          <a:endParaRPr lang="en-US"/>
        </a:p>
      </dgm:t>
    </dgm:pt>
    <dgm:pt modelId="{41BA0A4F-F63C-4585-9B2F-CAF4D4BF8E6D}" type="pres">
      <dgm:prSet presAssocID="{9D84375D-BFAF-4238-91C9-6E4C2F1D3D9C}" presName="circ2" presStyleLbl="vennNode1" presStyleIdx="1" presStyleCnt="3"/>
      <dgm:spPr/>
      <dgm:t>
        <a:bodyPr/>
        <a:lstStyle/>
        <a:p>
          <a:endParaRPr lang="en-US"/>
        </a:p>
      </dgm:t>
    </dgm:pt>
    <dgm:pt modelId="{607F2B2B-625E-4D05-AD6C-4240A7AF97D0}" type="pres">
      <dgm:prSet presAssocID="{9D84375D-BFAF-4238-91C9-6E4C2F1D3D9C}" presName="circ2Tx" presStyleLbl="revTx" presStyleIdx="0" presStyleCnt="0">
        <dgm:presLayoutVars>
          <dgm:chMax val="0"/>
          <dgm:chPref val="0"/>
          <dgm:bulletEnabled val="1"/>
        </dgm:presLayoutVars>
      </dgm:prSet>
      <dgm:spPr/>
      <dgm:t>
        <a:bodyPr/>
        <a:lstStyle/>
        <a:p>
          <a:endParaRPr lang="en-US"/>
        </a:p>
      </dgm:t>
    </dgm:pt>
    <dgm:pt modelId="{E2D834B9-24F1-442D-A3BA-4E5A4D679A57}" type="pres">
      <dgm:prSet presAssocID="{F2991948-DA87-498B-BAF2-305F50EF8509}" presName="circ3" presStyleLbl="vennNode1" presStyleIdx="2" presStyleCnt="3"/>
      <dgm:spPr/>
      <dgm:t>
        <a:bodyPr/>
        <a:lstStyle/>
        <a:p>
          <a:endParaRPr lang="en-US"/>
        </a:p>
      </dgm:t>
    </dgm:pt>
    <dgm:pt modelId="{DB96DC60-77D9-421D-9709-76DA3EC7C45F}" type="pres">
      <dgm:prSet presAssocID="{F2991948-DA87-498B-BAF2-305F50EF8509}" presName="circ3Tx" presStyleLbl="revTx" presStyleIdx="0" presStyleCnt="0">
        <dgm:presLayoutVars>
          <dgm:chMax val="0"/>
          <dgm:chPref val="0"/>
          <dgm:bulletEnabled val="1"/>
        </dgm:presLayoutVars>
      </dgm:prSet>
      <dgm:spPr/>
      <dgm:t>
        <a:bodyPr/>
        <a:lstStyle/>
        <a:p>
          <a:endParaRPr lang="en-US"/>
        </a:p>
      </dgm:t>
    </dgm:pt>
  </dgm:ptLst>
  <dgm:cxnLst>
    <dgm:cxn modelId="{7131AA70-2FAB-2B40-B339-3FC04DD93393}" type="presOf" srcId="{46BC9499-50CE-4735-BD0B-14FEE1D8CE0C}" destId="{908D3EA0-0844-49BA-B3E1-DEEA11AAD611}" srcOrd="1" destOrd="0" presId="urn:microsoft.com/office/officeart/2005/8/layout/venn1"/>
    <dgm:cxn modelId="{E22D4B9F-C60C-EA48-815D-A6A28991DFB4}" type="presOf" srcId="{F2991948-DA87-498B-BAF2-305F50EF8509}" destId="{E2D834B9-24F1-442D-A3BA-4E5A4D679A57}" srcOrd="0" destOrd="0" presId="urn:microsoft.com/office/officeart/2005/8/layout/venn1"/>
    <dgm:cxn modelId="{4DD1DE47-EC64-47F7-BDAB-E8055BE82E9B}" srcId="{58AF53D5-8129-4AFF-A484-6162A1CDA812}" destId="{9D84375D-BFAF-4238-91C9-6E4C2F1D3D9C}" srcOrd="1" destOrd="0" parTransId="{E71A1EDE-9081-4A80-A274-B30206777CAC}" sibTransId="{32730473-CDCE-4825-999A-1DC4BECDBE18}"/>
    <dgm:cxn modelId="{120D546B-01E8-4078-9D46-D4CD173D5D8B}" srcId="{58AF53D5-8129-4AFF-A484-6162A1CDA812}" destId="{F2991948-DA87-498B-BAF2-305F50EF8509}" srcOrd="2" destOrd="0" parTransId="{DA249BAC-D29F-4541-B1E8-ADD26F5311DE}" sibTransId="{6A8CD6D5-FFEB-4E85-810D-1F80853D158F}"/>
    <dgm:cxn modelId="{BDB867B8-3403-47ED-86BE-2A384B2F8021}" srcId="{58AF53D5-8129-4AFF-A484-6162A1CDA812}" destId="{46BC9499-50CE-4735-BD0B-14FEE1D8CE0C}" srcOrd="0" destOrd="0" parTransId="{16DF265E-6E88-469F-8858-B3EF2E31C1FA}" sibTransId="{8AF46EEE-8E46-451D-B71A-BD71B241A681}"/>
    <dgm:cxn modelId="{E2BCCA14-3203-0748-915C-34FCBB65BF17}" type="presOf" srcId="{46BC9499-50CE-4735-BD0B-14FEE1D8CE0C}" destId="{38C9C208-2D1D-447D-9C67-F5EA7B9A9AFA}" srcOrd="0" destOrd="0" presId="urn:microsoft.com/office/officeart/2005/8/layout/venn1"/>
    <dgm:cxn modelId="{E495D9B9-7CA4-554E-9BA5-953785E5BC44}" type="presOf" srcId="{58AF53D5-8129-4AFF-A484-6162A1CDA812}" destId="{5276500C-4375-4F8E-9F10-176F188685FC}" srcOrd="0" destOrd="0" presId="urn:microsoft.com/office/officeart/2005/8/layout/venn1"/>
    <dgm:cxn modelId="{B1A68ECE-ABBF-3E49-B42B-8D23D80A8E44}" type="presOf" srcId="{9D84375D-BFAF-4238-91C9-6E4C2F1D3D9C}" destId="{607F2B2B-625E-4D05-AD6C-4240A7AF97D0}" srcOrd="1" destOrd="0" presId="urn:microsoft.com/office/officeart/2005/8/layout/venn1"/>
    <dgm:cxn modelId="{EC508FD5-EA97-B349-AE84-9E6CA1728340}" type="presOf" srcId="{F2991948-DA87-498B-BAF2-305F50EF8509}" destId="{DB96DC60-77D9-421D-9709-76DA3EC7C45F}" srcOrd="1" destOrd="0" presId="urn:microsoft.com/office/officeart/2005/8/layout/venn1"/>
    <dgm:cxn modelId="{F4B3E710-7328-0643-9417-83DB3E6EAA32}" type="presOf" srcId="{9D84375D-BFAF-4238-91C9-6E4C2F1D3D9C}" destId="{41BA0A4F-F63C-4585-9B2F-CAF4D4BF8E6D}" srcOrd="0" destOrd="0" presId="urn:microsoft.com/office/officeart/2005/8/layout/venn1"/>
    <dgm:cxn modelId="{2A7946AD-506C-D546-A17E-EE748C16D246}" type="presParOf" srcId="{5276500C-4375-4F8E-9F10-176F188685FC}" destId="{38C9C208-2D1D-447D-9C67-F5EA7B9A9AFA}" srcOrd="0" destOrd="0" presId="urn:microsoft.com/office/officeart/2005/8/layout/venn1"/>
    <dgm:cxn modelId="{0ABB7239-CE9F-FF40-8AC9-FB10F0F2BEE3}" type="presParOf" srcId="{5276500C-4375-4F8E-9F10-176F188685FC}" destId="{908D3EA0-0844-49BA-B3E1-DEEA11AAD611}" srcOrd="1" destOrd="0" presId="urn:microsoft.com/office/officeart/2005/8/layout/venn1"/>
    <dgm:cxn modelId="{3F383DA3-8D7A-1A4A-A017-64C31E1B9645}" type="presParOf" srcId="{5276500C-4375-4F8E-9F10-176F188685FC}" destId="{41BA0A4F-F63C-4585-9B2F-CAF4D4BF8E6D}" srcOrd="2" destOrd="0" presId="urn:microsoft.com/office/officeart/2005/8/layout/venn1"/>
    <dgm:cxn modelId="{9A52FBF5-3234-E048-BA5D-968B3E87C0FA}" type="presParOf" srcId="{5276500C-4375-4F8E-9F10-176F188685FC}" destId="{607F2B2B-625E-4D05-AD6C-4240A7AF97D0}" srcOrd="3" destOrd="0" presId="urn:microsoft.com/office/officeart/2005/8/layout/venn1"/>
    <dgm:cxn modelId="{09FA993F-D97A-7147-8295-4654B5E4E1D7}" type="presParOf" srcId="{5276500C-4375-4F8E-9F10-176F188685FC}" destId="{E2D834B9-24F1-442D-A3BA-4E5A4D679A57}" srcOrd="4" destOrd="0" presId="urn:microsoft.com/office/officeart/2005/8/layout/venn1"/>
    <dgm:cxn modelId="{84543028-59AF-8D44-8F88-6786B80A315E}" type="presParOf" srcId="{5276500C-4375-4F8E-9F10-176F188685FC}" destId="{DB96DC60-77D9-421D-9709-76DA3EC7C45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9C208-2D1D-447D-9C67-F5EA7B9A9AFA}">
      <dsp:nvSpPr>
        <dsp:cNvPr id="0" name=""/>
        <dsp:cNvSpPr/>
      </dsp:nvSpPr>
      <dsp:spPr>
        <a:xfrm>
          <a:off x="2589688" y="50085"/>
          <a:ext cx="2404110" cy="2404110"/>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noProof="0" dirty="0" smtClean="0"/>
            <a:t>God</a:t>
          </a:r>
          <a:endParaRPr lang="en-US" sz="3800" kern="1200" noProof="0" dirty="0"/>
        </a:p>
      </dsp:txBody>
      <dsp:txXfrm>
        <a:off x="2910236" y="470804"/>
        <a:ext cx="1763014" cy="1081849"/>
      </dsp:txXfrm>
    </dsp:sp>
    <dsp:sp modelId="{41BA0A4F-F63C-4585-9B2F-CAF4D4BF8E6D}">
      <dsp:nvSpPr>
        <dsp:cNvPr id="0" name=""/>
        <dsp:cNvSpPr/>
      </dsp:nvSpPr>
      <dsp:spPr>
        <a:xfrm>
          <a:off x="3457171" y="1552654"/>
          <a:ext cx="2404110" cy="2404110"/>
        </a:xfrm>
        <a:prstGeom prst="ellipse">
          <a:avLst/>
        </a:prstGeom>
        <a:solidFill>
          <a:schemeClr val="accent5">
            <a:alpha val="50000"/>
            <a:hueOff val="-4966938"/>
            <a:satOff val="19906"/>
            <a:lumOff val="431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noProof="0" dirty="0" smtClean="0"/>
            <a:t>Human Being</a:t>
          </a:r>
          <a:endParaRPr lang="en-US" sz="3800" kern="1200" noProof="0" dirty="0"/>
        </a:p>
      </dsp:txBody>
      <dsp:txXfrm>
        <a:off x="4192428" y="2173716"/>
        <a:ext cx="1442466" cy="1322260"/>
      </dsp:txXfrm>
    </dsp:sp>
    <dsp:sp modelId="{E2D834B9-24F1-442D-A3BA-4E5A4D679A57}">
      <dsp:nvSpPr>
        <dsp:cNvPr id="0" name=""/>
        <dsp:cNvSpPr/>
      </dsp:nvSpPr>
      <dsp:spPr>
        <a:xfrm>
          <a:off x="1722205" y="1552654"/>
          <a:ext cx="2404110" cy="2404110"/>
        </a:xfrm>
        <a:prstGeom prst="ellipse">
          <a:avLst/>
        </a:prstGeom>
        <a:solidFill>
          <a:schemeClr val="accent5">
            <a:alpha val="50000"/>
            <a:hueOff val="-9933876"/>
            <a:satOff val="39811"/>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noProof="0" dirty="0" smtClean="0"/>
            <a:t>Spouse</a:t>
          </a:r>
          <a:endParaRPr lang="en-US" sz="3800" kern="1200" noProof="0" dirty="0"/>
        </a:p>
      </dsp:txBody>
      <dsp:txXfrm>
        <a:off x="1948592" y="2173716"/>
        <a:ext cx="1442466" cy="13222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25/1/17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25/1/17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88365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00582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99611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s-ES_tradnl" smtClean="0"/>
              <a:t>Clic para editar título</a:t>
            </a:r>
            <a:endParaRPr/>
          </a:p>
        </p:txBody>
      </p:sp>
      <p:sp>
        <p:nvSpPr>
          <p:cNvPr id="3" name="Date Placeholder 2"/>
          <p:cNvSpPr>
            <a:spLocks noGrp="1"/>
          </p:cNvSpPr>
          <p:nvPr>
            <p:ph type="dt" sz="half" idx="10"/>
          </p:nvPr>
        </p:nvSpPr>
        <p:spPr/>
        <p:txBody>
          <a:bodyPr/>
          <a:lstStyle/>
          <a:p>
            <a:fld id="{16A98428-DF6D-D24B-AD99-C2294AAD4191}" type="datetimeFigureOut">
              <a:rPr lang="es-ES_tradnl" smtClean="0"/>
              <a:t>25/1/17</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FF6A2BD0-E9E8-124A-8FB3-B23FB829D02D}" type="slidenum">
              <a:rPr lang="es-ES_tradnl" smtClean="0"/>
              <a:t>‹#›</a:t>
            </a:fld>
            <a:endParaRPr lang="es-ES_tradnl"/>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Haga clic en el icono para agregar una imagen</a:t>
            </a:r>
            <a:endParaRPr/>
          </a:p>
        </p:txBody>
      </p:sp>
    </p:spTree>
    <p:extLst>
      <p:ext uri="{BB962C8B-B14F-4D97-AF65-F5344CB8AC3E}">
        <p14:creationId xmlns:p14="http://schemas.microsoft.com/office/powerpoint/2010/main" val="193414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821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02748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99030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miércoles, 25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8699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miércoles, 25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2611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miércoles, 25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63076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61290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84218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miércoles, 25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971034968"/>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011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hinkstockPhotos-10653718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654" y="1695001"/>
            <a:ext cx="2680802" cy="3817068"/>
          </a:xfrm>
          <a:prstGeom prst="rect">
            <a:avLst/>
          </a:prstGeom>
          <a:ln>
            <a:solidFill>
              <a:schemeClr val="bg1">
                <a:lumMod val="95000"/>
              </a:schemeClr>
            </a:solidFill>
          </a:ln>
        </p:spPr>
      </p:pic>
      <p:sp>
        <p:nvSpPr>
          <p:cNvPr id="2" name="Título 1"/>
          <p:cNvSpPr>
            <a:spLocks noGrp="1"/>
          </p:cNvSpPr>
          <p:nvPr>
            <p:ph type="title"/>
          </p:nvPr>
        </p:nvSpPr>
        <p:spPr/>
        <p:txBody>
          <a:bodyPr/>
          <a:lstStyle/>
          <a:p>
            <a:r>
              <a:rPr lang="en-US" dirty="0" smtClean="0">
                <a:solidFill>
                  <a:srgbClr val="FFFFFF"/>
                </a:solidFill>
              </a:rPr>
              <a:t>2. Water</a:t>
            </a:r>
            <a:endParaRPr lang="en-US" dirty="0">
              <a:solidFill>
                <a:srgbClr val="FFFFFF"/>
              </a:solidFill>
            </a:endParaRPr>
          </a:p>
        </p:txBody>
      </p:sp>
      <p:sp>
        <p:nvSpPr>
          <p:cNvPr id="5" name="Marcador de contenido 4"/>
          <p:cNvSpPr>
            <a:spLocks noGrp="1"/>
          </p:cNvSpPr>
          <p:nvPr>
            <p:ph sz="half" idx="1"/>
          </p:nvPr>
        </p:nvSpPr>
        <p:spPr>
          <a:xfrm>
            <a:off x="416663" y="1667750"/>
            <a:ext cx="5393340" cy="4525963"/>
          </a:xfrm>
        </p:spPr>
        <p:txBody>
          <a:bodyPr>
            <a:noAutofit/>
          </a:bodyPr>
          <a:lstStyle/>
          <a:p>
            <a:pPr algn="just"/>
            <a:r>
              <a:rPr lang="en-US" sz="2300" dirty="0" smtClean="0">
                <a:solidFill>
                  <a:srgbClr val="FFFFFF"/>
                </a:solidFill>
              </a:rPr>
              <a:t>The second natural source of life and health is water. </a:t>
            </a:r>
          </a:p>
          <a:p>
            <a:pPr algn="just"/>
            <a:r>
              <a:rPr lang="en-US" sz="2300" dirty="0" smtClean="0">
                <a:solidFill>
                  <a:srgbClr val="FFFFFF"/>
                </a:solidFill>
              </a:rPr>
              <a:t>Water is part of the world we live in. It is the most important component of all living beings. </a:t>
            </a:r>
          </a:p>
          <a:p>
            <a:pPr algn="just"/>
            <a:r>
              <a:rPr lang="en-US" sz="2300" dirty="0" smtClean="0">
                <a:solidFill>
                  <a:srgbClr val="FFFFFF"/>
                </a:solidFill>
              </a:rPr>
              <a:t>In human beings it makes up nearly two-thirds of their body weight. </a:t>
            </a:r>
          </a:p>
          <a:p>
            <a:pPr algn="just"/>
            <a:r>
              <a:rPr lang="en-US" sz="2300" dirty="0" smtClean="0">
                <a:solidFill>
                  <a:srgbClr val="FFFFFF"/>
                </a:solidFill>
              </a:rPr>
              <a:t>The body is equipped with a series of mechanisms that allow it to maintain a balance of the amount of water it needs.</a:t>
            </a:r>
            <a:endParaRPr lang="en-US" sz="23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3. Faith in God</a:t>
            </a:r>
            <a:endParaRPr lang="en-US" dirty="0">
              <a:solidFill>
                <a:srgbClr val="FFFFFF"/>
              </a:solidFill>
            </a:endParaRPr>
          </a:p>
        </p:txBody>
      </p:sp>
      <p:sp>
        <p:nvSpPr>
          <p:cNvPr id="5" name="Marcador de contenido 4"/>
          <p:cNvSpPr>
            <a:spLocks noGrp="1"/>
          </p:cNvSpPr>
          <p:nvPr>
            <p:ph sz="half" idx="1"/>
          </p:nvPr>
        </p:nvSpPr>
        <p:spPr>
          <a:xfrm>
            <a:off x="376127" y="1613710"/>
            <a:ext cx="5204177" cy="4525963"/>
          </a:xfrm>
        </p:spPr>
        <p:txBody>
          <a:bodyPr>
            <a:noAutofit/>
          </a:bodyPr>
          <a:lstStyle/>
          <a:p>
            <a:pPr algn="just"/>
            <a:r>
              <a:rPr lang="en-US" sz="2300" dirty="0" smtClean="0">
                <a:solidFill>
                  <a:srgbClr val="FFFFFF"/>
                </a:solidFill>
              </a:rPr>
              <a:t>Faith in God is not a simple assent or belief in an abstract theory. </a:t>
            </a:r>
          </a:p>
          <a:p>
            <a:pPr algn="just"/>
            <a:r>
              <a:rPr lang="en-US" sz="2300" dirty="0" smtClean="0">
                <a:solidFill>
                  <a:srgbClr val="FFFFFF"/>
                </a:solidFill>
              </a:rPr>
              <a:t>Christian faith is a divine gift, accepted and experienced by Christians; it can be lead to a better life. </a:t>
            </a:r>
          </a:p>
          <a:p>
            <a:pPr algn="just"/>
            <a:r>
              <a:rPr lang="en-US" sz="2300" spc="-30" dirty="0" smtClean="0">
                <a:solidFill>
                  <a:srgbClr val="FFFFFF"/>
                </a:solidFill>
              </a:rPr>
              <a:t>It cannot be measured or simply worn as an adornment. We must experience it in the heart, and, when we do so, it is like an atom: it carries a prodigious energy inside of it. Faith works wonders.</a:t>
            </a:r>
            <a:endParaRPr lang="en-US" sz="2300" spc="-3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6431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4. Rest</a:t>
            </a:r>
            <a:endParaRPr lang="en-US" dirty="0">
              <a:solidFill>
                <a:srgbClr val="FFFFFF"/>
              </a:solidFill>
            </a:endParaRPr>
          </a:p>
        </p:txBody>
      </p:sp>
      <p:sp>
        <p:nvSpPr>
          <p:cNvPr id="5" name="Marcador de contenido 4"/>
          <p:cNvSpPr>
            <a:spLocks noGrp="1"/>
          </p:cNvSpPr>
          <p:nvPr>
            <p:ph sz="half" idx="1"/>
          </p:nvPr>
        </p:nvSpPr>
        <p:spPr>
          <a:xfrm>
            <a:off x="430175" y="1532651"/>
            <a:ext cx="8379411" cy="2033982"/>
          </a:xfrm>
        </p:spPr>
        <p:txBody>
          <a:bodyPr>
            <a:normAutofit/>
          </a:bodyPr>
          <a:lstStyle/>
          <a:p>
            <a:pPr algn="just"/>
            <a:r>
              <a:rPr lang="en-US" sz="2400" spc="-20" dirty="0" smtClean="0">
                <a:solidFill>
                  <a:srgbClr val="FFFFFF"/>
                </a:solidFill>
              </a:rPr>
              <a:t>Rest is a state in which mental and physical activity are reduced. </a:t>
            </a:r>
          </a:p>
          <a:p>
            <a:pPr algn="just"/>
            <a:r>
              <a:rPr lang="en-US" sz="2400" dirty="0" smtClean="0">
                <a:solidFill>
                  <a:srgbClr val="FFFFFF"/>
                </a:solidFill>
              </a:rPr>
              <a:t>It leads people to feel revitalized, rejuvenated, and ready to carry on with their daily activities. </a:t>
            </a:r>
          </a:p>
          <a:p>
            <a:pPr algn="just"/>
            <a:r>
              <a:rPr lang="en-US" sz="2400" dirty="0" smtClean="0">
                <a:solidFill>
                  <a:srgbClr val="FFFFFF"/>
                </a:solidFill>
              </a:rPr>
              <a:t>It is essential to health and basic to the quality of life.</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42343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5. Clean Air</a:t>
            </a:r>
            <a:endParaRPr lang="en-US" dirty="0">
              <a:solidFill>
                <a:srgbClr val="FFFFFF"/>
              </a:solidFill>
            </a:endParaRPr>
          </a:p>
        </p:txBody>
      </p:sp>
      <p:sp>
        <p:nvSpPr>
          <p:cNvPr id="5" name="Marcador de contenido 4"/>
          <p:cNvSpPr>
            <a:spLocks noGrp="1"/>
          </p:cNvSpPr>
          <p:nvPr>
            <p:ph sz="half" idx="1"/>
          </p:nvPr>
        </p:nvSpPr>
        <p:spPr>
          <a:xfrm>
            <a:off x="362614" y="1600200"/>
            <a:ext cx="5501434" cy="4371208"/>
          </a:xfrm>
        </p:spPr>
        <p:txBody>
          <a:bodyPr>
            <a:normAutofit/>
          </a:bodyPr>
          <a:lstStyle/>
          <a:p>
            <a:pPr algn="just"/>
            <a:r>
              <a:rPr lang="en-US" sz="2400" dirty="0" smtClean="0">
                <a:solidFill>
                  <a:srgbClr val="FFFFFF"/>
                </a:solidFill>
              </a:rPr>
              <a:t>Pure air rich in oxygen is a source of health and wellbeing; it increases mental ability and feelings of happiness. </a:t>
            </a:r>
          </a:p>
          <a:p>
            <a:pPr algn="just"/>
            <a:r>
              <a:rPr lang="en-US" sz="2400" dirty="0" smtClean="0">
                <a:solidFill>
                  <a:srgbClr val="FFFFFF"/>
                </a:solidFill>
              </a:rPr>
              <a:t>The quality of the air we breathe affects our way of being, the way we feel, and physical performance.</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0335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a:solidFill>
                  <a:srgbClr val="FFFFFF"/>
                </a:solidFill>
              </a:rPr>
              <a:t>6</a:t>
            </a:r>
            <a:r>
              <a:rPr lang="en-US" dirty="0" smtClean="0">
                <a:solidFill>
                  <a:srgbClr val="FFFFFF"/>
                </a:solidFill>
              </a:rPr>
              <a:t>. Temperance</a:t>
            </a:r>
            <a:endParaRPr lang="en-US" dirty="0">
              <a:solidFill>
                <a:srgbClr val="FFFFFF"/>
              </a:solidFill>
            </a:endParaRPr>
          </a:p>
        </p:txBody>
      </p:sp>
      <p:sp>
        <p:nvSpPr>
          <p:cNvPr id="5" name="Marcador de contenido 4"/>
          <p:cNvSpPr>
            <a:spLocks noGrp="1"/>
          </p:cNvSpPr>
          <p:nvPr>
            <p:ph sz="half" idx="1"/>
          </p:nvPr>
        </p:nvSpPr>
        <p:spPr>
          <a:xfrm>
            <a:off x="457199" y="1600200"/>
            <a:ext cx="8229601" cy="1993453"/>
          </a:xfrm>
        </p:spPr>
        <p:txBody>
          <a:bodyPr>
            <a:normAutofit/>
          </a:bodyPr>
          <a:lstStyle/>
          <a:p>
            <a:pPr algn="just"/>
            <a:r>
              <a:rPr lang="en-US" sz="2400" dirty="0" smtClean="0">
                <a:solidFill>
                  <a:srgbClr val="FFFFFF"/>
                </a:solidFill>
              </a:rPr>
              <a:t>It consists of abstaining from everything that is bad and moderate use of what is good. </a:t>
            </a:r>
          </a:p>
          <a:p>
            <a:pPr algn="just"/>
            <a:r>
              <a:rPr lang="en-US" sz="2400" spc="-60" dirty="0" smtClean="0">
                <a:solidFill>
                  <a:srgbClr val="FFFFFF"/>
                </a:solidFill>
              </a:rPr>
              <a:t>Things such as alcohol, tobacco, and illicit drugs are definitely bad. </a:t>
            </a:r>
          </a:p>
          <a:p>
            <a:pPr algn="just"/>
            <a:r>
              <a:rPr lang="en-US" sz="2400" dirty="0" smtClean="0">
                <a:solidFill>
                  <a:srgbClr val="FFFFFF"/>
                </a:solidFill>
              </a:rPr>
              <a:t>Temperance advises us to avoid them altogether. </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57762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7. A Balanced Diet</a:t>
            </a:r>
            <a:endParaRPr lang="en-US" dirty="0">
              <a:solidFill>
                <a:srgbClr val="FFFFFF"/>
              </a:solidFill>
            </a:endParaRPr>
          </a:p>
        </p:txBody>
      </p:sp>
      <p:sp>
        <p:nvSpPr>
          <p:cNvPr id="5" name="Marcador de contenido 4"/>
          <p:cNvSpPr>
            <a:spLocks noGrp="1"/>
          </p:cNvSpPr>
          <p:nvPr>
            <p:ph sz="half" idx="1"/>
          </p:nvPr>
        </p:nvSpPr>
        <p:spPr>
          <a:xfrm>
            <a:off x="457200" y="1478610"/>
            <a:ext cx="8229600" cy="2790541"/>
          </a:xfrm>
        </p:spPr>
        <p:txBody>
          <a:bodyPr>
            <a:noAutofit/>
          </a:bodyPr>
          <a:lstStyle/>
          <a:p>
            <a:pPr algn="just"/>
            <a:r>
              <a:rPr lang="en-US" sz="2300" dirty="0" smtClean="0">
                <a:solidFill>
                  <a:srgbClr val="FFFFFF"/>
                </a:solidFill>
              </a:rPr>
              <a:t>A balanced diet is one that, through food, provides nutrients in proportions needed by the body to function properly. </a:t>
            </a:r>
          </a:p>
          <a:p>
            <a:pPr algn="just"/>
            <a:r>
              <a:rPr lang="en-US" sz="2300" dirty="0" smtClean="0">
                <a:solidFill>
                  <a:srgbClr val="FFFFFF"/>
                </a:solidFill>
              </a:rPr>
              <a:t>Today’s nutritionists confirm what the Bible has presented as a healthy diet: “And to all the beasts of the earth and all the bird in the sky and all the creatures that move along the ground—everything that has the breath of life in it—I give every green plant for food” (Gen. 1:30). </a:t>
            </a:r>
            <a:endParaRPr lang="en-US" sz="23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8664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2" y="2353380"/>
            <a:ext cx="6979321" cy="1362075"/>
          </a:xfrm>
        </p:spPr>
        <p:txBody>
          <a:bodyPr>
            <a:normAutofit/>
          </a:bodyPr>
          <a:lstStyle/>
          <a:p>
            <a:r>
              <a:rPr lang="en-US" dirty="0" smtClean="0">
                <a:solidFill>
                  <a:srgbClr val="FFFFFF"/>
                </a:solidFill>
              </a:rPr>
              <a:t>THE BIBLICAL MEANING OF </a:t>
            </a:r>
            <a:br>
              <a:rPr lang="en-US" dirty="0" smtClean="0">
                <a:solidFill>
                  <a:srgbClr val="FFFFFF"/>
                </a:solidFill>
              </a:rPr>
            </a:br>
            <a:r>
              <a:rPr lang="en-US" dirty="0" smtClean="0">
                <a:solidFill>
                  <a:srgbClr val="FFFFFF"/>
                </a:solidFill>
              </a:rPr>
              <a:t>HUMAN BODY</a:t>
            </a:r>
            <a:endParaRPr lang="en-US" dirty="0">
              <a:solidFill>
                <a:srgbClr val="FFFFFF"/>
              </a:solidFill>
            </a:endParaRPr>
          </a:p>
        </p:txBody>
      </p:sp>
      <p:sp>
        <p:nvSpPr>
          <p:cNvPr id="3" name="Marcador de texto 2"/>
          <p:cNvSpPr>
            <a:spLocks noGrp="1"/>
          </p:cNvSpPr>
          <p:nvPr>
            <p:ph type="body" idx="1"/>
          </p:nvPr>
        </p:nvSpPr>
        <p:spPr>
          <a:xfrm>
            <a:off x="722313" y="3391003"/>
            <a:ext cx="7772400" cy="813247"/>
          </a:xfrm>
        </p:spPr>
        <p:txBody>
          <a:bodyPr/>
          <a:lstStyle/>
          <a:p>
            <a:r>
              <a:rPr lang="en-US" dirty="0" smtClean="0">
                <a:solidFill>
                  <a:srgbClr val="FFFFFF"/>
                </a:solidFill>
              </a:rPr>
              <a:t>1 Cor. 6:12-20</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216" y="617547"/>
            <a:ext cx="7540972" cy="1264920"/>
          </a:xfrm>
        </p:spPr>
        <p:txBody>
          <a:bodyPr>
            <a:noAutofit/>
          </a:bodyPr>
          <a:lstStyle/>
          <a:p>
            <a:r>
              <a:rPr lang="en-US" sz="4400" b="0" dirty="0" smtClean="0">
                <a:solidFill>
                  <a:srgbClr val="FFFFFF"/>
                </a:solidFill>
              </a:rPr>
              <a:t>1. I Have Liberty, but Not Everything Is Good</a:t>
            </a:r>
            <a:endParaRPr lang="en-US" sz="4400" b="0" dirty="0">
              <a:solidFill>
                <a:srgbClr val="FFFFFF"/>
              </a:solidFill>
            </a:endParaRPr>
          </a:p>
        </p:txBody>
      </p:sp>
      <p:sp>
        <p:nvSpPr>
          <p:cNvPr id="6" name="Marcador de texto 5"/>
          <p:cNvSpPr>
            <a:spLocks noGrp="1"/>
          </p:cNvSpPr>
          <p:nvPr>
            <p:ph type="body" sz="half" idx="2"/>
          </p:nvPr>
        </p:nvSpPr>
        <p:spPr>
          <a:xfrm>
            <a:off x="443686" y="2661333"/>
            <a:ext cx="4285385" cy="2377888"/>
          </a:xfrm>
        </p:spPr>
        <p:txBody>
          <a:bodyPr>
            <a:normAutofit/>
          </a:bodyPr>
          <a:lstStyle/>
          <a:p>
            <a:pPr algn="just"/>
            <a:r>
              <a:rPr lang="en-US" sz="2400" dirty="0" smtClean="0">
                <a:solidFill>
                  <a:srgbClr val="FFFFFF"/>
                </a:solidFill>
              </a:rPr>
              <a:t>“I have the right to do anything,” you say - but not everything is beneficial” (1 Cor. 6:12).</a:t>
            </a:r>
            <a:endParaRPr lang="en-US" sz="2400" dirty="0">
              <a:solidFill>
                <a:srgbClr val="FFFFFF"/>
              </a:solidFill>
            </a:endParaRP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3" name="Imagen 2" descr="ThinkstockPhotos-531464020.jpg"/>
          <p:cNvPicPr>
            <a:picLocks noChangeAspect="1"/>
          </p:cNvPicPr>
          <p:nvPr/>
        </p:nvPicPr>
        <p:blipFill rotWithShape="1">
          <a:blip r:embed="rId2" cstate="print">
            <a:extLst>
              <a:ext uri="{28A0092B-C50C-407E-A947-70E740481C1C}">
                <a14:useLocalDpi xmlns:a14="http://schemas.microsoft.com/office/drawing/2010/main" val="0"/>
              </a:ext>
            </a:extLst>
          </a:blip>
          <a:srcRect l="8821"/>
          <a:stretch/>
        </p:blipFill>
        <p:spPr>
          <a:xfrm>
            <a:off x="4880826" y="2201993"/>
            <a:ext cx="4911749" cy="3593786"/>
          </a:xfrm>
          <a:prstGeom prst="rect">
            <a:avLst/>
          </a:prstGeom>
          <a:ln>
            <a:solidFill>
              <a:schemeClr val="bg1">
                <a:lumMod val="95000"/>
              </a:schemeClr>
            </a:solidFill>
          </a:ln>
        </p:spPr>
      </p:pic>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89747" y="761118"/>
            <a:ext cx="7882044" cy="1049218"/>
          </a:xfrm>
        </p:spPr>
        <p:txBody>
          <a:bodyPr>
            <a:noAutofit/>
          </a:bodyPr>
          <a:lstStyle/>
          <a:p>
            <a:r>
              <a:rPr lang="en-US" sz="4400" b="0" dirty="0" smtClean="0">
                <a:solidFill>
                  <a:srgbClr val="FFFFFF"/>
                </a:solidFill>
              </a:rPr>
              <a:t>2. The Body Is Not for </a:t>
            </a:r>
            <a:br>
              <a:rPr lang="en-US" sz="4400" b="0" dirty="0" smtClean="0">
                <a:solidFill>
                  <a:srgbClr val="FFFFFF"/>
                </a:solidFill>
              </a:rPr>
            </a:br>
            <a:r>
              <a:rPr lang="en-US" sz="4400" b="0" dirty="0" smtClean="0">
                <a:solidFill>
                  <a:srgbClr val="FFFFFF"/>
                </a:solidFill>
              </a:rPr>
              <a:t>Sexual Immorality</a:t>
            </a:r>
            <a:endParaRPr lang="en-US" sz="4400" b="0" dirty="0">
              <a:solidFill>
                <a:srgbClr val="FFFFFF"/>
              </a:solidFill>
            </a:endParaRPr>
          </a:p>
        </p:txBody>
      </p:sp>
      <p:sp>
        <p:nvSpPr>
          <p:cNvPr id="6" name="Marcador de texto 5"/>
          <p:cNvSpPr>
            <a:spLocks noGrp="1"/>
          </p:cNvSpPr>
          <p:nvPr>
            <p:ph type="body" sz="half" idx="2"/>
          </p:nvPr>
        </p:nvSpPr>
        <p:spPr>
          <a:xfrm>
            <a:off x="526954" y="2070905"/>
            <a:ext cx="7863771" cy="1779437"/>
          </a:xfrm>
        </p:spPr>
        <p:txBody>
          <a:bodyPr>
            <a:noAutofit/>
          </a:bodyPr>
          <a:lstStyle/>
          <a:p>
            <a:r>
              <a:rPr lang="en-US" sz="2400" dirty="0" smtClean="0">
                <a:solidFill>
                  <a:srgbClr val="FFFFFF"/>
                </a:solidFill>
              </a:rPr>
              <a:t>“The body, however, is not meant for sexual immorality but for the Lord, and the Lord for the body” (1 Cor. 6:13).</a:t>
            </a:r>
          </a:p>
          <a:p>
            <a:r>
              <a:rPr lang="en-US" sz="2400" dirty="0">
                <a:solidFill>
                  <a:srgbClr val="FFFFFF"/>
                </a:solidFill>
              </a:rPr>
              <a:t>We must not use our bodies in a selfish way</a:t>
            </a:r>
            <a:r>
              <a:rPr lang="en-US" sz="2400" dirty="0" smtClean="0">
                <a:solidFill>
                  <a:srgbClr val="FFFFFF"/>
                </a:solidFill>
              </a:rPr>
              <a:t>.</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6398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03262" y="693568"/>
            <a:ext cx="7787462" cy="1481537"/>
          </a:xfrm>
        </p:spPr>
        <p:txBody>
          <a:bodyPr>
            <a:noAutofit/>
          </a:bodyPr>
          <a:lstStyle/>
          <a:p>
            <a:r>
              <a:rPr lang="en-US" sz="4400" b="0" dirty="0" smtClean="0">
                <a:solidFill>
                  <a:srgbClr val="FFFFFF"/>
                </a:solidFill>
              </a:rPr>
              <a:t>3. The Body Is for </a:t>
            </a:r>
            <a:br>
              <a:rPr lang="en-US" sz="4400" b="0" dirty="0" smtClean="0">
                <a:solidFill>
                  <a:srgbClr val="FFFFFF"/>
                </a:solidFill>
              </a:rPr>
            </a:br>
            <a:r>
              <a:rPr lang="en-US" sz="4400" b="0" dirty="0" smtClean="0">
                <a:solidFill>
                  <a:srgbClr val="FFFFFF"/>
                </a:solidFill>
              </a:rPr>
              <a:t>Serving the Lord</a:t>
            </a:r>
            <a:endParaRPr lang="en-US" sz="4400" b="0" dirty="0">
              <a:solidFill>
                <a:srgbClr val="FFFFFF"/>
              </a:solidFill>
            </a:endParaRPr>
          </a:p>
        </p:txBody>
      </p:sp>
      <p:sp>
        <p:nvSpPr>
          <p:cNvPr id="6" name="Marcador de texto 5"/>
          <p:cNvSpPr>
            <a:spLocks noGrp="1"/>
          </p:cNvSpPr>
          <p:nvPr>
            <p:ph type="body" sz="half" idx="2"/>
          </p:nvPr>
        </p:nvSpPr>
        <p:spPr>
          <a:xfrm>
            <a:off x="603262" y="2408656"/>
            <a:ext cx="5098647" cy="3062885"/>
          </a:xfrm>
        </p:spPr>
        <p:txBody>
          <a:bodyPr>
            <a:noAutofit/>
          </a:bodyPr>
          <a:lstStyle/>
          <a:p>
            <a:pPr algn="just"/>
            <a:r>
              <a:rPr lang="en-US" sz="2400" dirty="0" smtClean="0">
                <a:solidFill>
                  <a:srgbClr val="FFFFFF"/>
                </a:solidFill>
              </a:rPr>
              <a:t>“The body, however, is not meant for sexual immorality but for the Lord, and the Lord for the body” (1 Cor. 6:13).</a:t>
            </a:r>
          </a:p>
          <a:p>
            <a:pPr algn="just"/>
            <a:endParaRPr lang="en-US" sz="2400" dirty="0" smtClean="0">
              <a:solidFill>
                <a:srgbClr val="FFFFFF"/>
              </a:solidFill>
            </a:endParaRPr>
          </a:p>
          <a:p>
            <a:pPr algn="just"/>
            <a:r>
              <a:rPr lang="en-US" sz="2400" dirty="0" smtClean="0">
                <a:solidFill>
                  <a:srgbClr val="FFFFFF"/>
                </a:solidFill>
              </a:rPr>
              <a:t>The human body must be used in order to do God’s will.</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646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Living Longer and Better</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7</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285059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2728" y="580928"/>
            <a:ext cx="8044183" cy="756558"/>
          </a:xfrm>
        </p:spPr>
        <p:txBody>
          <a:bodyPr>
            <a:noAutofit/>
          </a:bodyPr>
          <a:lstStyle/>
          <a:p>
            <a:r>
              <a:rPr lang="en-US" sz="4400" b="0" dirty="0">
                <a:solidFill>
                  <a:srgbClr val="FFFFFF"/>
                </a:solidFill>
              </a:rPr>
              <a:t>4</a:t>
            </a:r>
            <a:r>
              <a:rPr lang="en-US" sz="4400" b="0" dirty="0" smtClean="0">
                <a:solidFill>
                  <a:srgbClr val="FFFFFF"/>
                </a:solidFill>
              </a:rPr>
              <a:t>. The Body Is a Divine Instrument</a:t>
            </a:r>
            <a:endParaRPr lang="en-US" sz="4400" b="0" dirty="0">
              <a:solidFill>
                <a:srgbClr val="FFFFFF"/>
              </a:solidFill>
            </a:endParaRPr>
          </a:p>
        </p:txBody>
      </p:sp>
      <p:sp>
        <p:nvSpPr>
          <p:cNvPr id="6" name="Marcador de texto 5"/>
          <p:cNvSpPr>
            <a:spLocks noGrp="1"/>
          </p:cNvSpPr>
          <p:nvPr>
            <p:ph type="body" sz="half" idx="2"/>
          </p:nvPr>
        </p:nvSpPr>
        <p:spPr>
          <a:xfrm>
            <a:off x="562728" y="1638586"/>
            <a:ext cx="7746927" cy="1508922"/>
          </a:xfrm>
        </p:spPr>
        <p:txBody>
          <a:bodyPr>
            <a:noAutofit/>
          </a:bodyPr>
          <a:lstStyle/>
          <a:p>
            <a:r>
              <a:rPr lang="en-US" sz="2400" dirty="0" smtClean="0">
                <a:solidFill>
                  <a:srgbClr val="FFFFFF"/>
                </a:solidFill>
              </a:rPr>
              <a:t>“Do you not know that your bodies are members of Christ himself?” (1 Cor. 6:15).</a:t>
            </a:r>
          </a:p>
          <a:p>
            <a:r>
              <a:rPr lang="en-US" sz="2400" dirty="0" smtClean="0">
                <a:solidFill>
                  <a:srgbClr val="FFFFFF"/>
                </a:solidFill>
              </a:rPr>
              <a:t>It must be a useful tool in the service of our neighbors. </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4" name="Imagen 3" descr="ThinkstockPhotos-5078318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327" y="3242078"/>
            <a:ext cx="4577664" cy="3053883"/>
          </a:xfrm>
          <a:prstGeom prst="rect">
            <a:avLst/>
          </a:prstGeom>
          <a:ln>
            <a:solidFill>
              <a:schemeClr val="bg1">
                <a:lumMod val="95000"/>
              </a:schemeClr>
            </a:solidFill>
          </a:ln>
        </p:spPr>
      </p:pic>
    </p:spTree>
    <p:extLst>
      <p:ext uri="{BB962C8B-B14F-4D97-AF65-F5344CB8AC3E}">
        <p14:creationId xmlns:p14="http://schemas.microsoft.com/office/powerpoint/2010/main" val="247673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5166" y="720588"/>
            <a:ext cx="7909069" cy="1035707"/>
          </a:xfrm>
        </p:spPr>
        <p:txBody>
          <a:bodyPr>
            <a:noAutofit/>
          </a:bodyPr>
          <a:lstStyle/>
          <a:p>
            <a:r>
              <a:rPr lang="en-US" sz="4400" b="0" dirty="0" smtClean="0">
                <a:solidFill>
                  <a:srgbClr val="FFFFFF"/>
                </a:solidFill>
              </a:rPr>
              <a:t>5. The Body Must Be United </a:t>
            </a:r>
            <a:br>
              <a:rPr lang="en-US" sz="4400" b="0" dirty="0" smtClean="0">
                <a:solidFill>
                  <a:srgbClr val="FFFFFF"/>
                </a:solidFill>
              </a:rPr>
            </a:br>
            <a:r>
              <a:rPr lang="en-US" sz="4400" b="0" dirty="0" smtClean="0">
                <a:solidFill>
                  <a:srgbClr val="FFFFFF"/>
                </a:solidFill>
              </a:rPr>
              <a:t>to Something</a:t>
            </a:r>
            <a:endParaRPr lang="en-US" sz="4400" b="0" dirty="0">
              <a:solidFill>
                <a:srgbClr val="FFFFFF"/>
              </a:solidFill>
            </a:endParaRPr>
          </a:p>
        </p:txBody>
      </p:sp>
      <p:sp>
        <p:nvSpPr>
          <p:cNvPr id="6" name="Marcador de texto 5"/>
          <p:cNvSpPr>
            <a:spLocks noGrp="1"/>
          </p:cNvSpPr>
          <p:nvPr>
            <p:ph type="body" sz="half" idx="2"/>
          </p:nvPr>
        </p:nvSpPr>
        <p:spPr>
          <a:xfrm>
            <a:off x="481655" y="2057396"/>
            <a:ext cx="5247279" cy="3346593"/>
          </a:xfrm>
        </p:spPr>
        <p:txBody>
          <a:bodyPr>
            <a:noAutofit/>
          </a:bodyPr>
          <a:lstStyle/>
          <a:p>
            <a:pPr algn="just"/>
            <a:r>
              <a:rPr lang="en-US" sz="2500" dirty="0" smtClean="0">
                <a:solidFill>
                  <a:srgbClr val="FFFFFF"/>
                </a:solidFill>
              </a:rPr>
              <a:t>“Do you not know that he who unites himself with a prostitute is one with her in body? For it is said, ‘The two will become one flesh.’ But whoever is united with the Lord is one with him in spirit” (1 Cor. 6:16-17).</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74189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smtClean="0">
                <a:solidFill>
                  <a:srgbClr val="FFFFFF"/>
                </a:solidFill>
              </a:rPr>
              <a:t>Sole Owners of the Human Body</a:t>
            </a:r>
            <a:endParaRPr lang="en-US" dirty="0">
              <a:solidFill>
                <a:srgbClr val="FFFFFF"/>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72031175"/>
              </p:ext>
            </p:extLst>
          </p:nvPr>
        </p:nvGraphicFramePr>
        <p:xfrm>
          <a:off x="779463" y="1800840"/>
          <a:ext cx="7583487" cy="400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933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5171" y="1963508"/>
            <a:ext cx="7500016" cy="566738"/>
          </a:xfrm>
        </p:spPr>
        <p:txBody>
          <a:bodyPr>
            <a:noAutofit/>
          </a:bodyPr>
          <a:lstStyle/>
          <a:p>
            <a:r>
              <a:rPr lang="en-US" sz="4400" b="0" dirty="0" smtClean="0">
                <a:solidFill>
                  <a:srgbClr val="FFFFFF"/>
                </a:solidFill>
              </a:rPr>
              <a:t>6. The Body Is a Sacred Place</a:t>
            </a:r>
            <a:endParaRPr lang="en-US" sz="4400" b="0" dirty="0">
              <a:solidFill>
                <a:srgbClr val="FFFFFF"/>
              </a:solidFill>
            </a:endParaRPr>
          </a:p>
        </p:txBody>
      </p:sp>
      <p:sp>
        <p:nvSpPr>
          <p:cNvPr id="6" name="Marcador de texto 5"/>
          <p:cNvSpPr>
            <a:spLocks noGrp="1"/>
          </p:cNvSpPr>
          <p:nvPr>
            <p:ph type="body" sz="half" idx="2"/>
          </p:nvPr>
        </p:nvSpPr>
        <p:spPr>
          <a:xfrm>
            <a:off x="495171" y="2827466"/>
            <a:ext cx="5486400" cy="2481956"/>
          </a:xfrm>
        </p:spPr>
        <p:txBody>
          <a:bodyPr>
            <a:noAutofit/>
          </a:bodyPr>
          <a:lstStyle/>
          <a:p>
            <a:pPr algn="just"/>
            <a:r>
              <a:rPr lang="en-US" sz="2400" dirty="0" smtClean="0">
                <a:solidFill>
                  <a:srgbClr val="FFFFFF"/>
                </a:solidFill>
              </a:rPr>
              <a:t>“Do you not know that your bodies are temples of the Holy Spirit, who is in you, whom you have received from God? You are not your own” (1 Cor. 6:19).</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33981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35705" y="882708"/>
            <a:ext cx="8057695" cy="566738"/>
          </a:xfrm>
        </p:spPr>
        <p:txBody>
          <a:bodyPr>
            <a:noAutofit/>
          </a:bodyPr>
          <a:lstStyle/>
          <a:p>
            <a:r>
              <a:rPr lang="en-US" sz="4400" b="0" dirty="0">
                <a:solidFill>
                  <a:srgbClr val="FFFFFF"/>
                </a:solidFill>
              </a:rPr>
              <a:t>7</a:t>
            </a:r>
            <a:r>
              <a:rPr lang="en-US" sz="4400" b="0" dirty="0" smtClean="0">
                <a:solidFill>
                  <a:srgbClr val="FFFFFF"/>
                </a:solidFill>
              </a:rPr>
              <a:t>. Jesus Paid for Our Bodies</a:t>
            </a:r>
            <a:endParaRPr lang="en-US" sz="4400" b="0" dirty="0">
              <a:solidFill>
                <a:srgbClr val="FFFFFF"/>
              </a:solidFill>
            </a:endParaRPr>
          </a:p>
        </p:txBody>
      </p:sp>
      <p:sp>
        <p:nvSpPr>
          <p:cNvPr id="6" name="Marcador de texto 5"/>
          <p:cNvSpPr>
            <a:spLocks noGrp="1"/>
          </p:cNvSpPr>
          <p:nvPr>
            <p:ph type="body" sz="half" idx="2"/>
          </p:nvPr>
        </p:nvSpPr>
        <p:spPr>
          <a:xfrm>
            <a:off x="535706" y="1719646"/>
            <a:ext cx="7841509" cy="804862"/>
          </a:xfrm>
        </p:spPr>
        <p:txBody>
          <a:bodyPr>
            <a:noAutofit/>
          </a:bodyPr>
          <a:lstStyle/>
          <a:p>
            <a:r>
              <a:rPr lang="en-US" sz="2400" dirty="0" smtClean="0">
                <a:solidFill>
                  <a:srgbClr val="FFFFFF"/>
                </a:solidFill>
              </a:rPr>
              <a:t>“You were bought at a price. Therefore honor God with your bodies” (1 Cor. 6:20).</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3560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516947" y="405299"/>
            <a:ext cx="5549778" cy="1272359"/>
          </a:xfrm>
        </p:spPr>
        <p:txBody>
          <a:bodyPr>
            <a:noAutofit/>
          </a:bodyPr>
          <a:lstStyle/>
          <a:p>
            <a:r>
              <a:rPr lang="en-US" sz="4400" dirty="0" smtClean="0">
                <a:solidFill>
                  <a:srgbClr val="FFFFFF"/>
                </a:solidFill>
              </a:rPr>
              <a:t>The Lord </a:t>
            </a:r>
            <a:r>
              <a:rPr lang="en-US" sz="4400" dirty="0">
                <a:solidFill>
                  <a:srgbClr val="FFFFFF"/>
                </a:solidFill>
              </a:rPr>
              <a:t>G</a:t>
            </a:r>
            <a:r>
              <a:rPr lang="en-US" sz="4400" dirty="0" smtClean="0">
                <a:solidFill>
                  <a:srgbClr val="FFFFFF"/>
                </a:solidFill>
              </a:rPr>
              <a:t>ave His Life </a:t>
            </a:r>
            <a:br>
              <a:rPr lang="en-US" sz="4400" dirty="0" smtClean="0">
                <a:solidFill>
                  <a:srgbClr val="FFFFFF"/>
                </a:solidFill>
              </a:rPr>
            </a:br>
            <a:r>
              <a:rPr lang="en-US" sz="4400" dirty="0" smtClean="0">
                <a:solidFill>
                  <a:srgbClr val="FFFFFF"/>
                </a:solidFill>
              </a:rPr>
              <a:t>for Our </a:t>
            </a:r>
            <a:r>
              <a:rPr lang="en-US" sz="4400" dirty="0">
                <a:solidFill>
                  <a:srgbClr val="FFFFFF"/>
                </a:solidFill>
              </a:rPr>
              <a:t>B</a:t>
            </a:r>
            <a:r>
              <a:rPr lang="en-US" sz="4400" dirty="0" smtClean="0">
                <a:solidFill>
                  <a:srgbClr val="FFFFFF"/>
                </a:solidFill>
              </a:rPr>
              <a:t>odies</a:t>
            </a:r>
            <a:endParaRPr lang="en-US" sz="4400" dirty="0">
              <a:solidFill>
                <a:srgbClr val="FFFFFF"/>
              </a:solidFill>
            </a:endParaRPr>
          </a:p>
        </p:txBody>
      </p:sp>
      <p:sp>
        <p:nvSpPr>
          <p:cNvPr id="6" name="Marcador de contenido 5"/>
          <p:cNvSpPr>
            <a:spLocks noGrp="1"/>
          </p:cNvSpPr>
          <p:nvPr>
            <p:ph type="body" sz="half" idx="2"/>
          </p:nvPr>
        </p:nvSpPr>
        <p:spPr>
          <a:xfrm>
            <a:off x="516947" y="2001897"/>
            <a:ext cx="5549778" cy="820272"/>
          </a:xfrm>
        </p:spPr>
        <p:txBody>
          <a:bodyPr>
            <a:noAutofit/>
          </a:bodyPr>
          <a:lstStyle/>
          <a:p>
            <a:r>
              <a:rPr lang="en-US" sz="2400" dirty="0" smtClean="0">
                <a:solidFill>
                  <a:srgbClr val="FFFFFF"/>
                </a:solidFill>
              </a:rPr>
              <a:t>We must consult the true Owner any time we organize our life or make a decision about the use of our bodies.</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538720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30405" y="3961071"/>
            <a:ext cx="7772400" cy="1362075"/>
          </a:xfrm>
        </p:spPr>
        <p:txBody>
          <a:bodyPr>
            <a:normAutofit/>
          </a:bodyPr>
          <a:lstStyle/>
          <a:p>
            <a:r>
              <a:rPr lang="en-US" sz="4400" dirty="0" smtClean="0">
                <a:solidFill>
                  <a:srgbClr val="FFFFFF"/>
                </a:solidFill>
              </a:rPr>
              <a:t>HONOR GOD WITH YOUR BODY</a:t>
            </a:r>
            <a:endParaRPr lang="en-US" sz="4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3571072"/>
            <a:ext cx="8229600" cy="1143000"/>
          </a:xfrm>
        </p:spPr>
        <p:txBody>
          <a:bodyPr>
            <a:normAutofit/>
          </a:bodyPr>
          <a:lstStyle/>
          <a:p>
            <a:r>
              <a:rPr lang="en-US" dirty="0" smtClean="0">
                <a:solidFill>
                  <a:schemeClr val="bg1"/>
                </a:solidFill>
              </a:rPr>
              <a:t>The Secret of Eternal Life</a:t>
            </a:r>
            <a:endParaRPr lang="en-US" dirty="0">
              <a:solidFill>
                <a:schemeClr val="bg1"/>
              </a:solidFill>
            </a:endParaRPr>
          </a:p>
        </p:txBody>
      </p:sp>
      <p:sp>
        <p:nvSpPr>
          <p:cNvPr id="5" name="Marcador de contenido 4"/>
          <p:cNvSpPr>
            <a:spLocks noGrp="1"/>
          </p:cNvSpPr>
          <p:nvPr>
            <p:ph sz="half" idx="1"/>
          </p:nvPr>
        </p:nvSpPr>
        <p:spPr>
          <a:xfrm>
            <a:off x="457200" y="4846373"/>
            <a:ext cx="8229600" cy="1084505"/>
          </a:xfrm>
        </p:spPr>
        <p:txBody>
          <a:bodyPr>
            <a:normAutofit/>
          </a:bodyPr>
          <a:lstStyle/>
          <a:p>
            <a:pPr marL="0" indent="0" algn="ctr">
              <a:buNone/>
            </a:pPr>
            <a:r>
              <a:rPr lang="en-US" sz="2400" dirty="0">
                <a:solidFill>
                  <a:schemeClr val="bg1"/>
                </a:solidFill>
              </a:rPr>
              <a:t>“Therefore honor God with your bodies” (1 Cor. 6:20</a:t>
            </a:r>
            <a:r>
              <a:rPr lang="en-US" sz="2400" dirty="0" smtClean="0">
                <a:solidFill>
                  <a:schemeClr val="bg1"/>
                </a:solidFill>
              </a:rPr>
              <a:t>).</a:t>
            </a:r>
            <a:endParaRPr lang="en-US" sz="2400" dirty="0">
              <a:solidFill>
                <a:schemeClr val="bg1"/>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chemeClr val="bg1"/>
                </a:solidFill>
              </a:rPr>
              <a:t>There Is an Answer!</a:t>
            </a:r>
            <a:endParaRPr lang="en-US" dirty="0">
              <a:solidFill>
                <a:schemeClr val="bg1"/>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1004222" y="606427"/>
            <a:ext cx="7521623" cy="516422"/>
          </a:xfrm>
        </p:spPr>
        <p:txBody>
          <a:bodyPr>
            <a:noAutofit/>
          </a:bodyPr>
          <a:lstStyle/>
          <a:p>
            <a:r>
              <a:rPr lang="en-US" sz="4400" b="0" dirty="0" smtClean="0">
                <a:solidFill>
                  <a:srgbClr val="FFFFFF"/>
                </a:solidFill>
              </a:rPr>
              <a:t>An Infallible Formula</a:t>
            </a:r>
            <a:endParaRPr lang="en-US" sz="4400" b="0" dirty="0">
              <a:solidFill>
                <a:srgbClr val="FFFFFF"/>
              </a:solidFill>
            </a:endParaRPr>
          </a:p>
        </p:txBody>
      </p:sp>
      <p:sp>
        <p:nvSpPr>
          <p:cNvPr id="10" name="Marcador de contenido 9"/>
          <p:cNvSpPr>
            <a:spLocks noGrp="1"/>
          </p:cNvSpPr>
          <p:nvPr>
            <p:ph idx="1"/>
          </p:nvPr>
        </p:nvSpPr>
        <p:spPr>
          <a:xfrm>
            <a:off x="923150" y="1799679"/>
            <a:ext cx="5111750" cy="4738811"/>
          </a:xfrm>
        </p:spPr>
        <p:txBody>
          <a:bodyPr>
            <a:normAutofit/>
          </a:bodyPr>
          <a:lstStyle/>
          <a:p>
            <a:r>
              <a:rPr lang="en-US" dirty="0" smtClean="0">
                <a:solidFill>
                  <a:srgbClr val="FAC090"/>
                </a:solidFill>
              </a:rPr>
              <a:t>N</a:t>
            </a:r>
            <a:r>
              <a:rPr lang="en-US" dirty="0" smtClean="0">
                <a:solidFill>
                  <a:srgbClr val="FFFFFF"/>
                </a:solidFill>
              </a:rPr>
              <a:t>utrition</a:t>
            </a:r>
          </a:p>
          <a:p>
            <a:r>
              <a:rPr lang="en-US" dirty="0" smtClean="0">
                <a:solidFill>
                  <a:srgbClr val="FAC090"/>
                </a:solidFill>
              </a:rPr>
              <a:t>E</a:t>
            </a:r>
            <a:r>
              <a:rPr lang="en-US" dirty="0" smtClean="0">
                <a:solidFill>
                  <a:srgbClr val="FFFFFF"/>
                </a:solidFill>
              </a:rPr>
              <a:t>xercise</a:t>
            </a:r>
          </a:p>
          <a:p>
            <a:r>
              <a:rPr lang="en-US" dirty="0" smtClean="0">
                <a:solidFill>
                  <a:srgbClr val="FAC090"/>
                </a:solidFill>
              </a:rPr>
              <a:t>W</a:t>
            </a:r>
            <a:r>
              <a:rPr lang="en-US" dirty="0" smtClean="0">
                <a:solidFill>
                  <a:srgbClr val="FFFFFF"/>
                </a:solidFill>
              </a:rPr>
              <a:t>ater</a:t>
            </a:r>
          </a:p>
          <a:p>
            <a:r>
              <a:rPr lang="en-US" dirty="0" smtClean="0">
                <a:solidFill>
                  <a:srgbClr val="FAC090"/>
                </a:solidFill>
              </a:rPr>
              <a:t>S</a:t>
            </a:r>
            <a:r>
              <a:rPr lang="en-US" dirty="0" smtClean="0">
                <a:solidFill>
                  <a:srgbClr val="FFFFFF"/>
                </a:solidFill>
              </a:rPr>
              <a:t>unlight</a:t>
            </a:r>
          </a:p>
          <a:p>
            <a:r>
              <a:rPr lang="en-US" dirty="0" smtClean="0">
                <a:solidFill>
                  <a:schemeClr val="accent6">
                    <a:lumMod val="60000"/>
                    <a:lumOff val="40000"/>
                  </a:schemeClr>
                </a:solidFill>
              </a:rPr>
              <a:t>T</a:t>
            </a:r>
            <a:r>
              <a:rPr lang="en-US" dirty="0" smtClean="0">
                <a:solidFill>
                  <a:srgbClr val="FFFFFF"/>
                </a:solidFill>
              </a:rPr>
              <a:t>emperance</a:t>
            </a:r>
          </a:p>
          <a:p>
            <a:r>
              <a:rPr lang="en-US" dirty="0" smtClean="0">
                <a:solidFill>
                  <a:srgbClr val="FAC090"/>
                </a:solidFill>
              </a:rPr>
              <a:t>A</a:t>
            </a:r>
            <a:r>
              <a:rPr lang="en-US" dirty="0" smtClean="0">
                <a:solidFill>
                  <a:srgbClr val="FFFFFF"/>
                </a:solidFill>
              </a:rPr>
              <a:t>ir</a:t>
            </a:r>
          </a:p>
          <a:p>
            <a:r>
              <a:rPr lang="en-US" dirty="0" smtClean="0">
                <a:solidFill>
                  <a:srgbClr val="FAC090"/>
                </a:solidFill>
              </a:rPr>
              <a:t>R</a:t>
            </a:r>
            <a:r>
              <a:rPr lang="en-US" dirty="0" smtClean="0">
                <a:solidFill>
                  <a:srgbClr val="FFFFFF"/>
                </a:solidFill>
              </a:rPr>
              <a:t>est</a:t>
            </a:r>
          </a:p>
          <a:p>
            <a:r>
              <a:rPr lang="en-US" dirty="0" smtClean="0">
                <a:solidFill>
                  <a:srgbClr val="FAC090"/>
                </a:solidFill>
              </a:rPr>
              <a:t>T</a:t>
            </a:r>
            <a:r>
              <a:rPr lang="en-US" dirty="0" smtClean="0">
                <a:solidFill>
                  <a:srgbClr val="FFFFFF"/>
                </a:solidFill>
              </a:rPr>
              <a:t>rust in God</a:t>
            </a:r>
          </a:p>
          <a:p>
            <a:endParaRPr lang="es-ES_tradnl" dirty="0">
              <a:solidFill>
                <a:srgbClr val="FFFFFF"/>
              </a:solidFill>
            </a:endParaRPr>
          </a:p>
        </p:txBody>
      </p:sp>
      <p:sp>
        <p:nvSpPr>
          <p:cNvPr id="11" name="Marcador de texto 10"/>
          <p:cNvSpPr>
            <a:spLocks noGrp="1"/>
          </p:cNvSpPr>
          <p:nvPr>
            <p:ph type="body" sz="half" idx="2"/>
          </p:nvPr>
        </p:nvSpPr>
        <p:spPr>
          <a:xfrm>
            <a:off x="1004222" y="1189301"/>
            <a:ext cx="7386507" cy="539976"/>
          </a:xfrm>
        </p:spPr>
        <p:txBody>
          <a:bodyPr>
            <a:normAutofit/>
          </a:bodyPr>
          <a:lstStyle/>
          <a:p>
            <a:r>
              <a:rPr lang="en-US" sz="2800" dirty="0" smtClean="0">
                <a:solidFill>
                  <a:srgbClr val="FFFFFF"/>
                </a:solidFill>
              </a:rPr>
              <a:t>From the Divine </a:t>
            </a:r>
            <a:r>
              <a:rPr lang="en-US" sz="2800" dirty="0">
                <a:solidFill>
                  <a:srgbClr val="FFFFFF"/>
                </a:solidFill>
              </a:rPr>
              <a:t>D</a:t>
            </a:r>
            <a:r>
              <a:rPr lang="en-US" sz="2800" dirty="0" smtClean="0">
                <a:solidFill>
                  <a:srgbClr val="FFFFFF"/>
                </a:solidFill>
              </a:rPr>
              <a:t>octor’s Office</a:t>
            </a:r>
            <a:endParaRPr lang="en-US" sz="28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089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7 Título"/>
          <p:cNvSpPr>
            <a:spLocks noGrp="1"/>
          </p:cNvSpPr>
          <p:nvPr>
            <p:ph type="title"/>
          </p:nvPr>
        </p:nvSpPr>
        <p:spPr/>
        <p:txBody>
          <a:bodyPr/>
          <a:lstStyle/>
          <a:p>
            <a:r>
              <a:rPr lang="en-US" dirty="0" smtClean="0">
                <a:solidFill>
                  <a:srgbClr val="FFFFFF"/>
                </a:solidFill>
              </a:rPr>
              <a:t>Honest with </a:t>
            </a:r>
            <a:r>
              <a:rPr lang="en-US" dirty="0">
                <a:solidFill>
                  <a:srgbClr val="FFFFFF"/>
                </a:solidFill>
              </a:rPr>
              <a:t>V</a:t>
            </a:r>
            <a:r>
              <a:rPr lang="en-US" dirty="0" smtClean="0">
                <a:solidFill>
                  <a:srgbClr val="FFFFFF"/>
                </a:solidFill>
              </a:rPr>
              <a:t>ery </a:t>
            </a:r>
            <a:r>
              <a:rPr lang="en-US" dirty="0">
                <a:solidFill>
                  <a:srgbClr val="FFFFFF"/>
                </a:solidFill>
              </a:rPr>
              <a:t>L</a:t>
            </a:r>
            <a:r>
              <a:rPr lang="en-US" dirty="0" smtClean="0">
                <a:solidFill>
                  <a:srgbClr val="FFFFFF"/>
                </a:solidFill>
              </a:rPr>
              <a:t>ittle</a:t>
            </a:r>
            <a:endParaRPr lang="en-US" dirty="0">
              <a:solidFill>
                <a:srgbClr val="FFFFFF"/>
              </a:solidFill>
            </a:endParaRPr>
          </a:p>
        </p:txBody>
      </p:sp>
      <p:sp>
        <p:nvSpPr>
          <p:cNvPr id="10" name="9 Marcador de contenido"/>
          <p:cNvSpPr>
            <a:spLocks noGrp="1"/>
          </p:cNvSpPr>
          <p:nvPr>
            <p:ph sz="half" idx="2"/>
          </p:nvPr>
        </p:nvSpPr>
        <p:spPr>
          <a:xfrm>
            <a:off x="542039" y="1681260"/>
            <a:ext cx="6051637" cy="4525963"/>
          </a:xfrm>
        </p:spPr>
        <p:txBody>
          <a:bodyPr>
            <a:noAutofit/>
          </a:bodyPr>
          <a:lstStyle/>
          <a:p>
            <a:r>
              <a:rPr lang="en-US" sz="2400" dirty="0" smtClean="0">
                <a:solidFill>
                  <a:srgbClr val="FFFFFF"/>
                </a:solidFill>
              </a:rPr>
              <a:t>Whoever can be trusted with very little can also be trusted with much, and whoever is dishonest with very little will also be dishonest with much (Luke 16:10).</a:t>
            </a:r>
          </a:p>
          <a:p>
            <a:r>
              <a:rPr lang="en-US" sz="2400" dirty="0" smtClean="0">
                <a:solidFill>
                  <a:srgbClr val="FFFFFF"/>
                </a:solidFill>
              </a:rPr>
              <a:t>Good management of an earthly body reveals God an appropriate character ready </a:t>
            </a:r>
            <a:r>
              <a:rPr lang="en-US" sz="2400" spc="-50" dirty="0" smtClean="0">
                <a:solidFill>
                  <a:srgbClr val="FFFFFF"/>
                </a:solidFill>
              </a:rPr>
              <a:t>to receive a heavenly body (1 Cor. 15:52-54).</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5943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chemeClr val="bg1"/>
                </a:solidFill>
              </a:rPr>
              <a:t>Staying Young Forever</a:t>
            </a:r>
            <a:endParaRPr lang="en-US" dirty="0">
              <a:solidFill>
                <a:schemeClr val="bg1"/>
              </a:solidFill>
            </a:endParaRPr>
          </a:p>
        </p:txBody>
      </p:sp>
      <p:sp>
        <p:nvSpPr>
          <p:cNvPr id="4" name="Marcador de texto 3"/>
          <p:cNvSpPr>
            <a:spLocks noGrp="1"/>
          </p:cNvSpPr>
          <p:nvPr>
            <p:ph sz="half" idx="2"/>
          </p:nvPr>
        </p:nvSpPr>
        <p:spPr>
          <a:xfrm>
            <a:off x="457200" y="1546160"/>
            <a:ext cx="7771387" cy="1723253"/>
          </a:xfrm>
        </p:spPr>
        <p:txBody>
          <a:bodyPr>
            <a:normAutofit/>
          </a:bodyPr>
          <a:lstStyle/>
          <a:p>
            <a:pPr algn="just"/>
            <a:r>
              <a:rPr lang="en-US" sz="2400" dirty="0" smtClean="0">
                <a:solidFill>
                  <a:schemeClr val="bg1"/>
                </a:solidFill>
              </a:rPr>
              <a:t>Staying young forever is a fantasy for many people. </a:t>
            </a:r>
          </a:p>
          <a:p>
            <a:pPr algn="just"/>
            <a:r>
              <a:rPr lang="en-US" sz="2400" dirty="0" smtClean="0">
                <a:solidFill>
                  <a:schemeClr val="bg1"/>
                </a:solidFill>
              </a:rPr>
              <a:t>The least fortunate people are content with nurturing the idea of finding the fountain of eternal youth.</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chemeClr val="bg1"/>
                </a:solidFill>
              </a:rPr>
              <a:t>There Is an Answer!</a:t>
            </a:r>
            <a:endParaRPr lang="en-US" dirty="0">
              <a:solidFill>
                <a:schemeClr val="bg1"/>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n-US" sz="2400" dirty="0" smtClean="0">
                <a:solidFill>
                  <a:srgbClr val="FFFFFF"/>
                </a:solidFill>
              </a:rPr>
              <a:t>A good lifestyle is the great secret for longevity.</a:t>
            </a:r>
          </a:p>
          <a:p>
            <a:pPr algn="just"/>
            <a:r>
              <a:rPr lang="en-US" sz="2400" dirty="0" smtClean="0">
                <a:solidFill>
                  <a:srgbClr val="FFFFFF"/>
                </a:solidFill>
              </a:rPr>
              <a:t>It includes physical exercise, nutrition, exercise, water, sunlight, temperance, air,</a:t>
            </a:r>
            <a:r>
              <a:rPr lang="en-US" sz="2400" dirty="0">
                <a:solidFill>
                  <a:srgbClr val="FFFFFF"/>
                </a:solidFill>
              </a:rPr>
              <a:t> </a:t>
            </a:r>
            <a:r>
              <a:rPr lang="en-US" sz="2400" dirty="0" smtClean="0">
                <a:solidFill>
                  <a:srgbClr val="FFFFFF"/>
                </a:solidFill>
              </a:rPr>
              <a:t>rest, and trust in God.</a:t>
            </a:r>
          </a:p>
          <a:p>
            <a:pPr algn="just"/>
            <a:r>
              <a:rPr lang="en-US" sz="2400" dirty="0" smtClean="0">
                <a:solidFill>
                  <a:srgbClr val="FFFFFF"/>
                </a:solidFill>
              </a:rPr>
              <a:t>The Bible says that human body has an important role in our spiritual life; for that reason, Jesus gave His life so that we can enjoy an integral redemption.</a:t>
            </a:r>
          </a:p>
          <a:p>
            <a:pPr algn="just"/>
            <a:r>
              <a:rPr lang="en-US" sz="2400" dirty="0" smtClean="0">
                <a:solidFill>
                  <a:srgbClr val="FFFFFF"/>
                </a:solidFill>
              </a:rPr>
              <a:t>We must honor God through our bodies.</a:t>
            </a:r>
          </a:p>
          <a:p>
            <a:pPr algn="just"/>
            <a:r>
              <a:rPr lang="en-US" sz="2400" dirty="0" smtClean="0">
                <a:solidFill>
                  <a:srgbClr val="FFFFFF"/>
                </a:solidFill>
              </a:rPr>
              <a:t>The way we take care of our bodies reveals to God if we are able to manage a heavenly body.</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8678"/>
            <a:ext cx="8229600" cy="1143000"/>
          </a:xfrm>
        </p:spPr>
        <p:txBody>
          <a:bodyPr>
            <a:noAutofit/>
          </a:bodyPr>
          <a:lstStyle/>
          <a:p>
            <a:r>
              <a:rPr lang="en-US" dirty="0" smtClean="0">
                <a:solidFill>
                  <a:srgbClr val="FFFFFF"/>
                </a:solidFill>
              </a:rPr>
              <a:t>Blue Zone Report about </a:t>
            </a:r>
            <a:br>
              <a:rPr lang="en-US" dirty="0" smtClean="0">
                <a:solidFill>
                  <a:srgbClr val="FFFFFF"/>
                </a:solidFill>
              </a:rPr>
            </a:br>
            <a:r>
              <a:rPr lang="en-US" dirty="0" smtClean="0">
                <a:solidFill>
                  <a:srgbClr val="FFFFFF"/>
                </a:solidFill>
              </a:rPr>
              <a:t>Loma Linda, California</a:t>
            </a:r>
            <a:endParaRPr lang="en-US" dirty="0">
              <a:solidFill>
                <a:srgbClr val="FFFFFF"/>
              </a:solidFill>
            </a:endParaRPr>
          </a:p>
        </p:txBody>
      </p:sp>
      <p:sp>
        <p:nvSpPr>
          <p:cNvPr id="6" name="Marcador de contenido 5"/>
          <p:cNvSpPr>
            <a:spLocks noGrp="1"/>
          </p:cNvSpPr>
          <p:nvPr>
            <p:ph sz="half" idx="1"/>
          </p:nvPr>
        </p:nvSpPr>
        <p:spPr>
          <a:xfrm>
            <a:off x="295055" y="1816360"/>
            <a:ext cx="5852735" cy="3992929"/>
          </a:xfrm>
        </p:spPr>
        <p:txBody>
          <a:bodyPr>
            <a:noAutofit/>
          </a:bodyPr>
          <a:lstStyle/>
          <a:p>
            <a:pPr algn="just"/>
            <a:r>
              <a:rPr lang="en-US" sz="2300" dirty="0" smtClean="0">
                <a:solidFill>
                  <a:srgbClr val="FFFFFF"/>
                </a:solidFill>
              </a:rPr>
              <a:t>This sunny Southern California town is home to about 9,000 Seventh-day Adventists. </a:t>
            </a:r>
          </a:p>
          <a:p>
            <a:pPr algn="just"/>
            <a:r>
              <a:rPr lang="en-US" sz="2300" dirty="0" smtClean="0">
                <a:solidFill>
                  <a:srgbClr val="FFFFFF"/>
                </a:solidFill>
              </a:rPr>
              <a:t>Though the city wasn’t incorporated until 1970, Adventists have centuries-old roots in Loma Linda. </a:t>
            </a:r>
          </a:p>
          <a:p>
            <a:pPr algn="just"/>
            <a:r>
              <a:rPr lang="en-US" sz="2300" dirty="0" smtClean="0">
                <a:solidFill>
                  <a:srgbClr val="FFFFFF"/>
                </a:solidFill>
              </a:rPr>
              <a:t>Formed in the 1840s, the church flourished through the 20</a:t>
            </a:r>
            <a:r>
              <a:rPr lang="en-US" sz="2300" baseline="30000" dirty="0" smtClean="0">
                <a:solidFill>
                  <a:srgbClr val="FFFFFF"/>
                </a:solidFill>
              </a:rPr>
              <a:t>th</a:t>
            </a:r>
            <a:r>
              <a:rPr lang="en-US" sz="2300" dirty="0" smtClean="0">
                <a:solidFill>
                  <a:srgbClr val="FFFFFF"/>
                </a:solidFill>
              </a:rPr>
              <a:t> century – and so did its members. </a:t>
            </a:r>
          </a:p>
          <a:p>
            <a:pPr algn="just"/>
            <a:r>
              <a:rPr lang="en-US" sz="2300" dirty="0" smtClean="0">
                <a:solidFill>
                  <a:srgbClr val="FFFFFF"/>
                </a:solidFill>
              </a:rPr>
              <a:t>That is because the Adventists built a culture focused on health.</a:t>
            </a:r>
            <a:endParaRPr lang="en-US" sz="2300" dirty="0">
              <a:solidFill>
                <a:srgbClr val="FFFFFF"/>
              </a:solidFill>
            </a:endParaRPr>
          </a:p>
        </p:txBody>
      </p:sp>
      <p:pic>
        <p:nvPicPr>
          <p:cNvPr id="10" name="Marcador de contenido 9"/>
          <p:cNvPicPr>
            <a:picLocks noGrp="1" noChangeAspect="1"/>
          </p:cNvPicPr>
          <p:nvPr>
            <p:ph sz="half" idx="2"/>
          </p:nvPr>
        </p:nvPicPr>
        <p:blipFill>
          <a:blip r:embed="rId2"/>
          <a:srcRect l="26099" r="26099"/>
          <a:stretch>
            <a:fillRect/>
          </a:stretch>
        </p:blipFill>
        <p:spPr>
          <a:xfrm>
            <a:off x="6297611" y="2296695"/>
            <a:ext cx="2591868" cy="2904645"/>
          </a:xfrm>
          <a:ln>
            <a:solidFill>
              <a:schemeClr val="bg1">
                <a:lumMod val="95000"/>
              </a:schemeClr>
            </a:solidFill>
          </a:ln>
        </p:spPr>
      </p:pic>
      <p:sp>
        <p:nvSpPr>
          <p:cNvPr id="11" name="CuadroTexto 10"/>
          <p:cNvSpPr txBox="1"/>
          <p:nvPr/>
        </p:nvSpPr>
        <p:spPr>
          <a:xfrm>
            <a:off x="6500144" y="1840922"/>
            <a:ext cx="2149672" cy="369332"/>
          </a:xfrm>
          <a:prstGeom prst="rect">
            <a:avLst/>
          </a:prstGeom>
          <a:noFill/>
        </p:spPr>
        <p:txBody>
          <a:bodyPr wrap="none" rtlCol="0">
            <a:spAutoFit/>
          </a:bodyPr>
          <a:lstStyle/>
          <a:p>
            <a:r>
              <a:rPr lang="es-ES" dirty="0" err="1" smtClean="0">
                <a:solidFill>
                  <a:srgbClr val="FFFFFF"/>
                </a:solidFill>
              </a:rPr>
              <a:t>www.bluezones.com</a:t>
            </a:r>
            <a:endParaRPr lang="es-ES"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42188"/>
            <a:ext cx="8229600" cy="1143000"/>
          </a:xfrm>
        </p:spPr>
        <p:txBody>
          <a:bodyPr>
            <a:noAutofit/>
          </a:bodyPr>
          <a:lstStyle/>
          <a:p>
            <a:r>
              <a:rPr lang="en-US" dirty="0">
                <a:solidFill>
                  <a:srgbClr val="FFFFFF"/>
                </a:solidFill>
              </a:rPr>
              <a:t>A Report of Blue Zones about </a:t>
            </a:r>
            <a:r>
              <a:rPr lang="en-US" dirty="0" smtClean="0">
                <a:solidFill>
                  <a:srgbClr val="FFFFFF"/>
                </a:solidFill>
              </a:rPr>
              <a:t/>
            </a:r>
            <a:br>
              <a:rPr lang="en-US" dirty="0" smtClean="0">
                <a:solidFill>
                  <a:srgbClr val="FFFFFF"/>
                </a:solidFill>
              </a:rPr>
            </a:br>
            <a:r>
              <a:rPr lang="en-US" dirty="0" smtClean="0">
                <a:solidFill>
                  <a:srgbClr val="FFFFFF"/>
                </a:solidFill>
              </a:rPr>
              <a:t>Loma </a:t>
            </a:r>
            <a:r>
              <a:rPr lang="en-US" dirty="0">
                <a:solidFill>
                  <a:srgbClr val="FFFFFF"/>
                </a:solidFill>
              </a:rPr>
              <a:t>Linda, California</a:t>
            </a:r>
          </a:p>
        </p:txBody>
      </p:sp>
      <p:sp>
        <p:nvSpPr>
          <p:cNvPr id="3" name="Marcador de contenido 2"/>
          <p:cNvSpPr>
            <a:spLocks noGrp="1"/>
          </p:cNvSpPr>
          <p:nvPr>
            <p:ph idx="1"/>
          </p:nvPr>
        </p:nvSpPr>
        <p:spPr>
          <a:xfrm>
            <a:off x="457200" y="1937950"/>
            <a:ext cx="8229600" cy="4525963"/>
          </a:xfrm>
        </p:spPr>
        <p:txBody>
          <a:bodyPr>
            <a:noAutofit/>
          </a:bodyPr>
          <a:lstStyle/>
          <a:p>
            <a:pPr algn="just"/>
            <a:r>
              <a:rPr lang="en-US" sz="2200" dirty="0" smtClean="0">
                <a:solidFill>
                  <a:srgbClr val="FFFFFF"/>
                </a:solidFill>
              </a:rPr>
              <a:t>The Adventist church advocates vegetarianism and regular exercise. </a:t>
            </a:r>
          </a:p>
          <a:p>
            <a:pPr algn="just"/>
            <a:r>
              <a:rPr lang="en-US" sz="2200" dirty="0" smtClean="0">
                <a:solidFill>
                  <a:srgbClr val="FFFFFF"/>
                </a:solidFill>
              </a:rPr>
              <a:t>Members sip water instead of soda and snack on nuts rather than potato chips. They abstain from cigarettes and alcohol, and keep stress at bay by observing a 24-hour Sabbath every week. </a:t>
            </a:r>
          </a:p>
          <a:p>
            <a:pPr algn="just"/>
            <a:r>
              <a:rPr lang="en-US" sz="2200" dirty="0" smtClean="0">
                <a:solidFill>
                  <a:srgbClr val="FFFFFF"/>
                </a:solidFill>
              </a:rPr>
              <a:t>Loma Linda’s centenarians also illuminate the importance of a ‘right tribe.’ In this tight-knit community, Adventists associate mainly with other Adventists so they feed off each other’s healthy habits.</a:t>
            </a:r>
          </a:p>
          <a:p>
            <a:pPr algn="just"/>
            <a:r>
              <a:rPr lang="en-US" sz="2200" dirty="0" smtClean="0">
                <a:solidFill>
                  <a:srgbClr val="FFFFFF"/>
                </a:solidFill>
              </a:rPr>
              <a:t>Loma Linda University Medical Center has been studying Adventists for some fifty years. The result? Reams of evidence that lifestyle is the key to their exceptional longevity.</a:t>
            </a:r>
            <a:endParaRPr lang="en-US" sz="2200" dirty="0">
              <a:solidFill>
                <a:srgbClr val="FFFFFF"/>
              </a:solidFill>
            </a:endParaRPr>
          </a:p>
        </p:txBody>
      </p:sp>
      <p:sp>
        <p:nvSpPr>
          <p:cNvPr id="7" name="CuadroTexto 6"/>
          <p:cNvSpPr txBox="1"/>
          <p:nvPr/>
        </p:nvSpPr>
        <p:spPr>
          <a:xfrm>
            <a:off x="1014027" y="5748449"/>
            <a:ext cx="2149672" cy="369332"/>
          </a:xfrm>
          <a:prstGeom prst="rect">
            <a:avLst/>
          </a:prstGeom>
          <a:noFill/>
        </p:spPr>
        <p:txBody>
          <a:bodyPr wrap="none" rtlCol="0">
            <a:spAutoFit/>
          </a:bodyPr>
          <a:lstStyle/>
          <a:p>
            <a:r>
              <a:rPr lang="es-ES" dirty="0" err="1" smtClean="0">
                <a:solidFill>
                  <a:srgbClr val="FFFFFF"/>
                </a:solidFill>
              </a:rPr>
              <a:t>www.bluezones.com</a:t>
            </a:r>
            <a:endParaRPr lang="es-ES"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1701501" y="1835784"/>
            <a:ext cx="5671648" cy="4525963"/>
          </a:xfrm>
        </p:spPr>
        <p:txBody>
          <a:bodyPr>
            <a:normAutofit/>
          </a:bodyPr>
          <a:lstStyle/>
          <a:p>
            <a:pPr algn="just"/>
            <a:r>
              <a:rPr lang="en-US" sz="2200" dirty="0">
                <a:solidFill>
                  <a:srgbClr val="FFFFFF"/>
                </a:solidFill>
              </a:rPr>
              <a:t>The Bible says: “Dear friend, I pray that you may enjoy good health and that all may go well with you, even as your soul is getting along well” (3 John 2)</a:t>
            </a:r>
            <a:r>
              <a:rPr lang="en-US" sz="2200" dirty="0" smtClean="0">
                <a:solidFill>
                  <a:srgbClr val="FFFFFF"/>
                </a:solidFill>
              </a:rPr>
              <a:t>.</a:t>
            </a:r>
          </a:p>
          <a:p>
            <a:pPr algn="just"/>
            <a:endParaRPr lang="en-US" sz="2200" dirty="0">
              <a:solidFill>
                <a:srgbClr val="FFFFFF"/>
              </a:solidFill>
            </a:endParaRPr>
          </a:p>
          <a:p>
            <a:pPr algn="just"/>
            <a:r>
              <a:rPr lang="en-US" sz="2200" dirty="0">
                <a:solidFill>
                  <a:srgbClr val="FFFFFF"/>
                </a:solidFill>
              </a:rPr>
              <a:t>Are you willing to accept the lifestyle Jesus offers you in order to enjoy health?</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08873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a:solidFill>
                  <a:srgbClr val="FFFFFF"/>
                </a:solidFill>
              </a:rPr>
              <a:t>A Critical Time for the Family </a:t>
            </a:r>
          </a:p>
          <a:p>
            <a:r>
              <a:rPr lang="en-US" dirty="0">
                <a:solidFill>
                  <a:srgbClr val="FFFFFF"/>
                </a:solidFill>
              </a:rPr>
              <a:t>The Original Plan</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IS IT NECESSARY TO HAVE A FAMILY?</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49929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74638"/>
            <a:ext cx="8229600" cy="1143000"/>
          </a:xfrm>
        </p:spPr>
        <p:txBody>
          <a:bodyPr>
            <a:normAutofit/>
          </a:bodyPr>
          <a:lstStyle/>
          <a:p>
            <a:r>
              <a:rPr lang="en-US" dirty="0" smtClean="0">
                <a:solidFill>
                  <a:srgbClr val="FFFFFF"/>
                </a:solidFill>
              </a:rPr>
              <a:t>Staying Young Forever</a:t>
            </a:r>
            <a:endParaRPr lang="en-US" dirty="0">
              <a:solidFill>
                <a:srgbClr val="FFFFFF"/>
              </a:solidFill>
            </a:endParaRPr>
          </a:p>
        </p:txBody>
      </p:sp>
      <p:sp>
        <p:nvSpPr>
          <p:cNvPr id="4" name="Marcador de texto 3"/>
          <p:cNvSpPr>
            <a:spLocks noGrp="1"/>
          </p:cNvSpPr>
          <p:nvPr>
            <p:ph sz="half" idx="2"/>
          </p:nvPr>
        </p:nvSpPr>
        <p:spPr>
          <a:xfrm>
            <a:off x="621536" y="1519140"/>
            <a:ext cx="7634074" cy="1939413"/>
          </a:xfrm>
        </p:spPr>
        <p:txBody>
          <a:bodyPr>
            <a:normAutofit/>
          </a:bodyPr>
          <a:lstStyle/>
          <a:p>
            <a:pPr algn="just"/>
            <a:r>
              <a:rPr lang="en-US" sz="2400" dirty="0" smtClean="0">
                <a:solidFill>
                  <a:srgbClr val="FFFFFF"/>
                </a:solidFill>
              </a:rPr>
              <a:t>Mystics dream of discovering the elixir of life, and multimillionaires are willing to spend a fortune to freeze their bodies (cryogenics) after they die, hoping that in the future science will discover the secret of immortality.</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81777" y="4366370"/>
            <a:ext cx="7772400" cy="1362075"/>
          </a:xfrm>
        </p:spPr>
        <p:txBody>
          <a:bodyPr>
            <a:normAutofit/>
          </a:bodyPr>
          <a:lstStyle/>
          <a:p>
            <a:r>
              <a:rPr lang="en-US" sz="4400" dirty="0" smtClean="0">
                <a:solidFill>
                  <a:srgbClr val="FFFFFF"/>
                </a:solidFill>
              </a:rPr>
              <a:t>SECRETS TO LONGEVITY</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In Search of the Blue Zones</a:t>
            </a:r>
            <a:endParaRPr lang="en-US" dirty="0">
              <a:solidFill>
                <a:srgbClr val="FFFFFF"/>
              </a:solidFill>
            </a:endParaRPr>
          </a:p>
        </p:txBody>
      </p:sp>
      <p:sp>
        <p:nvSpPr>
          <p:cNvPr id="3" name="Marcador de contenido 2"/>
          <p:cNvSpPr>
            <a:spLocks noGrp="1"/>
          </p:cNvSpPr>
          <p:nvPr>
            <p:ph sz="half" idx="1"/>
          </p:nvPr>
        </p:nvSpPr>
        <p:spPr>
          <a:xfrm>
            <a:off x="457200" y="1600200"/>
            <a:ext cx="4488059" cy="4525963"/>
          </a:xfrm>
        </p:spPr>
        <p:txBody>
          <a:bodyPr>
            <a:normAutofit/>
          </a:bodyPr>
          <a:lstStyle/>
          <a:p>
            <a:pPr algn="just"/>
            <a:r>
              <a:rPr lang="en-US" sz="2400" dirty="0" smtClean="0">
                <a:solidFill>
                  <a:srgbClr val="FFFFFF"/>
                </a:solidFill>
              </a:rPr>
              <a:t>For seven years, a group of scientists and demographers directed by Dan </a:t>
            </a:r>
            <a:r>
              <a:rPr lang="en-US" sz="2400" dirty="0" err="1" smtClean="0">
                <a:solidFill>
                  <a:srgbClr val="FFFFFF"/>
                </a:solidFill>
              </a:rPr>
              <a:t>Buettner</a:t>
            </a:r>
            <a:r>
              <a:rPr lang="en-US" sz="2400" dirty="0" smtClean="0">
                <a:solidFill>
                  <a:srgbClr val="FFFFFF"/>
                </a:solidFill>
              </a:rPr>
              <a:t> conducted research for the </a:t>
            </a:r>
            <a:r>
              <a:rPr lang="en-US" sz="2400" dirty="0">
                <a:solidFill>
                  <a:srgbClr val="FFFFFF"/>
                </a:solidFill>
              </a:rPr>
              <a:t>National Geographic </a:t>
            </a:r>
            <a:r>
              <a:rPr lang="en-US" sz="2400" dirty="0" smtClean="0">
                <a:solidFill>
                  <a:srgbClr val="FFFFFF"/>
                </a:solidFill>
              </a:rPr>
              <a:t>Magazine</a:t>
            </a:r>
            <a:r>
              <a:rPr lang="en-US" sz="2400" dirty="0">
                <a:solidFill>
                  <a:srgbClr val="FFFFFF"/>
                </a:solidFill>
              </a:rPr>
              <a:t>. </a:t>
            </a:r>
            <a:endParaRPr lang="en-US" sz="2400" dirty="0" smtClean="0">
              <a:solidFill>
                <a:srgbClr val="FFFFFF"/>
              </a:solidFill>
            </a:endParaRPr>
          </a:p>
          <a:p>
            <a:pPr algn="just"/>
            <a:r>
              <a:rPr lang="en-US" sz="2400" dirty="0" smtClean="0">
                <a:solidFill>
                  <a:srgbClr val="FFFFFF"/>
                </a:solidFill>
              </a:rPr>
              <a:t>The purpose was to unravel the secrets of the so-called “blue zones,” regions of the planet inhabited by people who live for many years.</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4" name="Imagen 3" descr="dan.jpg"/>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5479078" y="1627220"/>
            <a:ext cx="3175000" cy="4174966"/>
          </a:xfrm>
          <a:prstGeom prst="rect">
            <a:avLst/>
          </a:prstGeom>
          <a:ln>
            <a:solidFill>
              <a:schemeClr val="bg1">
                <a:lumMod val="95000"/>
              </a:schemeClr>
            </a:solidFill>
          </a:ln>
        </p:spPr>
      </p:pic>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chemeClr val="bg1"/>
                </a:solidFill>
              </a:rPr>
              <a:t>The Healthiest Community</a:t>
            </a:r>
            <a:endParaRPr lang="en-US" dirty="0">
              <a:solidFill>
                <a:schemeClr val="bg1"/>
              </a:solidFill>
            </a:endParaRPr>
          </a:p>
        </p:txBody>
      </p:sp>
      <p:sp>
        <p:nvSpPr>
          <p:cNvPr id="4" name="Marcador de contenido 3"/>
          <p:cNvSpPr>
            <a:spLocks noGrp="1"/>
          </p:cNvSpPr>
          <p:nvPr>
            <p:ph sz="half" idx="2"/>
          </p:nvPr>
        </p:nvSpPr>
        <p:spPr>
          <a:xfrm>
            <a:off x="4074259" y="2005501"/>
            <a:ext cx="4721817" cy="3601140"/>
          </a:xfrm>
        </p:spPr>
        <p:txBody>
          <a:bodyPr>
            <a:normAutofit/>
          </a:bodyPr>
          <a:lstStyle/>
          <a:p>
            <a:pPr algn="just"/>
            <a:r>
              <a:rPr lang="en-US" sz="2400" dirty="0" smtClean="0">
                <a:solidFill>
                  <a:schemeClr val="bg1"/>
                </a:solidFill>
              </a:rPr>
              <a:t>The researchers found that members of the Seventh-day Adventist Church in Southern California (United States) are among the people who live longer than average. </a:t>
            </a:r>
          </a:p>
          <a:p>
            <a:pPr algn="just"/>
            <a:r>
              <a:rPr lang="en-US" sz="2400" dirty="0" smtClean="0">
                <a:solidFill>
                  <a:schemeClr val="bg1"/>
                </a:solidFill>
              </a:rPr>
              <a:t>What kind of lifestyle is necessary for enjoying good health?</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chemeClr val="bg1"/>
                </a:solidFill>
              </a:rPr>
              <a:t>There Is an Answer!</a:t>
            </a:r>
            <a:endParaRPr lang="en-US" dirty="0">
              <a:solidFill>
                <a:schemeClr val="bg1"/>
              </a:solidFill>
            </a:endParaRPr>
          </a:p>
        </p:txBody>
      </p:sp>
      <p:pic>
        <p:nvPicPr>
          <p:cNvPr id="5" name="Imagen 4" descr="n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24" y="1532649"/>
            <a:ext cx="3441403" cy="4960581"/>
          </a:xfrm>
          <a:prstGeom prst="rect">
            <a:avLst/>
          </a:prstGeom>
        </p:spPr>
      </p:pic>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1. Physical Exercise</a:t>
            </a:r>
            <a:endParaRPr lang="en-US" dirty="0">
              <a:solidFill>
                <a:srgbClr val="FFFFFF"/>
              </a:solidFill>
            </a:endParaRPr>
          </a:p>
        </p:txBody>
      </p:sp>
      <p:sp>
        <p:nvSpPr>
          <p:cNvPr id="4" name="Marcador de contenido 3"/>
          <p:cNvSpPr>
            <a:spLocks noGrp="1"/>
          </p:cNvSpPr>
          <p:nvPr>
            <p:ph sz="half" idx="2"/>
          </p:nvPr>
        </p:nvSpPr>
        <p:spPr>
          <a:xfrm>
            <a:off x="285312" y="1410151"/>
            <a:ext cx="4822081" cy="4525963"/>
          </a:xfrm>
        </p:spPr>
        <p:txBody>
          <a:bodyPr>
            <a:normAutofit/>
          </a:bodyPr>
          <a:lstStyle/>
          <a:p>
            <a:pPr algn="just"/>
            <a:r>
              <a:rPr lang="en-US" sz="2400" dirty="0" smtClean="0">
                <a:solidFill>
                  <a:srgbClr val="FFFFFF"/>
                </a:solidFill>
              </a:rPr>
              <a:t>Until a few decades ago, physical exercise was part of everyone’s daily routine.</a:t>
            </a:r>
          </a:p>
          <a:p>
            <a:pPr marL="0" indent="0" algn="just">
              <a:buNone/>
            </a:pPr>
            <a:r>
              <a:rPr lang="en-US" sz="2400" dirty="0" smtClean="0">
                <a:solidFill>
                  <a:srgbClr val="FFFFFF"/>
                </a:solidFill>
              </a:rPr>
              <a:t> </a:t>
            </a:r>
          </a:p>
          <a:p>
            <a:pPr algn="just"/>
            <a:r>
              <a:rPr lang="en-US" sz="2400" dirty="0" smtClean="0">
                <a:solidFill>
                  <a:srgbClr val="FFFFFF"/>
                </a:solidFill>
              </a:rPr>
              <a:t>However, today it has turned into an activity in itself because sedentary lifestyle has become part of the life of many people.</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Benefits of Physical Exercise</a:t>
            </a:r>
            <a:endParaRPr lang="en-US" dirty="0">
              <a:solidFill>
                <a:srgbClr val="FFFFFF"/>
              </a:solidFill>
            </a:endParaRPr>
          </a:p>
        </p:txBody>
      </p:sp>
      <p:sp>
        <p:nvSpPr>
          <p:cNvPr id="4" name="Marcador de contenido 3"/>
          <p:cNvSpPr>
            <a:spLocks noGrp="1"/>
          </p:cNvSpPr>
          <p:nvPr>
            <p:ph idx="1"/>
          </p:nvPr>
        </p:nvSpPr>
        <p:spPr>
          <a:xfrm>
            <a:off x="457199" y="1600200"/>
            <a:ext cx="8365899" cy="4525963"/>
          </a:xfrm>
        </p:spPr>
        <p:txBody>
          <a:bodyPr>
            <a:noAutofit/>
          </a:bodyPr>
          <a:lstStyle/>
          <a:p>
            <a:pPr algn="just"/>
            <a:r>
              <a:rPr lang="en-US" sz="2400" dirty="0" smtClean="0">
                <a:solidFill>
                  <a:srgbClr val="FFFFFF"/>
                </a:solidFill>
              </a:rPr>
              <a:t>Helps to tone muscles, which burns the fat that causes obesity. </a:t>
            </a:r>
          </a:p>
          <a:p>
            <a:pPr algn="just"/>
            <a:r>
              <a:rPr lang="en-US" sz="2400" dirty="0" smtClean="0">
                <a:solidFill>
                  <a:srgbClr val="FFFFFF"/>
                </a:solidFill>
              </a:rPr>
              <a:t>Provides energy.  </a:t>
            </a:r>
          </a:p>
          <a:p>
            <a:pPr algn="just"/>
            <a:r>
              <a:rPr lang="en-US" sz="2400" dirty="0" smtClean="0">
                <a:solidFill>
                  <a:srgbClr val="FFFFFF"/>
                </a:solidFill>
              </a:rPr>
              <a:t>Reduces stress.</a:t>
            </a:r>
          </a:p>
          <a:p>
            <a:pPr algn="just"/>
            <a:r>
              <a:rPr lang="en-US" sz="2400" dirty="0" smtClean="0">
                <a:solidFill>
                  <a:srgbClr val="FFFFFF"/>
                </a:solidFill>
              </a:rPr>
              <a:t>Reduces the risk of osteoporosis.</a:t>
            </a:r>
          </a:p>
          <a:p>
            <a:pPr algn="just"/>
            <a:r>
              <a:rPr lang="en-US" sz="2400" dirty="0" smtClean="0">
                <a:solidFill>
                  <a:srgbClr val="FFFFFF"/>
                </a:solidFill>
              </a:rPr>
              <a:t>Better sleep. Less stress means more restorative sleep.</a:t>
            </a:r>
          </a:p>
          <a:p>
            <a:pPr algn="just"/>
            <a:r>
              <a:rPr lang="en-US" sz="2400" dirty="0" smtClean="0">
                <a:solidFill>
                  <a:srgbClr val="FFFFFF"/>
                </a:solidFill>
              </a:rPr>
              <a:t>Practiced regularly and frequently, exercise stimulates the immune system, helping to prevent so-called lifestyle diseases, such as diabetes and cardiovascular diseases.</a:t>
            </a:r>
          </a:p>
          <a:p>
            <a:pPr algn="just"/>
            <a:r>
              <a:rPr lang="en-US" sz="2400" dirty="0" smtClean="0">
                <a:solidFill>
                  <a:srgbClr val="FFFFFF"/>
                </a:solidFill>
              </a:rPr>
              <a:t>Causes the body to use oxygen and nutrients with greater efficiency for a healthier immune system.</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2385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2715</TotalTime>
  <Words>1654</Words>
  <Application>Microsoft Macintosh PowerPoint</Application>
  <PresentationFormat>On-screen Show (4:3)</PresentationFormat>
  <Paragraphs>150</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Wingdings 2</vt:lpstr>
      <vt:lpstr>Arial</vt:lpstr>
      <vt:lpstr>Tema de Office</vt:lpstr>
      <vt:lpstr>PowerPoint Presentation</vt:lpstr>
      <vt:lpstr>Living Longer and Better</vt:lpstr>
      <vt:lpstr>Staying Young Forever</vt:lpstr>
      <vt:lpstr>Staying Young Forever</vt:lpstr>
      <vt:lpstr>SECRETS TO LONGEVITY</vt:lpstr>
      <vt:lpstr>In Search of the Blue Zones</vt:lpstr>
      <vt:lpstr>The Healthiest Community</vt:lpstr>
      <vt:lpstr>1. Physical Exercise</vt:lpstr>
      <vt:lpstr>Benefits of Physical Exercise</vt:lpstr>
      <vt:lpstr>2. Water</vt:lpstr>
      <vt:lpstr>3. Faith in God</vt:lpstr>
      <vt:lpstr>4. Rest</vt:lpstr>
      <vt:lpstr>5. Clean Air</vt:lpstr>
      <vt:lpstr>6. Temperance</vt:lpstr>
      <vt:lpstr>7. A Balanced Diet</vt:lpstr>
      <vt:lpstr>THE BIBLICAL MEANING OF  HUMAN BODY</vt:lpstr>
      <vt:lpstr>1. I Have Liberty, but Not Everything Is Good</vt:lpstr>
      <vt:lpstr>2. The Body Is Not for  Sexual Immorality</vt:lpstr>
      <vt:lpstr>3. The Body Is for  Serving the Lord</vt:lpstr>
      <vt:lpstr>4. The Body Is a Divine Instrument</vt:lpstr>
      <vt:lpstr>5. The Body Must Be United  to Something</vt:lpstr>
      <vt:lpstr>Sole Owners of the Human Body</vt:lpstr>
      <vt:lpstr>6. The Body Is a Sacred Place</vt:lpstr>
      <vt:lpstr>7. Jesus Paid for Our Bodies</vt:lpstr>
      <vt:lpstr>The Lord Gave His Life  for Our Bodies</vt:lpstr>
      <vt:lpstr>HONOR GOD WITH YOUR BODY</vt:lpstr>
      <vt:lpstr>The Secret of Eternal Life</vt:lpstr>
      <vt:lpstr>An Infallible Formula</vt:lpstr>
      <vt:lpstr>Honest with Very Little</vt:lpstr>
      <vt:lpstr>Summary</vt:lpstr>
      <vt:lpstr>Blue Zone Report about  Loma Linda, California</vt:lpstr>
      <vt:lpstr>A Report of Blue Zones about  Loma Linda, California</vt:lpstr>
      <vt:lpstr>My Decision</vt:lpstr>
      <vt:lpstr>Next Topic:</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394</cp:revision>
  <dcterms:created xsi:type="dcterms:W3CDTF">2016-10-26T07:26:55Z</dcterms:created>
  <dcterms:modified xsi:type="dcterms:W3CDTF">2017-01-25T13:38:59Z</dcterms:modified>
</cp:coreProperties>
</file>