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4" r:id="rId1"/>
  </p:sldMasterIdLst>
  <p:notesMasterIdLst>
    <p:notesMasterId r:id="rId36"/>
  </p:notesMasterIdLst>
  <p:handoutMasterIdLst>
    <p:handoutMasterId r:id="rId37"/>
  </p:handoutMasterIdLst>
  <p:sldIdLst>
    <p:sldId id="350" r:id="rId2"/>
    <p:sldId id="351" r:id="rId3"/>
    <p:sldId id="297" r:id="rId4"/>
    <p:sldId id="334" r:id="rId5"/>
    <p:sldId id="263" r:id="rId6"/>
    <p:sldId id="306" r:id="rId7"/>
    <p:sldId id="271" r:id="rId8"/>
    <p:sldId id="326" r:id="rId9"/>
    <p:sldId id="307" r:id="rId10"/>
    <p:sldId id="305" r:id="rId11"/>
    <p:sldId id="335" r:id="rId12"/>
    <p:sldId id="336" r:id="rId13"/>
    <p:sldId id="337" r:id="rId14"/>
    <p:sldId id="338" r:id="rId15"/>
    <p:sldId id="339" r:id="rId16"/>
    <p:sldId id="281" r:id="rId17"/>
    <p:sldId id="312" r:id="rId18"/>
    <p:sldId id="340" r:id="rId19"/>
    <p:sldId id="341" r:id="rId20"/>
    <p:sldId id="342" r:id="rId21"/>
    <p:sldId id="343" r:id="rId22"/>
    <p:sldId id="344" r:id="rId23"/>
    <p:sldId id="345" r:id="rId24"/>
    <p:sldId id="346" r:id="rId25"/>
    <p:sldId id="347" r:id="rId26"/>
    <p:sldId id="275" r:id="rId27"/>
    <p:sldId id="324" r:id="rId28"/>
    <p:sldId id="348" r:id="rId29"/>
    <p:sldId id="349" r:id="rId30"/>
    <p:sldId id="295" r:id="rId31"/>
    <p:sldId id="333" r:id="rId32"/>
    <p:sldId id="291" r:id="rId33"/>
    <p:sldId id="352" r:id="rId34"/>
    <p:sldId id="35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2" clrIdx="0">
    <p:extLst/>
  </p:cmAuthor>
  <p:cmAuthor id="2" name="Goldstein, Clifford" initials="GC [2]" lastIdx="1" clrIdx="1">
    <p:extLst/>
  </p:cmAuthor>
  <p:cmAuthor id="3" name="Alejandro Medina"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99" autoAdjust="0"/>
    <p:restoredTop sz="98584" autoAdjust="0"/>
  </p:normalViewPr>
  <p:slideViewPr>
    <p:cSldViewPr snapToGrid="0" snapToObjects="1">
      <p:cViewPr varScale="1">
        <p:scale>
          <a:sx n="126" d="100"/>
          <a:sy n="126" d="100"/>
        </p:scale>
        <p:origin x="1072"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AF53D5-8129-4AFF-A484-6162A1CDA812}" type="doc">
      <dgm:prSet loTypeId="urn:microsoft.com/office/officeart/2005/8/layout/venn1" loCatId="relationship" qsTypeId="urn:microsoft.com/office/officeart/2005/8/quickstyle/simple2" qsCatId="simple" csTypeId="urn:microsoft.com/office/officeart/2005/8/colors/colorful5" csCatId="colorful" phldr="1"/>
      <dgm:spPr/>
      <dgm:t>
        <a:bodyPr/>
        <a:lstStyle/>
        <a:p>
          <a:endParaRPr lang="es-MX"/>
        </a:p>
      </dgm:t>
    </dgm:pt>
    <dgm:pt modelId="{46BC9499-50CE-4735-BD0B-14FEE1D8CE0C}">
      <dgm:prSet phldrT="[Texto]"/>
      <dgm:spPr/>
      <dgm:t>
        <a:bodyPr/>
        <a:lstStyle/>
        <a:p>
          <a:r>
            <a:rPr lang="pt-PT" noProof="0" dirty="0" err="1" smtClean="0"/>
            <a:t>Dios</a:t>
          </a:r>
          <a:endParaRPr lang="en-US" noProof="0" dirty="0"/>
        </a:p>
      </dgm:t>
    </dgm:pt>
    <dgm:pt modelId="{16DF265E-6E88-469F-8858-B3EF2E31C1FA}" type="parTrans" cxnId="{BDB867B8-3403-47ED-86BE-2A384B2F8021}">
      <dgm:prSet/>
      <dgm:spPr/>
      <dgm:t>
        <a:bodyPr/>
        <a:lstStyle/>
        <a:p>
          <a:endParaRPr lang="es-MX"/>
        </a:p>
      </dgm:t>
    </dgm:pt>
    <dgm:pt modelId="{8AF46EEE-8E46-451D-B71A-BD71B241A681}" type="sibTrans" cxnId="{BDB867B8-3403-47ED-86BE-2A384B2F8021}">
      <dgm:prSet/>
      <dgm:spPr/>
      <dgm:t>
        <a:bodyPr/>
        <a:lstStyle/>
        <a:p>
          <a:endParaRPr lang="es-MX"/>
        </a:p>
      </dgm:t>
    </dgm:pt>
    <dgm:pt modelId="{9D84375D-BFAF-4238-91C9-6E4C2F1D3D9C}">
      <dgm:prSet phldrT="[Texto]"/>
      <dgm:spPr/>
      <dgm:t>
        <a:bodyPr/>
        <a:lstStyle/>
        <a:p>
          <a:r>
            <a:rPr lang="pt-PT" noProof="0" smtClean="0"/>
            <a:t>Ser humano</a:t>
          </a:r>
          <a:endParaRPr lang="en-US" noProof="0" dirty="0"/>
        </a:p>
      </dgm:t>
    </dgm:pt>
    <dgm:pt modelId="{E71A1EDE-9081-4A80-A274-B30206777CAC}" type="parTrans" cxnId="{4DD1DE47-EC64-47F7-BDAB-E8055BE82E9B}">
      <dgm:prSet/>
      <dgm:spPr/>
      <dgm:t>
        <a:bodyPr/>
        <a:lstStyle/>
        <a:p>
          <a:endParaRPr lang="es-MX"/>
        </a:p>
      </dgm:t>
    </dgm:pt>
    <dgm:pt modelId="{32730473-CDCE-4825-999A-1DC4BECDBE18}" type="sibTrans" cxnId="{4DD1DE47-EC64-47F7-BDAB-E8055BE82E9B}">
      <dgm:prSet/>
      <dgm:spPr/>
      <dgm:t>
        <a:bodyPr/>
        <a:lstStyle/>
        <a:p>
          <a:endParaRPr lang="es-MX"/>
        </a:p>
      </dgm:t>
    </dgm:pt>
    <dgm:pt modelId="{F2991948-DA87-498B-BAF2-305F50EF8509}">
      <dgm:prSet phldrT="[Texto]"/>
      <dgm:spPr/>
      <dgm:t>
        <a:bodyPr/>
        <a:lstStyle/>
        <a:p>
          <a:r>
            <a:rPr lang="pt-PT" noProof="0" dirty="0" err="1" smtClean="0"/>
            <a:t>Cónyuge</a:t>
          </a:r>
          <a:endParaRPr lang="en-US" noProof="0" dirty="0"/>
        </a:p>
      </dgm:t>
    </dgm:pt>
    <dgm:pt modelId="{DA249BAC-D29F-4541-B1E8-ADD26F5311DE}" type="parTrans" cxnId="{120D546B-01E8-4078-9D46-D4CD173D5D8B}">
      <dgm:prSet/>
      <dgm:spPr/>
      <dgm:t>
        <a:bodyPr/>
        <a:lstStyle/>
        <a:p>
          <a:endParaRPr lang="es-MX"/>
        </a:p>
      </dgm:t>
    </dgm:pt>
    <dgm:pt modelId="{6A8CD6D5-FFEB-4E85-810D-1F80853D158F}" type="sibTrans" cxnId="{120D546B-01E8-4078-9D46-D4CD173D5D8B}">
      <dgm:prSet/>
      <dgm:spPr/>
      <dgm:t>
        <a:bodyPr/>
        <a:lstStyle/>
        <a:p>
          <a:endParaRPr lang="es-MX"/>
        </a:p>
      </dgm:t>
    </dgm:pt>
    <dgm:pt modelId="{5276500C-4375-4F8E-9F10-176F188685FC}" type="pres">
      <dgm:prSet presAssocID="{58AF53D5-8129-4AFF-A484-6162A1CDA812}" presName="compositeShape" presStyleCnt="0">
        <dgm:presLayoutVars>
          <dgm:chMax val="7"/>
          <dgm:dir/>
          <dgm:resizeHandles val="exact"/>
        </dgm:presLayoutVars>
      </dgm:prSet>
      <dgm:spPr/>
      <dgm:t>
        <a:bodyPr/>
        <a:lstStyle/>
        <a:p>
          <a:endParaRPr lang="en-US"/>
        </a:p>
      </dgm:t>
    </dgm:pt>
    <dgm:pt modelId="{38C9C208-2D1D-447D-9C67-F5EA7B9A9AFA}" type="pres">
      <dgm:prSet presAssocID="{46BC9499-50CE-4735-BD0B-14FEE1D8CE0C}" presName="circ1" presStyleLbl="vennNode1" presStyleIdx="0" presStyleCnt="3"/>
      <dgm:spPr/>
      <dgm:t>
        <a:bodyPr/>
        <a:lstStyle/>
        <a:p>
          <a:endParaRPr lang="en-US"/>
        </a:p>
      </dgm:t>
    </dgm:pt>
    <dgm:pt modelId="{908D3EA0-0844-49BA-B3E1-DEEA11AAD611}" type="pres">
      <dgm:prSet presAssocID="{46BC9499-50CE-4735-BD0B-14FEE1D8CE0C}" presName="circ1Tx" presStyleLbl="revTx" presStyleIdx="0" presStyleCnt="0">
        <dgm:presLayoutVars>
          <dgm:chMax val="0"/>
          <dgm:chPref val="0"/>
          <dgm:bulletEnabled val="1"/>
        </dgm:presLayoutVars>
      </dgm:prSet>
      <dgm:spPr/>
      <dgm:t>
        <a:bodyPr/>
        <a:lstStyle/>
        <a:p>
          <a:endParaRPr lang="en-US"/>
        </a:p>
      </dgm:t>
    </dgm:pt>
    <dgm:pt modelId="{41BA0A4F-F63C-4585-9B2F-CAF4D4BF8E6D}" type="pres">
      <dgm:prSet presAssocID="{9D84375D-BFAF-4238-91C9-6E4C2F1D3D9C}" presName="circ2" presStyleLbl="vennNode1" presStyleIdx="1" presStyleCnt="3"/>
      <dgm:spPr/>
      <dgm:t>
        <a:bodyPr/>
        <a:lstStyle/>
        <a:p>
          <a:endParaRPr lang="en-US"/>
        </a:p>
      </dgm:t>
    </dgm:pt>
    <dgm:pt modelId="{607F2B2B-625E-4D05-AD6C-4240A7AF97D0}" type="pres">
      <dgm:prSet presAssocID="{9D84375D-BFAF-4238-91C9-6E4C2F1D3D9C}" presName="circ2Tx" presStyleLbl="revTx" presStyleIdx="0" presStyleCnt="0">
        <dgm:presLayoutVars>
          <dgm:chMax val="0"/>
          <dgm:chPref val="0"/>
          <dgm:bulletEnabled val="1"/>
        </dgm:presLayoutVars>
      </dgm:prSet>
      <dgm:spPr/>
      <dgm:t>
        <a:bodyPr/>
        <a:lstStyle/>
        <a:p>
          <a:endParaRPr lang="en-US"/>
        </a:p>
      </dgm:t>
    </dgm:pt>
    <dgm:pt modelId="{E2D834B9-24F1-442D-A3BA-4E5A4D679A57}" type="pres">
      <dgm:prSet presAssocID="{F2991948-DA87-498B-BAF2-305F50EF8509}" presName="circ3" presStyleLbl="vennNode1" presStyleIdx="2" presStyleCnt="3"/>
      <dgm:spPr/>
      <dgm:t>
        <a:bodyPr/>
        <a:lstStyle/>
        <a:p>
          <a:endParaRPr lang="en-US"/>
        </a:p>
      </dgm:t>
    </dgm:pt>
    <dgm:pt modelId="{DB96DC60-77D9-421D-9709-76DA3EC7C45F}" type="pres">
      <dgm:prSet presAssocID="{F2991948-DA87-498B-BAF2-305F50EF8509}" presName="circ3Tx" presStyleLbl="revTx" presStyleIdx="0" presStyleCnt="0">
        <dgm:presLayoutVars>
          <dgm:chMax val="0"/>
          <dgm:chPref val="0"/>
          <dgm:bulletEnabled val="1"/>
        </dgm:presLayoutVars>
      </dgm:prSet>
      <dgm:spPr/>
      <dgm:t>
        <a:bodyPr/>
        <a:lstStyle/>
        <a:p>
          <a:endParaRPr lang="en-US"/>
        </a:p>
      </dgm:t>
    </dgm:pt>
  </dgm:ptLst>
  <dgm:cxnLst>
    <dgm:cxn modelId="{7131AA70-2FAB-2B40-B339-3FC04DD93393}" type="presOf" srcId="{46BC9499-50CE-4735-BD0B-14FEE1D8CE0C}" destId="{908D3EA0-0844-49BA-B3E1-DEEA11AAD611}" srcOrd="1" destOrd="0" presId="urn:microsoft.com/office/officeart/2005/8/layout/venn1"/>
    <dgm:cxn modelId="{E22D4B9F-C60C-EA48-815D-A6A28991DFB4}" type="presOf" srcId="{F2991948-DA87-498B-BAF2-305F50EF8509}" destId="{E2D834B9-24F1-442D-A3BA-4E5A4D679A57}" srcOrd="0" destOrd="0" presId="urn:microsoft.com/office/officeart/2005/8/layout/venn1"/>
    <dgm:cxn modelId="{4DD1DE47-EC64-47F7-BDAB-E8055BE82E9B}" srcId="{58AF53D5-8129-4AFF-A484-6162A1CDA812}" destId="{9D84375D-BFAF-4238-91C9-6E4C2F1D3D9C}" srcOrd="1" destOrd="0" parTransId="{E71A1EDE-9081-4A80-A274-B30206777CAC}" sibTransId="{32730473-CDCE-4825-999A-1DC4BECDBE18}"/>
    <dgm:cxn modelId="{120D546B-01E8-4078-9D46-D4CD173D5D8B}" srcId="{58AF53D5-8129-4AFF-A484-6162A1CDA812}" destId="{F2991948-DA87-498B-BAF2-305F50EF8509}" srcOrd="2" destOrd="0" parTransId="{DA249BAC-D29F-4541-B1E8-ADD26F5311DE}" sibTransId="{6A8CD6D5-FFEB-4E85-810D-1F80853D158F}"/>
    <dgm:cxn modelId="{BDB867B8-3403-47ED-86BE-2A384B2F8021}" srcId="{58AF53D5-8129-4AFF-A484-6162A1CDA812}" destId="{46BC9499-50CE-4735-BD0B-14FEE1D8CE0C}" srcOrd="0" destOrd="0" parTransId="{16DF265E-6E88-469F-8858-B3EF2E31C1FA}" sibTransId="{8AF46EEE-8E46-451D-B71A-BD71B241A681}"/>
    <dgm:cxn modelId="{E2BCCA14-3203-0748-915C-34FCBB65BF17}" type="presOf" srcId="{46BC9499-50CE-4735-BD0B-14FEE1D8CE0C}" destId="{38C9C208-2D1D-447D-9C67-F5EA7B9A9AFA}" srcOrd="0" destOrd="0" presId="urn:microsoft.com/office/officeart/2005/8/layout/venn1"/>
    <dgm:cxn modelId="{E495D9B9-7CA4-554E-9BA5-953785E5BC44}" type="presOf" srcId="{58AF53D5-8129-4AFF-A484-6162A1CDA812}" destId="{5276500C-4375-4F8E-9F10-176F188685FC}" srcOrd="0" destOrd="0" presId="urn:microsoft.com/office/officeart/2005/8/layout/venn1"/>
    <dgm:cxn modelId="{B1A68ECE-ABBF-3E49-B42B-8D23D80A8E44}" type="presOf" srcId="{9D84375D-BFAF-4238-91C9-6E4C2F1D3D9C}" destId="{607F2B2B-625E-4D05-AD6C-4240A7AF97D0}" srcOrd="1" destOrd="0" presId="urn:microsoft.com/office/officeart/2005/8/layout/venn1"/>
    <dgm:cxn modelId="{EC508FD5-EA97-B349-AE84-9E6CA1728340}" type="presOf" srcId="{F2991948-DA87-498B-BAF2-305F50EF8509}" destId="{DB96DC60-77D9-421D-9709-76DA3EC7C45F}" srcOrd="1" destOrd="0" presId="urn:microsoft.com/office/officeart/2005/8/layout/venn1"/>
    <dgm:cxn modelId="{F4B3E710-7328-0643-9417-83DB3E6EAA32}" type="presOf" srcId="{9D84375D-BFAF-4238-91C9-6E4C2F1D3D9C}" destId="{41BA0A4F-F63C-4585-9B2F-CAF4D4BF8E6D}" srcOrd="0" destOrd="0" presId="urn:microsoft.com/office/officeart/2005/8/layout/venn1"/>
    <dgm:cxn modelId="{2A7946AD-506C-D546-A17E-EE748C16D246}" type="presParOf" srcId="{5276500C-4375-4F8E-9F10-176F188685FC}" destId="{38C9C208-2D1D-447D-9C67-F5EA7B9A9AFA}" srcOrd="0" destOrd="0" presId="urn:microsoft.com/office/officeart/2005/8/layout/venn1"/>
    <dgm:cxn modelId="{0ABB7239-CE9F-FF40-8AC9-FB10F0F2BEE3}" type="presParOf" srcId="{5276500C-4375-4F8E-9F10-176F188685FC}" destId="{908D3EA0-0844-49BA-B3E1-DEEA11AAD611}" srcOrd="1" destOrd="0" presId="urn:microsoft.com/office/officeart/2005/8/layout/venn1"/>
    <dgm:cxn modelId="{3F383DA3-8D7A-1A4A-A017-64C31E1B9645}" type="presParOf" srcId="{5276500C-4375-4F8E-9F10-176F188685FC}" destId="{41BA0A4F-F63C-4585-9B2F-CAF4D4BF8E6D}" srcOrd="2" destOrd="0" presId="urn:microsoft.com/office/officeart/2005/8/layout/venn1"/>
    <dgm:cxn modelId="{9A52FBF5-3234-E048-BA5D-968B3E87C0FA}" type="presParOf" srcId="{5276500C-4375-4F8E-9F10-176F188685FC}" destId="{607F2B2B-625E-4D05-AD6C-4240A7AF97D0}" srcOrd="3" destOrd="0" presId="urn:microsoft.com/office/officeart/2005/8/layout/venn1"/>
    <dgm:cxn modelId="{09FA993F-D97A-7147-8295-4654B5E4E1D7}" type="presParOf" srcId="{5276500C-4375-4F8E-9F10-176F188685FC}" destId="{E2D834B9-24F1-442D-A3BA-4E5A4D679A57}" srcOrd="4" destOrd="0" presId="urn:microsoft.com/office/officeart/2005/8/layout/venn1"/>
    <dgm:cxn modelId="{84543028-59AF-8D44-8F88-6786B80A315E}" type="presParOf" srcId="{5276500C-4375-4F8E-9F10-176F188685FC}" destId="{DB96DC60-77D9-421D-9709-76DA3EC7C45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9C208-2D1D-447D-9C67-F5EA7B9A9AFA}">
      <dsp:nvSpPr>
        <dsp:cNvPr id="0" name=""/>
        <dsp:cNvSpPr/>
      </dsp:nvSpPr>
      <dsp:spPr>
        <a:xfrm>
          <a:off x="2589688" y="50085"/>
          <a:ext cx="2404110" cy="2404110"/>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pt-PT" sz="3200" kern="1200" noProof="0" dirty="0" err="1" smtClean="0"/>
            <a:t>Dios</a:t>
          </a:r>
          <a:endParaRPr lang="en-US" sz="3200" kern="1200" noProof="0" dirty="0"/>
        </a:p>
      </dsp:txBody>
      <dsp:txXfrm>
        <a:off x="2910236" y="470804"/>
        <a:ext cx="1763014" cy="1081849"/>
      </dsp:txXfrm>
    </dsp:sp>
    <dsp:sp modelId="{41BA0A4F-F63C-4585-9B2F-CAF4D4BF8E6D}">
      <dsp:nvSpPr>
        <dsp:cNvPr id="0" name=""/>
        <dsp:cNvSpPr/>
      </dsp:nvSpPr>
      <dsp:spPr>
        <a:xfrm>
          <a:off x="3457171" y="1552654"/>
          <a:ext cx="2404110" cy="2404110"/>
        </a:xfrm>
        <a:prstGeom prst="ellipse">
          <a:avLst/>
        </a:prstGeom>
        <a:solidFill>
          <a:schemeClr val="accent5">
            <a:alpha val="50000"/>
            <a:hueOff val="-4966938"/>
            <a:satOff val="19906"/>
            <a:lumOff val="431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pt-PT" sz="3200" kern="1200" noProof="0" smtClean="0"/>
            <a:t>Ser humano</a:t>
          </a:r>
          <a:endParaRPr lang="en-US" sz="3200" kern="1200" noProof="0" dirty="0"/>
        </a:p>
      </dsp:txBody>
      <dsp:txXfrm>
        <a:off x="4192428" y="2173716"/>
        <a:ext cx="1442466" cy="1322260"/>
      </dsp:txXfrm>
    </dsp:sp>
    <dsp:sp modelId="{E2D834B9-24F1-442D-A3BA-4E5A4D679A57}">
      <dsp:nvSpPr>
        <dsp:cNvPr id="0" name=""/>
        <dsp:cNvSpPr/>
      </dsp:nvSpPr>
      <dsp:spPr>
        <a:xfrm>
          <a:off x="1722205" y="1552654"/>
          <a:ext cx="2404110" cy="2404110"/>
        </a:xfrm>
        <a:prstGeom prst="ellipse">
          <a:avLst/>
        </a:prstGeom>
        <a:solidFill>
          <a:schemeClr val="accent5">
            <a:alpha val="50000"/>
            <a:hueOff val="-9933876"/>
            <a:satOff val="39811"/>
            <a:lumOff val="862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pt-PT" sz="3200" kern="1200" noProof="0" dirty="0" err="1" smtClean="0"/>
            <a:t>Cónyuge</a:t>
          </a:r>
          <a:endParaRPr lang="en-US" sz="3200" kern="1200" noProof="0" dirty="0"/>
        </a:p>
      </dsp:txBody>
      <dsp:txXfrm>
        <a:off x="1948592" y="2173716"/>
        <a:ext cx="1442466" cy="13222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pPr/>
              <a:t>26/1/17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pPr/>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pPr/>
              <a:t>26/1/17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pPr/>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3</a:t>
            </a:fld>
            <a:endParaRPr lang="es-ES"/>
          </a:p>
        </p:txBody>
      </p:sp>
    </p:spTree>
    <p:extLst>
      <p:ext uri="{BB962C8B-B14F-4D97-AF65-F5344CB8AC3E}">
        <p14:creationId xmlns:p14="http://schemas.microsoft.com/office/powerpoint/2010/main" val="32573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883653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005820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99611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n encima d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s-ES_tradnl" smtClean="0"/>
              <a:t>Clic para editar título</a:t>
            </a:r>
            <a:endParaRPr/>
          </a:p>
        </p:txBody>
      </p:sp>
      <p:sp>
        <p:nvSpPr>
          <p:cNvPr id="3" name="Date Placeholder 2"/>
          <p:cNvSpPr>
            <a:spLocks noGrp="1"/>
          </p:cNvSpPr>
          <p:nvPr>
            <p:ph type="dt" sz="half" idx="10"/>
          </p:nvPr>
        </p:nvSpPr>
        <p:spPr/>
        <p:txBody>
          <a:bodyPr/>
          <a:lstStyle/>
          <a:p>
            <a:fld id="{16A98428-DF6D-D24B-AD99-C2294AAD4191}" type="datetimeFigureOut">
              <a:rPr lang="es-ES_tradnl" smtClean="0"/>
              <a:pPr/>
              <a:t>26/1/17</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FF6A2BD0-E9E8-124A-8FB3-B23FB829D02D}" type="slidenum">
              <a:rPr lang="es-ES_tradnl" smtClean="0"/>
              <a:pPr/>
              <a:t>‹#›</a:t>
            </a:fld>
            <a:endParaRPr lang="es-ES_tradnl"/>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Haga clic en el icono para agregar una imagen</a:t>
            </a:r>
            <a:endParaRPr/>
          </a:p>
        </p:txBody>
      </p:sp>
    </p:spTree>
    <p:extLst>
      <p:ext uri="{BB962C8B-B14F-4D97-AF65-F5344CB8AC3E}">
        <p14:creationId xmlns:p14="http://schemas.microsoft.com/office/powerpoint/2010/main" val="193414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821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02748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99030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pPr/>
              <a:t>jueves, 26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86996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pPr/>
              <a:t>jueves, 26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2611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pPr/>
              <a:t>jueves, 26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63076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61290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7842182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pPr/>
              <a:t>jueves, 26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971034968"/>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1011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hinkstockPhotos-10653718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4654" y="1695001"/>
            <a:ext cx="2680802" cy="3817068"/>
          </a:xfrm>
          <a:prstGeom prst="rect">
            <a:avLst/>
          </a:prstGeom>
          <a:ln>
            <a:solidFill>
              <a:schemeClr val="bg1">
                <a:lumMod val="95000"/>
              </a:schemeClr>
            </a:solidFill>
          </a:ln>
        </p:spPr>
      </p:pic>
      <p:sp>
        <p:nvSpPr>
          <p:cNvPr id="2" name="Título 1"/>
          <p:cNvSpPr>
            <a:spLocks noGrp="1"/>
          </p:cNvSpPr>
          <p:nvPr>
            <p:ph type="title"/>
          </p:nvPr>
        </p:nvSpPr>
        <p:spPr/>
        <p:txBody>
          <a:bodyPr/>
          <a:lstStyle/>
          <a:p>
            <a:r>
              <a:rPr lang="en-US" dirty="0" smtClean="0">
                <a:solidFill>
                  <a:srgbClr val="FFFFFF"/>
                </a:solidFill>
              </a:rPr>
              <a:t>2. Agua</a:t>
            </a:r>
            <a:endParaRPr lang="en-US" dirty="0">
              <a:solidFill>
                <a:srgbClr val="FFFFFF"/>
              </a:solidFill>
            </a:endParaRPr>
          </a:p>
        </p:txBody>
      </p:sp>
      <p:sp>
        <p:nvSpPr>
          <p:cNvPr id="5" name="Marcador de contenido 4"/>
          <p:cNvSpPr>
            <a:spLocks noGrp="1"/>
          </p:cNvSpPr>
          <p:nvPr>
            <p:ph sz="half" idx="1"/>
          </p:nvPr>
        </p:nvSpPr>
        <p:spPr>
          <a:xfrm>
            <a:off x="416663" y="1667750"/>
            <a:ext cx="5393340" cy="4525963"/>
          </a:xfrm>
        </p:spPr>
        <p:txBody>
          <a:bodyPr>
            <a:noAutofit/>
          </a:bodyPr>
          <a:lstStyle/>
          <a:p>
            <a:pPr algn="just"/>
            <a:r>
              <a:rPr lang="es-ES" sz="2300" dirty="0" smtClean="0">
                <a:solidFill>
                  <a:srgbClr val="FFFFFF"/>
                </a:solidFill>
              </a:rPr>
              <a:t>La segunda fuente natural de vida y de salud es el agua. El agua forma parte del mundo en que vivimos. </a:t>
            </a:r>
          </a:p>
          <a:p>
            <a:pPr algn="just"/>
            <a:r>
              <a:rPr lang="es-ES" sz="2300" dirty="0" smtClean="0">
                <a:solidFill>
                  <a:srgbClr val="FFFFFF"/>
                </a:solidFill>
              </a:rPr>
              <a:t>Es el componente más importante de todos los seres vivos. </a:t>
            </a:r>
          </a:p>
          <a:p>
            <a:pPr algn="just"/>
            <a:r>
              <a:rPr lang="es-ES" sz="2300" dirty="0" smtClean="0">
                <a:solidFill>
                  <a:srgbClr val="FFFFFF"/>
                </a:solidFill>
              </a:rPr>
              <a:t>En el caso del ser humano, constituye cerca de las dos terceras partes de su peso, y el organismo posee una serie de mecanismos que le permiten mantener el equilibrio de la cantidad de agua que necesita.</a:t>
            </a:r>
            <a:endParaRPr lang="en-US" sz="23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2245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3. </a:t>
            </a:r>
            <a:r>
              <a:rPr lang="en-US" dirty="0" err="1" smtClean="0">
                <a:solidFill>
                  <a:srgbClr val="FFFFFF"/>
                </a:solidFill>
              </a:rPr>
              <a:t>Confianza</a:t>
            </a:r>
            <a:r>
              <a:rPr lang="en-US" dirty="0" smtClean="0">
                <a:solidFill>
                  <a:srgbClr val="FFFFFF"/>
                </a:solidFill>
              </a:rPr>
              <a:t> en Dios</a:t>
            </a:r>
            <a:endParaRPr lang="en-US" dirty="0">
              <a:solidFill>
                <a:srgbClr val="FFFFFF"/>
              </a:solidFill>
            </a:endParaRPr>
          </a:p>
        </p:txBody>
      </p:sp>
      <p:sp>
        <p:nvSpPr>
          <p:cNvPr id="5" name="Marcador de contenido 4"/>
          <p:cNvSpPr>
            <a:spLocks noGrp="1"/>
          </p:cNvSpPr>
          <p:nvPr>
            <p:ph sz="half" idx="1"/>
          </p:nvPr>
        </p:nvSpPr>
        <p:spPr>
          <a:xfrm>
            <a:off x="376127" y="1613710"/>
            <a:ext cx="5204177" cy="4525963"/>
          </a:xfrm>
        </p:spPr>
        <p:txBody>
          <a:bodyPr>
            <a:noAutofit/>
          </a:bodyPr>
          <a:lstStyle/>
          <a:p>
            <a:pPr algn="just"/>
            <a:r>
              <a:rPr lang="es-ES" sz="2300" dirty="0" smtClean="0">
                <a:solidFill>
                  <a:srgbClr val="FFFFFF"/>
                </a:solidFill>
              </a:rPr>
              <a:t>La confianza en Dios no es un simple asentimiento o creencia en una teoría abstracta. </a:t>
            </a:r>
          </a:p>
          <a:p>
            <a:pPr algn="just"/>
            <a:r>
              <a:rPr lang="es-ES" sz="2300" spc="-30" dirty="0" smtClean="0">
                <a:solidFill>
                  <a:srgbClr val="FFFFFF"/>
                </a:solidFill>
              </a:rPr>
              <a:t>La fe cristiana es un don divino aceptado y vivido por el cristiano; es algo que puede conducir a una vida mejor.</a:t>
            </a:r>
          </a:p>
          <a:p>
            <a:pPr algn="just"/>
            <a:r>
              <a:rPr lang="es-ES" sz="2300" dirty="0" smtClean="0">
                <a:solidFill>
                  <a:srgbClr val="FFFFFF"/>
                </a:solidFill>
              </a:rPr>
              <a:t>No se puede medir, ni llevar como un simple adorno. Hay que vivirla en el corazón; si lo haces, es como el átomo: lleva dentro de sí una energía prodigiosa. La fe hace maravillas.</a:t>
            </a:r>
            <a:endParaRPr lang="en-US" sz="2300" spc="-3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6431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4. </a:t>
            </a:r>
            <a:r>
              <a:rPr lang="en-US" dirty="0" err="1" smtClean="0">
                <a:solidFill>
                  <a:srgbClr val="FFFFFF"/>
                </a:solidFill>
              </a:rPr>
              <a:t>Descanso</a:t>
            </a:r>
            <a:endParaRPr lang="en-US" dirty="0">
              <a:solidFill>
                <a:srgbClr val="FFFFFF"/>
              </a:solidFill>
            </a:endParaRPr>
          </a:p>
        </p:txBody>
      </p:sp>
      <p:sp>
        <p:nvSpPr>
          <p:cNvPr id="5" name="Marcador de contenido 4"/>
          <p:cNvSpPr>
            <a:spLocks noGrp="1"/>
          </p:cNvSpPr>
          <p:nvPr>
            <p:ph sz="half" idx="1"/>
          </p:nvPr>
        </p:nvSpPr>
        <p:spPr>
          <a:xfrm>
            <a:off x="430175" y="1532651"/>
            <a:ext cx="8256625" cy="2033982"/>
          </a:xfrm>
        </p:spPr>
        <p:txBody>
          <a:bodyPr>
            <a:normAutofit lnSpcReduction="10000"/>
          </a:bodyPr>
          <a:lstStyle/>
          <a:p>
            <a:pPr algn="just"/>
            <a:r>
              <a:rPr lang="es-ES" sz="2400" spc="-20" dirty="0" smtClean="0">
                <a:solidFill>
                  <a:srgbClr val="FFFFFF"/>
                </a:solidFill>
              </a:rPr>
              <a:t>El descanso es un estado en el que la actividad mental y física se reducen.</a:t>
            </a:r>
          </a:p>
          <a:p>
            <a:pPr algn="just"/>
            <a:r>
              <a:rPr lang="es-ES" sz="2400" spc="-20" dirty="0" smtClean="0">
                <a:solidFill>
                  <a:srgbClr val="FFFFFF"/>
                </a:solidFill>
              </a:rPr>
              <a:t>Lleva a la persona a sentirse revitalizada, rejuvenecida y preparada para continuar con sus actividades cotidianas. </a:t>
            </a:r>
          </a:p>
          <a:p>
            <a:pPr algn="just"/>
            <a:r>
              <a:rPr lang="es-ES" sz="2400" spc="-20" dirty="0" smtClean="0">
                <a:solidFill>
                  <a:srgbClr val="FFFFFF"/>
                </a:solidFill>
              </a:rPr>
              <a:t>Es esencial para la salud y básico para la calidad de vida.</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42343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5. </a:t>
            </a:r>
            <a:r>
              <a:rPr lang="en-US" dirty="0" err="1" smtClean="0">
                <a:solidFill>
                  <a:srgbClr val="FFFFFF"/>
                </a:solidFill>
              </a:rPr>
              <a:t>Aire</a:t>
            </a:r>
            <a:r>
              <a:rPr lang="en-US" dirty="0" smtClean="0">
                <a:solidFill>
                  <a:srgbClr val="FFFFFF"/>
                </a:solidFill>
              </a:rPr>
              <a:t> </a:t>
            </a:r>
            <a:r>
              <a:rPr lang="en-US" dirty="0" err="1" smtClean="0">
                <a:solidFill>
                  <a:srgbClr val="FFFFFF"/>
                </a:solidFill>
              </a:rPr>
              <a:t>puro</a:t>
            </a:r>
            <a:endParaRPr lang="en-US" dirty="0">
              <a:solidFill>
                <a:srgbClr val="FFFFFF"/>
              </a:solidFill>
            </a:endParaRPr>
          </a:p>
        </p:txBody>
      </p:sp>
      <p:sp>
        <p:nvSpPr>
          <p:cNvPr id="5" name="Marcador de contenido 4"/>
          <p:cNvSpPr>
            <a:spLocks noGrp="1"/>
          </p:cNvSpPr>
          <p:nvPr>
            <p:ph sz="half" idx="1"/>
          </p:nvPr>
        </p:nvSpPr>
        <p:spPr>
          <a:xfrm>
            <a:off x="362614" y="1600200"/>
            <a:ext cx="5501434" cy="4371208"/>
          </a:xfrm>
        </p:spPr>
        <p:txBody>
          <a:bodyPr>
            <a:normAutofit/>
          </a:bodyPr>
          <a:lstStyle/>
          <a:p>
            <a:pPr algn="just"/>
            <a:r>
              <a:rPr lang="es-ES" sz="2400" dirty="0" smtClean="0">
                <a:solidFill>
                  <a:srgbClr val="FFFFFF"/>
                </a:solidFill>
              </a:rPr>
              <a:t>Un aire puro, rico en oxígeno, es fuente de salud y bienestar, aumenta la capacidad mental y hace que te sientas activo y alegre. </a:t>
            </a:r>
          </a:p>
          <a:p>
            <a:pPr algn="just"/>
            <a:r>
              <a:rPr lang="es-ES" sz="2400" dirty="0" smtClean="0">
                <a:solidFill>
                  <a:srgbClr val="FFFFFF"/>
                </a:solidFill>
              </a:rPr>
              <a:t>La calidad del aire que respiramos afecta nuestra manera de ser, el modo de sentir y el rendimiento físico.</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0335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6. </a:t>
            </a:r>
            <a:r>
              <a:rPr lang="en-US" dirty="0" err="1" smtClean="0">
                <a:solidFill>
                  <a:srgbClr val="FFFFFF"/>
                </a:solidFill>
              </a:rPr>
              <a:t>Temperancia</a:t>
            </a:r>
            <a:endParaRPr lang="en-US" dirty="0">
              <a:solidFill>
                <a:srgbClr val="FFFFFF"/>
              </a:solidFill>
            </a:endParaRPr>
          </a:p>
        </p:txBody>
      </p:sp>
      <p:sp>
        <p:nvSpPr>
          <p:cNvPr id="5" name="Marcador de contenido 4"/>
          <p:cNvSpPr>
            <a:spLocks noGrp="1"/>
          </p:cNvSpPr>
          <p:nvPr>
            <p:ph sz="half" idx="1"/>
          </p:nvPr>
        </p:nvSpPr>
        <p:spPr>
          <a:xfrm>
            <a:off x="731519" y="1590040"/>
            <a:ext cx="7437121" cy="1993453"/>
          </a:xfrm>
        </p:spPr>
        <p:txBody>
          <a:bodyPr>
            <a:noAutofit/>
          </a:bodyPr>
          <a:lstStyle/>
          <a:p>
            <a:pPr algn="just"/>
            <a:r>
              <a:rPr lang="es-ES" sz="2400" dirty="0" smtClean="0">
                <a:solidFill>
                  <a:srgbClr val="FFFFFF"/>
                </a:solidFill>
              </a:rPr>
              <a:t>Consiste en la abstinencia de todo lo malo y el uso moderado de lo bueno. Existen cosas que, definitivamente, no son buenas, como el alcohol, el tabaco o las drogas. </a:t>
            </a:r>
          </a:p>
          <a:p>
            <a:pPr algn="just"/>
            <a:r>
              <a:rPr lang="es-ES" sz="2400" dirty="0" smtClean="0">
                <a:solidFill>
                  <a:srgbClr val="FFFFFF"/>
                </a:solidFill>
              </a:rPr>
              <a:t>El principio de la temperancia nos aconseja evitarlas por completo.</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7762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7. </a:t>
            </a:r>
            <a:r>
              <a:rPr lang="en-US" dirty="0" err="1" smtClean="0">
                <a:solidFill>
                  <a:srgbClr val="FFFFFF"/>
                </a:solidFill>
              </a:rPr>
              <a:t>Una</a:t>
            </a:r>
            <a:r>
              <a:rPr lang="en-US" dirty="0" smtClean="0">
                <a:solidFill>
                  <a:srgbClr val="FFFFFF"/>
                </a:solidFill>
              </a:rPr>
              <a:t> </a:t>
            </a:r>
            <a:r>
              <a:rPr lang="en-US" dirty="0" err="1" smtClean="0">
                <a:solidFill>
                  <a:srgbClr val="FFFFFF"/>
                </a:solidFill>
              </a:rPr>
              <a:t>dieta</a:t>
            </a:r>
            <a:r>
              <a:rPr lang="en-US" dirty="0" smtClean="0">
                <a:solidFill>
                  <a:srgbClr val="FFFFFF"/>
                </a:solidFill>
              </a:rPr>
              <a:t> </a:t>
            </a:r>
            <a:r>
              <a:rPr lang="en-US" dirty="0" err="1" smtClean="0">
                <a:solidFill>
                  <a:srgbClr val="FFFFFF"/>
                </a:solidFill>
              </a:rPr>
              <a:t>equilibrada</a:t>
            </a:r>
            <a:endParaRPr lang="en-US" dirty="0">
              <a:solidFill>
                <a:srgbClr val="FFFFFF"/>
              </a:solidFill>
            </a:endParaRPr>
          </a:p>
        </p:txBody>
      </p:sp>
      <p:sp>
        <p:nvSpPr>
          <p:cNvPr id="5" name="Marcador de contenido 4"/>
          <p:cNvSpPr>
            <a:spLocks noGrp="1"/>
          </p:cNvSpPr>
          <p:nvPr>
            <p:ph sz="half" idx="1"/>
          </p:nvPr>
        </p:nvSpPr>
        <p:spPr>
          <a:xfrm>
            <a:off x="457200" y="1478610"/>
            <a:ext cx="8229600" cy="2790541"/>
          </a:xfrm>
        </p:spPr>
        <p:txBody>
          <a:bodyPr>
            <a:noAutofit/>
          </a:bodyPr>
          <a:lstStyle/>
          <a:p>
            <a:pPr algn="just"/>
            <a:r>
              <a:rPr lang="es-ES" sz="2300" dirty="0" smtClean="0">
                <a:solidFill>
                  <a:srgbClr val="FFFFFF"/>
                </a:solidFill>
              </a:rPr>
              <a:t>Una dieta equilibrada es aquella que, a través de los alimentos, aporta nutrientes en las proporciones que el organismo necesita para su buen funcionamiento.</a:t>
            </a:r>
          </a:p>
          <a:p>
            <a:pPr algn="just"/>
            <a:r>
              <a:rPr lang="es-ES" sz="2300" dirty="0" smtClean="0">
                <a:solidFill>
                  <a:srgbClr val="FFFFFF"/>
                </a:solidFill>
              </a:rPr>
              <a:t>Actualmente, los nutricionistas confirman lo que la Biblia ha presentado como una dieta saludable: «También les dijo: “Yo os doy de la tierra todas las plantas que producen semilla y todos los árboles que dan fruto con semilla; todo esto os servirá de alimento”» (Génesis 1: 29).</a:t>
            </a:r>
            <a:endParaRPr lang="en-US" sz="23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08664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2" y="2353380"/>
            <a:ext cx="6979321" cy="1362075"/>
          </a:xfrm>
        </p:spPr>
        <p:txBody>
          <a:bodyPr>
            <a:normAutofit/>
          </a:bodyPr>
          <a:lstStyle/>
          <a:p>
            <a:r>
              <a:rPr lang="es-ES" dirty="0" smtClean="0">
                <a:solidFill>
                  <a:srgbClr val="FFFFFF"/>
                </a:solidFill>
              </a:rPr>
              <a:t>EL SIGNIFICADO BÍBLICO DEL CUERPO HUMANO</a:t>
            </a:r>
            <a:endParaRPr lang="en-US" dirty="0">
              <a:solidFill>
                <a:srgbClr val="FFFFFF"/>
              </a:solidFill>
            </a:endParaRPr>
          </a:p>
        </p:txBody>
      </p:sp>
      <p:sp>
        <p:nvSpPr>
          <p:cNvPr id="3" name="Marcador de texto 2"/>
          <p:cNvSpPr>
            <a:spLocks noGrp="1"/>
          </p:cNvSpPr>
          <p:nvPr>
            <p:ph type="body" idx="1"/>
          </p:nvPr>
        </p:nvSpPr>
        <p:spPr>
          <a:xfrm>
            <a:off x="722313" y="3391003"/>
            <a:ext cx="7772400" cy="813247"/>
          </a:xfrm>
        </p:spPr>
        <p:txBody>
          <a:bodyPr/>
          <a:lstStyle/>
          <a:p>
            <a:r>
              <a:rPr lang="en-US" dirty="0" smtClean="0">
                <a:solidFill>
                  <a:srgbClr val="FFFFFF"/>
                </a:solidFill>
              </a:rPr>
              <a:t>1 </a:t>
            </a:r>
            <a:r>
              <a:rPr lang="en-US" dirty="0" err="1" smtClean="0">
                <a:solidFill>
                  <a:srgbClr val="FFFFFF"/>
                </a:solidFill>
              </a:rPr>
              <a:t>Corintios</a:t>
            </a:r>
            <a:r>
              <a:rPr lang="en-US" dirty="0" smtClean="0">
                <a:solidFill>
                  <a:srgbClr val="FFFFFF"/>
                </a:solidFill>
              </a:rPr>
              <a:t> 6: 12-20</a:t>
            </a:r>
            <a:endParaRPr lang="en-US"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4216" y="617547"/>
            <a:ext cx="7540972" cy="1264920"/>
          </a:xfrm>
        </p:spPr>
        <p:txBody>
          <a:bodyPr>
            <a:noAutofit/>
          </a:bodyPr>
          <a:lstStyle/>
          <a:p>
            <a:r>
              <a:rPr lang="es-ES" sz="4400" b="0" dirty="0" smtClean="0">
                <a:solidFill>
                  <a:srgbClr val="FFFFFF"/>
                </a:solidFill>
              </a:rPr>
              <a:t>1. Tengo libertad. Pero no</a:t>
            </a:r>
            <a:br>
              <a:rPr lang="es-ES" sz="4400" b="0" dirty="0" smtClean="0">
                <a:solidFill>
                  <a:srgbClr val="FFFFFF"/>
                </a:solidFill>
              </a:rPr>
            </a:br>
            <a:r>
              <a:rPr lang="es-ES" sz="4400" b="0" dirty="0" smtClean="0">
                <a:solidFill>
                  <a:srgbClr val="FFFFFF"/>
                </a:solidFill>
              </a:rPr>
              <a:t>todo es par mi bien</a:t>
            </a:r>
            <a:endParaRPr lang="en-US" sz="4400" b="0" dirty="0">
              <a:solidFill>
                <a:srgbClr val="FFFFFF"/>
              </a:solidFill>
            </a:endParaRPr>
          </a:p>
        </p:txBody>
      </p:sp>
      <p:sp>
        <p:nvSpPr>
          <p:cNvPr id="6" name="Marcador de texto 5"/>
          <p:cNvSpPr>
            <a:spLocks noGrp="1"/>
          </p:cNvSpPr>
          <p:nvPr>
            <p:ph type="body" sz="half" idx="2"/>
          </p:nvPr>
        </p:nvSpPr>
        <p:spPr>
          <a:xfrm>
            <a:off x="443686" y="2661333"/>
            <a:ext cx="4285385" cy="2377888"/>
          </a:xfrm>
        </p:spPr>
        <p:txBody>
          <a:bodyPr>
            <a:normAutofit/>
          </a:bodyPr>
          <a:lstStyle/>
          <a:p>
            <a:pPr algn="just"/>
            <a:r>
              <a:rPr lang="es-ES" sz="2400" dirty="0" smtClean="0">
                <a:solidFill>
                  <a:srgbClr val="FFFFFF"/>
                </a:solidFill>
              </a:rPr>
              <a:t>«Todo me está permitido, pero no todo es para mi bien. Todo me está permitido, pero no dejaré que nada me domine»</a:t>
            </a:r>
          </a:p>
          <a:p>
            <a:pPr algn="just"/>
            <a:r>
              <a:rPr lang="es-ES" sz="2400" dirty="0" smtClean="0">
                <a:solidFill>
                  <a:srgbClr val="FFFFFF"/>
                </a:solidFill>
              </a:rPr>
              <a:t>(1 Corintios 6: 12).</a:t>
            </a:r>
            <a:endParaRPr lang="en-US" sz="2400" dirty="0">
              <a:solidFill>
                <a:srgbClr val="FFFFFF"/>
              </a:solidFill>
            </a:endParaRPr>
          </a:p>
        </p:txBody>
      </p:sp>
      <p:pic>
        <p:nvPicPr>
          <p:cNvPr id="3" name="Imagen 2" descr="ThinkstockPhotos-531464020.jpg"/>
          <p:cNvPicPr>
            <a:picLocks noChangeAspect="1"/>
          </p:cNvPicPr>
          <p:nvPr/>
        </p:nvPicPr>
        <p:blipFill rotWithShape="1">
          <a:blip r:embed="rId2" cstate="print">
            <a:extLst>
              <a:ext uri="{28A0092B-C50C-407E-A947-70E740481C1C}">
                <a14:useLocalDpi xmlns:a14="http://schemas.microsoft.com/office/drawing/2010/main" val="0"/>
              </a:ext>
            </a:extLst>
          </a:blip>
          <a:srcRect l="8821"/>
          <a:stretch/>
        </p:blipFill>
        <p:spPr>
          <a:xfrm>
            <a:off x="4880826" y="2201993"/>
            <a:ext cx="4911749" cy="3593786"/>
          </a:xfrm>
          <a:prstGeom prst="rect">
            <a:avLst/>
          </a:prstGeom>
          <a:ln>
            <a:solidFill>
              <a:schemeClr val="bg1">
                <a:lumMod val="9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8640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89747" y="761118"/>
            <a:ext cx="7882044" cy="1049218"/>
          </a:xfrm>
        </p:spPr>
        <p:txBody>
          <a:bodyPr>
            <a:noAutofit/>
          </a:bodyPr>
          <a:lstStyle/>
          <a:p>
            <a:r>
              <a:rPr lang="es-ES" sz="4400" b="0" dirty="0" smtClean="0">
                <a:solidFill>
                  <a:srgbClr val="FFFFFF"/>
                </a:solidFill>
              </a:rPr>
              <a:t>2. El cuerpo no es para la inmoralidad sexual</a:t>
            </a:r>
            <a:endParaRPr lang="en-US" sz="4400" b="0" dirty="0">
              <a:solidFill>
                <a:srgbClr val="FFFFFF"/>
              </a:solidFill>
            </a:endParaRPr>
          </a:p>
        </p:txBody>
      </p:sp>
      <p:sp>
        <p:nvSpPr>
          <p:cNvPr id="6" name="Marcador de texto 5"/>
          <p:cNvSpPr>
            <a:spLocks noGrp="1"/>
          </p:cNvSpPr>
          <p:nvPr>
            <p:ph type="body" sz="half" idx="2"/>
          </p:nvPr>
        </p:nvSpPr>
        <p:spPr>
          <a:xfrm>
            <a:off x="526954" y="2070905"/>
            <a:ext cx="7863771" cy="1779437"/>
          </a:xfrm>
        </p:spPr>
        <p:txBody>
          <a:bodyPr>
            <a:noAutofit/>
          </a:bodyPr>
          <a:lstStyle/>
          <a:p>
            <a:r>
              <a:rPr lang="es-ES" sz="2400" dirty="0" smtClean="0">
                <a:solidFill>
                  <a:srgbClr val="FFFFFF"/>
                </a:solidFill>
              </a:rPr>
              <a:t>«Pero el cuerpo no es para la inmoralidad sexual sino para el Señor, y el Señor para el cuerpo» (1 Corintios 6: 13).</a:t>
            </a:r>
          </a:p>
          <a:p>
            <a:r>
              <a:rPr lang="es-ES" sz="2400" dirty="0" smtClean="0">
                <a:solidFill>
                  <a:srgbClr val="FFFFFF"/>
                </a:solidFill>
              </a:rPr>
              <a:t>No hemos de usar nuestros cuerpos de manera egoísta.</a:t>
            </a:r>
            <a:endParaRPr lang="en-US" sz="2400" dirty="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63982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03262" y="693568"/>
            <a:ext cx="7787462" cy="1481537"/>
          </a:xfrm>
        </p:spPr>
        <p:txBody>
          <a:bodyPr>
            <a:noAutofit/>
          </a:bodyPr>
          <a:lstStyle/>
          <a:p>
            <a:r>
              <a:rPr lang="es-ES" sz="4400" b="0" dirty="0" smtClean="0">
                <a:solidFill>
                  <a:srgbClr val="FFFFFF"/>
                </a:solidFill>
              </a:rPr>
              <a:t>3. El cuerpo es para</a:t>
            </a:r>
            <a:br>
              <a:rPr lang="es-ES" sz="4400" b="0" dirty="0" smtClean="0">
                <a:solidFill>
                  <a:srgbClr val="FFFFFF"/>
                </a:solidFill>
              </a:rPr>
            </a:br>
            <a:r>
              <a:rPr lang="es-ES" sz="4400" b="0" dirty="0" smtClean="0">
                <a:solidFill>
                  <a:srgbClr val="FFFFFF"/>
                </a:solidFill>
              </a:rPr>
              <a:t>servir a Dios</a:t>
            </a:r>
            <a:endParaRPr lang="en-US" sz="4400" b="0" dirty="0">
              <a:solidFill>
                <a:srgbClr val="FFFFFF"/>
              </a:solidFill>
            </a:endParaRPr>
          </a:p>
        </p:txBody>
      </p:sp>
      <p:sp>
        <p:nvSpPr>
          <p:cNvPr id="6" name="Marcador de texto 5"/>
          <p:cNvSpPr>
            <a:spLocks noGrp="1"/>
          </p:cNvSpPr>
          <p:nvPr>
            <p:ph type="body" sz="half" idx="2"/>
          </p:nvPr>
        </p:nvSpPr>
        <p:spPr>
          <a:xfrm>
            <a:off x="603262" y="2408656"/>
            <a:ext cx="5098647" cy="3062885"/>
          </a:xfrm>
        </p:spPr>
        <p:txBody>
          <a:bodyPr>
            <a:noAutofit/>
          </a:bodyPr>
          <a:lstStyle/>
          <a:p>
            <a:pPr algn="just"/>
            <a:r>
              <a:rPr lang="es-ES" sz="2400" spc="-50" dirty="0" smtClean="0">
                <a:solidFill>
                  <a:srgbClr val="FFFFFF"/>
                </a:solidFill>
              </a:rPr>
              <a:t>«Pero el cuerpo no es para la inmoralidad sexual sino para el Señor, y el Señor para el cuerpo» (1 Corintios 6: 13).</a:t>
            </a:r>
            <a:endParaRPr lang="en-US" sz="2400" spc="-50" dirty="0" smtClean="0">
              <a:solidFill>
                <a:srgbClr val="FFFFFF"/>
              </a:solidFill>
            </a:endParaRPr>
          </a:p>
          <a:p>
            <a:pPr algn="just"/>
            <a:endParaRPr lang="en-US" sz="2400" dirty="0" smtClean="0">
              <a:solidFill>
                <a:srgbClr val="FFFFFF"/>
              </a:solidFill>
            </a:endParaRPr>
          </a:p>
          <a:p>
            <a:pPr algn="just"/>
            <a:r>
              <a:rPr lang="es-ES" sz="2400" dirty="0" smtClean="0">
                <a:solidFill>
                  <a:srgbClr val="FFFFFF"/>
                </a:solidFill>
              </a:rPr>
              <a:t>El cuerpo humano ha de usarse para cumplir la voluntad de Dios.</a:t>
            </a:r>
            <a:endParaRPr lang="en-US" sz="2400" dirty="0" smtClean="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06466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s-ES" sz="4800" dirty="0" smtClean="0">
                <a:solidFill>
                  <a:schemeClr val="bg1"/>
                </a:solidFill>
              </a:rPr>
              <a:t>¿Es posible vivir</a:t>
            </a:r>
            <a:br>
              <a:rPr lang="es-ES" sz="4800" dirty="0" smtClean="0">
                <a:solidFill>
                  <a:schemeClr val="bg1"/>
                </a:solidFill>
              </a:rPr>
            </a:br>
            <a:r>
              <a:rPr lang="es-ES" sz="4800" dirty="0" smtClean="0">
                <a:solidFill>
                  <a:schemeClr val="bg1"/>
                </a:solidFill>
              </a:rPr>
              <a:t>más y mejor?</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err="1" smtClean="0">
                <a:solidFill>
                  <a:srgbClr val="FFFFFF"/>
                </a:solidFill>
              </a:rPr>
              <a:t>Tema</a:t>
            </a:r>
            <a:r>
              <a:rPr lang="en-US" dirty="0" smtClean="0">
                <a:solidFill>
                  <a:srgbClr val="FFFFFF"/>
                </a:solidFill>
              </a:rPr>
              <a:t> 7</a:t>
            </a:r>
            <a:endParaRPr lang="en-US" dirty="0">
              <a:solidFill>
                <a:srgbClr val="FFFF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528" y="1383010"/>
            <a:ext cx="2330113" cy="2330113"/>
          </a:xfrm>
          <a:prstGeom prst="rect">
            <a:avLst/>
          </a:prstGeom>
        </p:spPr>
      </p:pic>
    </p:spTree>
    <p:extLst>
      <p:ext uri="{BB962C8B-B14F-4D97-AF65-F5344CB8AC3E}">
        <p14:creationId xmlns:p14="http://schemas.microsoft.com/office/powerpoint/2010/main" val="285059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3544" y="580928"/>
            <a:ext cx="8281021" cy="756558"/>
          </a:xfrm>
        </p:spPr>
        <p:txBody>
          <a:bodyPr>
            <a:noAutofit/>
          </a:bodyPr>
          <a:lstStyle/>
          <a:p>
            <a:r>
              <a:rPr lang="es-ES" sz="4200" b="0" dirty="0" smtClean="0">
                <a:solidFill>
                  <a:srgbClr val="FFFFFF"/>
                </a:solidFill>
              </a:rPr>
              <a:t>4. El cuerpo es un instrumento divino</a:t>
            </a:r>
            <a:endParaRPr lang="en-US" sz="4200" b="0" dirty="0">
              <a:solidFill>
                <a:srgbClr val="FFFFFF"/>
              </a:solidFill>
            </a:endParaRPr>
          </a:p>
        </p:txBody>
      </p:sp>
      <p:sp>
        <p:nvSpPr>
          <p:cNvPr id="6" name="Marcador de texto 5"/>
          <p:cNvSpPr>
            <a:spLocks noGrp="1"/>
          </p:cNvSpPr>
          <p:nvPr>
            <p:ph type="body" sz="half" idx="2"/>
          </p:nvPr>
        </p:nvSpPr>
        <p:spPr>
          <a:xfrm>
            <a:off x="562728" y="1638586"/>
            <a:ext cx="7746927" cy="1508922"/>
          </a:xfrm>
        </p:spPr>
        <p:txBody>
          <a:bodyPr>
            <a:noAutofit/>
          </a:bodyPr>
          <a:lstStyle/>
          <a:p>
            <a:r>
              <a:rPr lang="es-ES" sz="2400" dirty="0" smtClean="0">
                <a:solidFill>
                  <a:srgbClr val="FFFFFF"/>
                </a:solidFill>
              </a:rPr>
              <a:t>«¿No sabéis que vuestros cuerpos son miembros de Cristo mismo?» (1 Corintios 6:15).</a:t>
            </a:r>
          </a:p>
          <a:p>
            <a:r>
              <a:rPr lang="es-ES" sz="2400" spc="-30" dirty="0" smtClean="0">
                <a:solidFill>
                  <a:srgbClr val="FFFFFF"/>
                </a:solidFill>
              </a:rPr>
              <a:t>Debe ser una herramienta útil en el servicio a nuestro prójimo.</a:t>
            </a:r>
            <a:endParaRPr lang="en-US" sz="2400" spc="-30" dirty="0" smtClean="0">
              <a:solidFill>
                <a:srgbClr val="FFFFFF"/>
              </a:solidFill>
            </a:endParaRPr>
          </a:p>
        </p:txBody>
      </p:sp>
      <p:pic>
        <p:nvPicPr>
          <p:cNvPr id="4" name="Imagen 3" descr="ThinkstockPhotos-50783186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327" y="3242078"/>
            <a:ext cx="4577664" cy="3053883"/>
          </a:xfrm>
          <a:prstGeom prst="rect">
            <a:avLst/>
          </a:prstGeom>
          <a:ln>
            <a:solidFill>
              <a:schemeClr val="bg1">
                <a:lumMod val="95000"/>
              </a:schemeClr>
            </a:solidFill>
          </a:ln>
        </p:spPr>
      </p:pic>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476736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5166" y="720588"/>
            <a:ext cx="7909069" cy="1035707"/>
          </a:xfrm>
        </p:spPr>
        <p:txBody>
          <a:bodyPr>
            <a:noAutofit/>
          </a:bodyPr>
          <a:lstStyle/>
          <a:p>
            <a:r>
              <a:rPr lang="es-ES" sz="4400" b="0" dirty="0" smtClean="0">
                <a:solidFill>
                  <a:srgbClr val="FFFFFF"/>
                </a:solidFill>
              </a:rPr>
              <a:t>5. El cuerpo debe estar </a:t>
            </a:r>
            <a:br>
              <a:rPr lang="es-ES" sz="4400" b="0" dirty="0" smtClean="0">
                <a:solidFill>
                  <a:srgbClr val="FFFFFF"/>
                </a:solidFill>
              </a:rPr>
            </a:br>
            <a:r>
              <a:rPr lang="es-ES" sz="4400" b="0" dirty="0" smtClean="0">
                <a:solidFill>
                  <a:srgbClr val="FFFFFF"/>
                </a:solidFill>
              </a:rPr>
              <a:t>unido</a:t>
            </a:r>
            <a:r>
              <a:rPr lang="es-ES" sz="4400" b="0" dirty="0">
                <a:solidFill>
                  <a:srgbClr val="FFFFFF"/>
                </a:solidFill>
              </a:rPr>
              <a:t> </a:t>
            </a:r>
            <a:r>
              <a:rPr lang="es-ES" sz="4400" b="0" dirty="0" smtClean="0">
                <a:solidFill>
                  <a:srgbClr val="FFFFFF"/>
                </a:solidFill>
              </a:rPr>
              <a:t>a algo</a:t>
            </a:r>
            <a:endParaRPr lang="en-US" sz="4400" b="0" dirty="0">
              <a:solidFill>
                <a:srgbClr val="FFFFFF"/>
              </a:solidFill>
            </a:endParaRPr>
          </a:p>
        </p:txBody>
      </p:sp>
      <p:sp>
        <p:nvSpPr>
          <p:cNvPr id="6" name="Marcador de texto 5"/>
          <p:cNvSpPr>
            <a:spLocks noGrp="1"/>
          </p:cNvSpPr>
          <p:nvPr>
            <p:ph type="body" sz="half" idx="2"/>
          </p:nvPr>
        </p:nvSpPr>
        <p:spPr>
          <a:xfrm>
            <a:off x="481655" y="2057396"/>
            <a:ext cx="5247279" cy="3346593"/>
          </a:xfrm>
        </p:spPr>
        <p:txBody>
          <a:bodyPr>
            <a:noAutofit/>
          </a:bodyPr>
          <a:lstStyle/>
          <a:p>
            <a:pPr algn="just"/>
            <a:r>
              <a:rPr lang="es-ES" sz="2500" dirty="0" smtClean="0">
                <a:solidFill>
                  <a:srgbClr val="FFFFFF"/>
                </a:solidFill>
              </a:rPr>
              <a:t>«¿No sabéis que el que se une a una prostituta se hace un solo cuerpo con ella? Pues la Escritura dice: “Los dos llegarán a ser un solo cuerpo”. Pero el que se une al Señor se hace uno con él en espíritu” (1 Corintios 6: 16-17).</a:t>
            </a:r>
            <a:endParaRPr lang="en-US" sz="2500" dirty="0" smtClean="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74189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solidFill>
                  <a:srgbClr val="FFFFFF"/>
                </a:solidFill>
              </a:rPr>
              <a:t>Los únicos poseedores del</a:t>
            </a:r>
            <a:br>
              <a:rPr lang="es-ES" dirty="0" smtClean="0">
                <a:solidFill>
                  <a:srgbClr val="FFFFFF"/>
                </a:solidFill>
              </a:rPr>
            </a:br>
            <a:r>
              <a:rPr lang="es-ES" dirty="0" smtClean="0">
                <a:solidFill>
                  <a:srgbClr val="FFFFFF"/>
                </a:solidFill>
              </a:rPr>
              <a:t>cuerpo humano</a:t>
            </a:r>
            <a:endParaRPr lang="en-US" dirty="0">
              <a:solidFill>
                <a:srgbClr val="FFFFFF"/>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72031175"/>
              </p:ext>
            </p:extLst>
          </p:nvPr>
        </p:nvGraphicFramePr>
        <p:xfrm>
          <a:off x="779463" y="1800840"/>
          <a:ext cx="7583487" cy="400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9336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5170" y="1963508"/>
            <a:ext cx="8184805" cy="566738"/>
          </a:xfrm>
        </p:spPr>
        <p:txBody>
          <a:bodyPr>
            <a:noAutofit/>
          </a:bodyPr>
          <a:lstStyle/>
          <a:p>
            <a:r>
              <a:rPr lang="es-ES" sz="4400" b="0" dirty="0" smtClean="0">
                <a:solidFill>
                  <a:srgbClr val="FFFFFF"/>
                </a:solidFill>
              </a:rPr>
              <a:t>6. El cuerpo es un recinto sagrado</a:t>
            </a:r>
            <a:endParaRPr lang="en-US" sz="4400" b="0" dirty="0">
              <a:solidFill>
                <a:srgbClr val="FFFFFF"/>
              </a:solidFill>
            </a:endParaRPr>
          </a:p>
        </p:txBody>
      </p:sp>
      <p:sp>
        <p:nvSpPr>
          <p:cNvPr id="6" name="Marcador de texto 5"/>
          <p:cNvSpPr>
            <a:spLocks noGrp="1"/>
          </p:cNvSpPr>
          <p:nvPr>
            <p:ph type="body" sz="half" idx="2"/>
          </p:nvPr>
        </p:nvSpPr>
        <p:spPr>
          <a:xfrm>
            <a:off x="495171" y="2827466"/>
            <a:ext cx="5486400" cy="2481956"/>
          </a:xfrm>
        </p:spPr>
        <p:txBody>
          <a:bodyPr>
            <a:noAutofit/>
          </a:bodyPr>
          <a:lstStyle/>
          <a:p>
            <a:pPr algn="just"/>
            <a:r>
              <a:rPr lang="es-ES" sz="2400" dirty="0" smtClean="0">
                <a:solidFill>
                  <a:srgbClr val="FFFFFF"/>
                </a:solidFill>
              </a:rPr>
              <a:t>«¿Acaso no sabéis que vuestro cuerpo es templo del Espíritu Santo, quien está en vosotros y que habéis recibido de parte de Dios? No sois vosotros vuestros propios dueños» (1 Corintios 6: 19).</a:t>
            </a:r>
            <a:endParaRPr lang="en-US" sz="2400" dirty="0" smtClean="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3981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35705" y="882708"/>
            <a:ext cx="8308044" cy="566738"/>
          </a:xfrm>
        </p:spPr>
        <p:txBody>
          <a:bodyPr>
            <a:noAutofit/>
          </a:bodyPr>
          <a:lstStyle/>
          <a:p>
            <a:r>
              <a:rPr lang="es-ES" sz="4400" b="0" dirty="0" smtClean="0">
                <a:solidFill>
                  <a:srgbClr val="FFFFFF"/>
                </a:solidFill>
              </a:rPr>
              <a:t>7. Jesús pagó por nuestros cuerpos</a:t>
            </a:r>
            <a:endParaRPr lang="en-US" sz="4400" b="0" dirty="0">
              <a:solidFill>
                <a:srgbClr val="FFFFFF"/>
              </a:solidFill>
            </a:endParaRPr>
          </a:p>
        </p:txBody>
      </p:sp>
      <p:sp>
        <p:nvSpPr>
          <p:cNvPr id="6" name="Marcador de texto 5"/>
          <p:cNvSpPr>
            <a:spLocks noGrp="1"/>
          </p:cNvSpPr>
          <p:nvPr>
            <p:ph type="body" sz="half" idx="2"/>
          </p:nvPr>
        </p:nvSpPr>
        <p:spPr>
          <a:xfrm>
            <a:off x="535706" y="1719646"/>
            <a:ext cx="7841509" cy="804862"/>
          </a:xfrm>
        </p:spPr>
        <p:txBody>
          <a:bodyPr>
            <a:noAutofit/>
          </a:bodyPr>
          <a:lstStyle/>
          <a:p>
            <a:r>
              <a:rPr lang="es-ES" sz="2400" dirty="0" smtClean="0">
                <a:solidFill>
                  <a:srgbClr val="FFFFFF"/>
                </a:solidFill>
              </a:rPr>
              <a:t>«Fuisteis comprados por un precio. Por tanto, honrad con vuestro cuerpo a Dios» (1 Corintios 6: 20).</a:t>
            </a:r>
            <a:endParaRPr lang="en-US" sz="2400" dirty="0" smtClean="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3560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516947" y="405299"/>
            <a:ext cx="5549778" cy="1272359"/>
          </a:xfrm>
        </p:spPr>
        <p:txBody>
          <a:bodyPr>
            <a:noAutofit/>
          </a:bodyPr>
          <a:lstStyle/>
          <a:p>
            <a:r>
              <a:rPr lang="es-ES" sz="4400" dirty="0" smtClean="0">
                <a:solidFill>
                  <a:srgbClr val="FFFFFF"/>
                </a:solidFill>
              </a:rPr>
              <a:t>El Señor dio su vida por nuestros cuerpos</a:t>
            </a:r>
            <a:endParaRPr lang="en-US" sz="4400" dirty="0">
              <a:solidFill>
                <a:srgbClr val="FFFFFF"/>
              </a:solidFill>
            </a:endParaRPr>
          </a:p>
        </p:txBody>
      </p:sp>
      <p:sp>
        <p:nvSpPr>
          <p:cNvPr id="6" name="Marcador de contenido 5"/>
          <p:cNvSpPr>
            <a:spLocks noGrp="1"/>
          </p:cNvSpPr>
          <p:nvPr>
            <p:ph type="body" sz="half" idx="2"/>
          </p:nvPr>
        </p:nvSpPr>
        <p:spPr>
          <a:xfrm>
            <a:off x="516947" y="2001897"/>
            <a:ext cx="5549778" cy="820272"/>
          </a:xfrm>
        </p:spPr>
        <p:txBody>
          <a:bodyPr>
            <a:noAutofit/>
          </a:bodyPr>
          <a:lstStyle/>
          <a:p>
            <a:r>
              <a:rPr lang="es-ES" sz="2400" dirty="0" smtClean="0">
                <a:solidFill>
                  <a:srgbClr val="FFFFFF"/>
                </a:solidFill>
              </a:rPr>
              <a:t>A la hora de organizar o decidir sobre el uso de nuestros cuerpos, debiéramos consultar a su verdadero Dueño.</a:t>
            </a:r>
            <a:endParaRPr lang="en-US" sz="2400" dirty="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538720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30405" y="3961071"/>
            <a:ext cx="7772400" cy="1362075"/>
          </a:xfrm>
        </p:spPr>
        <p:txBody>
          <a:bodyPr>
            <a:noAutofit/>
          </a:bodyPr>
          <a:lstStyle/>
          <a:p>
            <a:r>
              <a:rPr lang="es-ES" sz="4400" dirty="0" smtClean="0">
                <a:solidFill>
                  <a:srgbClr val="FFFFFF"/>
                </a:solidFill>
              </a:rPr>
              <a:t>Honrad a Dios con</a:t>
            </a:r>
            <a:br>
              <a:rPr lang="es-ES" sz="4400" dirty="0" smtClean="0">
                <a:solidFill>
                  <a:srgbClr val="FFFFFF"/>
                </a:solidFill>
              </a:rPr>
            </a:br>
            <a:r>
              <a:rPr lang="es-ES" sz="4400" dirty="0" smtClean="0">
                <a:solidFill>
                  <a:srgbClr val="FFFFFF"/>
                </a:solidFill>
              </a:rPr>
              <a:t>vuestros cuerpos</a:t>
            </a:r>
            <a:endParaRPr lang="en-US" sz="4400" dirty="0">
              <a:solidFill>
                <a:srgbClr val="FFFFFF"/>
              </a:solidFill>
            </a:endParaRPr>
          </a:p>
        </p:txBody>
      </p:sp>
      <p:sp>
        <p:nvSpPr>
          <p:cNvPr id="4"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457200" y="3571072"/>
            <a:ext cx="8229600" cy="1143000"/>
          </a:xfrm>
        </p:spPr>
        <p:txBody>
          <a:bodyPr>
            <a:normAutofit/>
          </a:bodyPr>
          <a:lstStyle/>
          <a:p>
            <a:r>
              <a:rPr lang="es-ES" dirty="0" smtClean="0">
                <a:solidFill>
                  <a:schemeClr val="bg1"/>
                </a:solidFill>
              </a:rPr>
              <a:t>El secreto de la vida eterna</a:t>
            </a:r>
            <a:endParaRPr lang="en-US" dirty="0">
              <a:solidFill>
                <a:schemeClr val="bg1"/>
              </a:solidFill>
            </a:endParaRPr>
          </a:p>
        </p:txBody>
      </p:sp>
      <p:sp>
        <p:nvSpPr>
          <p:cNvPr id="5" name="Marcador de contenido 4"/>
          <p:cNvSpPr>
            <a:spLocks noGrp="1"/>
          </p:cNvSpPr>
          <p:nvPr>
            <p:ph sz="half" idx="1"/>
          </p:nvPr>
        </p:nvSpPr>
        <p:spPr>
          <a:xfrm>
            <a:off x="388960" y="4846373"/>
            <a:ext cx="8441140" cy="1084505"/>
          </a:xfrm>
        </p:spPr>
        <p:txBody>
          <a:bodyPr>
            <a:normAutofit/>
          </a:bodyPr>
          <a:lstStyle/>
          <a:p>
            <a:pPr marL="0" indent="0" algn="ctr">
              <a:buNone/>
            </a:pPr>
            <a:r>
              <a:rPr lang="es-ES" sz="2400" dirty="0" smtClean="0">
                <a:solidFill>
                  <a:schemeClr val="bg1"/>
                </a:solidFill>
              </a:rPr>
              <a:t>«Por tanto, honrad con vuestro cuerpo a Dios» (1 Corintios 6: 20).</a:t>
            </a:r>
            <a:endParaRPr lang="en-US" sz="2400" dirty="0">
              <a:solidFill>
                <a:schemeClr val="bg1"/>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3864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1004222" y="606427"/>
            <a:ext cx="7521623" cy="516422"/>
          </a:xfrm>
        </p:spPr>
        <p:txBody>
          <a:bodyPr>
            <a:noAutofit/>
          </a:bodyPr>
          <a:lstStyle/>
          <a:p>
            <a:r>
              <a:rPr lang="es-ES" sz="4400" b="0" dirty="0" smtClean="0">
                <a:solidFill>
                  <a:srgbClr val="FFFFFF"/>
                </a:solidFill>
              </a:rPr>
              <a:t>La fórmula que no falla</a:t>
            </a:r>
            <a:endParaRPr lang="en-US" sz="4400" b="0" dirty="0">
              <a:solidFill>
                <a:srgbClr val="FFFFFF"/>
              </a:solidFill>
            </a:endParaRPr>
          </a:p>
        </p:txBody>
      </p:sp>
      <p:sp>
        <p:nvSpPr>
          <p:cNvPr id="10" name="Marcador de contenido 9"/>
          <p:cNvSpPr>
            <a:spLocks noGrp="1"/>
          </p:cNvSpPr>
          <p:nvPr>
            <p:ph idx="1"/>
          </p:nvPr>
        </p:nvSpPr>
        <p:spPr>
          <a:xfrm>
            <a:off x="923150" y="1799679"/>
            <a:ext cx="5111750" cy="4738811"/>
          </a:xfrm>
        </p:spPr>
        <p:txBody>
          <a:bodyPr>
            <a:normAutofit/>
          </a:bodyPr>
          <a:lstStyle/>
          <a:p>
            <a:r>
              <a:rPr lang="es-ES" dirty="0" smtClean="0">
                <a:solidFill>
                  <a:srgbClr val="FAC090"/>
                </a:solidFill>
              </a:rPr>
              <a:t>A</a:t>
            </a:r>
            <a:r>
              <a:rPr lang="es-ES" dirty="0" smtClean="0">
                <a:solidFill>
                  <a:schemeClr val="bg1"/>
                </a:solidFill>
              </a:rPr>
              <a:t>gua</a:t>
            </a:r>
          </a:p>
          <a:p>
            <a:r>
              <a:rPr lang="es-ES" dirty="0" smtClean="0">
                <a:solidFill>
                  <a:srgbClr val="FAC090"/>
                </a:solidFill>
              </a:rPr>
              <a:t>D</a:t>
            </a:r>
            <a:r>
              <a:rPr lang="es-ES" dirty="0" smtClean="0">
                <a:solidFill>
                  <a:schemeClr val="bg1"/>
                </a:solidFill>
              </a:rPr>
              <a:t>escanso</a:t>
            </a:r>
          </a:p>
          <a:p>
            <a:r>
              <a:rPr lang="es-ES" dirty="0" smtClean="0">
                <a:solidFill>
                  <a:srgbClr val="FAC090"/>
                </a:solidFill>
              </a:rPr>
              <a:t>E</a:t>
            </a:r>
            <a:r>
              <a:rPr lang="es-ES" dirty="0" smtClean="0">
                <a:solidFill>
                  <a:schemeClr val="bg1"/>
                </a:solidFill>
              </a:rPr>
              <a:t>jercicio</a:t>
            </a:r>
          </a:p>
          <a:p>
            <a:r>
              <a:rPr lang="es-ES" dirty="0" smtClean="0">
                <a:solidFill>
                  <a:srgbClr val="FAC090"/>
                </a:solidFill>
              </a:rPr>
              <a:t>L</a:t>
            </a:r>
            <a:r>
              <a:rPr lang="es-ES" dirty="0" smtClean="0">
                <a:solidFill>
                  <a:schemeClr val="bg1"/>
                </a:solidFill>
              </a:rPr>
              <a:t>uz del sol</a:t>
            </a:r>
          </a:p>
          <a:p>
            <a:r>
              <a:rPr lang="es-ES" dirty="0" smtClean="0">
                <a:solidFill>
                  <a:srgbClr val="FAC090"/>
                </a:solidFill>
              </a:rPr>
              <a:t>A</a:t>
            </a:r>
            <a:r>
              <a:rPr lang="es-ES" dirty="0" smtClean="0">
                <a:solidFill>
                  <a:schemeClr val="bg1"/>
                </a:solidFill>
              </a:rPr>
              <a:t>ire puro</a:t>
            </a:r>
          </a:p>
          <a:p>
            <a:r>
              <a:rPr lang="es-ES" dirty="0" smtClean="0">
                <a:solidFill>
                  <a:srgbClr val="FAC090"/>
                </a:solidFill>
              </a:rPr>
              <a:t>N</a:t>
            </a:r>
            <a:r>
              <a:rPr lang="es-ES" dirty="0" smtClean="0">
                <a:solidFill>
                  <a:schemeClr val="bg1"/>
                </a:solidFill>
              </a:rPr>
              <a:t>utrición</a:t>
            </a:r>
          </a:p>
          <a:p>
            <a:r>
              <a:rPr lang="es-ES" dirty="0" smtClean="0">
                <a:solidFill>
                  <a:srgbClr val="FAC090"/>
                </a:solidFill>
              </a:rPr>
              <a:t>T</a:t>
            </a:r>
            <a:r>
              <a:rPr lang="es-ES" dirty="0" smtClean="0">
                <a:solidFill>
                  <a:schemeClr val="bg1"/>
                </a:solidFill>
              </a:rPr>
              <a:t>emperancia</a:t>
            </a:r>
          </a:p>
          <a:p>
            <a:r>
              <a:rPr lang="es-ES" dirty="0" smtClean="0">
                <a:solidFill>
                  <a:srgbClr val="FAC090"/>
                </a:solidFill>
              </a:rPr>
              <a:t>E</a:t>
            </a:r>
            <a:r>
              <a:rPr lang="es-ES" dirty="0" smtClean="0">
                <a:solidFill>
                  <a:schemeClr val="bg1"/>
                </a:solidFill>
              </a:rPr>
              <a:t>speranza en dios</a:t>
            </a:r>
            <a:endParaRPr lang="en-US" dirty="0" smtClean="0">
              <a:solidFill>
                <a:schemeClr val="bg1"/>
              </a:solidFill>
            </a:endParaRPr>
          </a:p>
        </p:txBody>
      </p:sp>
      <p:sp>
        <p:nvSpPr>
          <p:cNvPr id="11" name="Marcador de texto 10"/>
          <p:cNvSpPr>
            <a:spLocks noGrp="1"/>
          </p:cNvSpPr>
          <p:nvPr>
            <p:ph type="body" sz="half" idx="2"/>
          </p:nvPr>
        </p:nvSpPr>
        <p:spPr>
          <a:xfrm>
            <a:off x="1004222" y="1189301"/>
            <a:ext cx="7386507" cy="539976"/>
          </a:xfrm>
        </p:spPr>
        <p:txBody>
          <a:bodyPr>
            <a:normAutofit/>
          </a:bodyPr>
          <a:lstStyle/>
          <a:p>
            <a:r>
              <a:rPr lang="en-US" sz="2800" dirty="0" smtClean="0">
                <a:solidFill>
                  <a:srgbClr val="FFFFFF"/>
                </a:solidFill>
              </a:rPr>
              <a:t>Del </a:t>
            </a:r>
            <a:r>
              <a:rPr lang="en-US" sz="2800" dirty="0" err="1" smtClean="0">
                <a:solidFill>
                  <a:srgbClr val="FFFFFF"/>
                </a:solidFill>
              </a:rPr>
              <a:t>consultorio</a:t>
            </a:r>
            <a:r>
              <a:rPr lang="en-US" sz="2800" dirty="0" smtClean="0">
                <a:solidFill>
                  <a:srgbClr val="FFFFFF"/>
                </a:solidFill>
              </a:rPr>
              <a:t> del </a:t>
            </a:r>
            <a:r>
              <a:rPr lang="en-US" sz="2800" dirty="0" err="1" smtClean="0">
                <a:solidFill>
                  <a:srgbClr val="FFFFFF"/>
                </a:solidFill>
              </a:rPr>
              <a:t>Médico</a:t>
            </a:r>
            <a:r>
              <a:rPr lang="en-US" sz="2800" dirty="0" smtClean="0">
                <a:solidFill>
                  <a:srgbClr val="FFFFFF"/>
                </a:solidFill>
              </a:rPr>
              <a:t> </a:t>
            </a:r>
            <a:r>
              <a:rPr lang="en-US" sz="2800" dirty="0" err="1" smtClean="0">
                <a:solidFill>
                  <a:srgbClr val="FFFFFF"/>
                </a:solidFill>
              </a:rPr>
              <a:t>divino</a:t>
            </a:r>
            <a:endParaRPr lang="en-US" sz="28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089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7 Título"/>
          <p:cNvSpPr>
            <a:spLocks noGrp="1"/>
          </p:cNvSpPr>
          <p:nvPr>
            <p:ph type="title"/>
          </p:nvPr>
        </p:nvSpPr>
        <p:spPr/>
        <p:txBody>
          <a:bodyPr/>
          <a:lstStyle/>
          <a:p>
            <a:r>
              <a:rPr lang="en-US" dirty="0" err="1" smtClean="0">
                <a:solidFill>
                  <a:srgbClr val="FFFFFF"/>
                </a:solidFill>
              </a:rPr>
              <a:t>Fieles</a:t>
            </a:r>
            <a:r>
              <a:rPr lang="en-US" dirty="0" smtClean="0">
                <a:solidFill>
                  <a:srgbClr val="FFFFFF"/>
                </a:solidFill>
              </a:rPr>
              <a:t> en lo </a:t>
            </a:r>
            <a:r>
              <a:rPr lang="en-US" dirty="0" err="1" smtClean="0">
                <a:solidFill>
                  <a:srgbClr val="FFFFFF"/>
                </a:solidFill>
              </a:rPr>
              <a:t>poco</a:t>
            </a:r>
            <a:endParaRPr lang="en-US" dirty="0">
              <a:solidFill>
                <a:srgbClr val="FFFFFF"/>
              </a:solidFill>
            </a:endParaRPr>
          </a:p>
        </p:txBody>
      </p:sp>
      <p:sp>
        <p:nvSpPr>
          <p:cNvPr id="10" name="9 Marcador de contenido"/>
          <p:cNvSpPr>
            <a:spLocks noGrp="1"/>
          </p:cNvSpPr>
          <p:nvPr>
            <p:ph sz="half" idx="2"/>
          </p:nvPr>
        </p:nvSpPr>
        <p:spPr>
          <a:xfrm>
            <a:off x="542039" y="1681260"/>
            <a:ext cx="5435680" cy="4525963"/>
          </a:xfrm>
        </p:spPr>
        <p:txBody>
          <a:bodyPr>
            <a:noAutofit/>
          </a:bodyPr>
          <a:lstStyle/>
          <a:p>
            <a:r>
              <a:rPr lang="es-ES" sz="2400" dirty="0" smtClean="0">
                <a:solidFill>
                  <a:srgbClr val="FFFFFF"/>
                </a:solidFill>
              </a:rPr>
              <a:t>El que es el fiel en lo poco en lo mucho también será fiel (Lucas 16: 10).</a:t>
            </a:r>
          </a:p>
          <a:p>
            <a:r>
              <a:rPr lang="es-ES" sz="2400" dirty="0" smtClean="0">
                <a:solidFill>
                  <a:srgbClr val="FFFFFF"/>
                </a:solidFill>
              </a:rPr>
              <a:t>La buena administración de un cuerpo terrenal revela a Dios un buen carácter para recibir un cuerpo celestial</a:t>
            </a:r>
          </a:p>
          <a:p>
            <a:pPr>
              <a:buNone/>
            </a:pPr>
            <a:r>
              <a:rPr lang="es-ES" sz="2400" dirty="0" smtClean="0">
                <a:solidFill>
                  <a:srgbClr val="FFFFFF"/>
                </a:solidFill>
              </a:rPr>
              <a:t>     (1 Corintios 15: 52-54).</a:t>
            </a:r>
            <a:endParaRPr lang="en-US" sz="2400" spc="-5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5943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err="1" smtClean="0">
                <a:solidFill>
                  <a:schemeClr val="bg1"/>
                </a:solidFill>
              </a:rPr>
              <a:t>Por</a:t>
            </a:r>
            <a:r>
              <a:rPr lang="en-US" dirty="0" smtClean="0">
                <a:solidFill>
                  <a:schemeClr val="bg1"/>
                </a:solidFill>
              </a:rPr>
              <a:t> </a:t>
            </a:r>
            <a:r>
              <a:rPr lang="en-US" dirty="0" err="1" smtClean="0">
                <a:solidFill>
                  <a:schemeClr val="bg1"/>
                </a:solidFill>
              </a:rPr>
              <a:t>siempre</a:t>
            </a:r>
            <a:r>
              <a:rPr lang="en-US" dirty="0" smtClean="0">
                <a:solidFill>
                  <a:schemeClr val="bg1"/>
                </a:solidFill>
              </a:rPr>
              <a:t> </a:t>
            </a:r>
            <a:r>
              <a:rPr lang="en-US" dirty="0" err="1" smtClean="0">
                <a:solidFill>
                  <a:schemeClr val="bg1"/>
                </a:solidFill>
              </a:rPr>
              <a:t>jóvenes</a:t>
            </a:r>
            <a:endParaRPr lang="en-US" dirty="0">
              <a:solidFill>
                <a:schemeClr val="bg1"/>
              </a:solidFill>
            </a:endParaRPr>
          </a:p>
        </p:txBody>
      </p:sp>
      <p:sp>
        <p:nvSpPr>
          <p:cNvPr id="4" name="Marcador de texto 3"/>
          <p:cNvSpPr>
            <a:spLocks noGrp="1"/>
          </p:cNvSpPr>
          <p:nvPr>
            <p:ph sz="half" idx="2"/>
          </p:nvPr>
        </p:nvSpPr>
        <p:spPr>
          <a:xfrm>
            <a:off x="457200" y="1546160"/>
            <a:ext cx="7977116" cy="1723253"/>
          </a:xfrm>
        </p:spPr>
        <p:txBody>
          <a:bodyPr>
            <a:normAutofit/>
          </a:bodyPr>
          <a:lstStyle/>
          <a:p>
            <a:pPr algn="just"/>
            <a:r>
              <a:rPr lang="es-ES" sz="2400" spc="-40" dirty="0" smtClean="0">
                <a:solidFill>
                  <a:schemeClr val="bg1"/>
                </a:solidFill>
              </a:rPr>
              <a:t>Permanecer eternamente joven es la fantasía de mucha gente. </a:t>
            </a:r>
          </a:p>
          <a:p>
            <a:pPr algn="just"/>
            <a:r>
              <a:rPr lang="es-ES" sz="2400" dirty="0" smtClean="0">
                <a:solidFill>
                  <a:schemeClr val="bg1"/>
                </a:solidFill>
              </a:rPr>
              <a:t>Los menos favorecidos se contentan con acariciar la idea de encontrar un día la fuente de la eterna juventud.</a:t>
            </a:r>
            <a:endParaRPr lang="en-US" sz="2400" dirty="0" smtClean="0">
              <a:solidFill>
                <a:schemeClr val="bg1"/>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solidFill>
                  <a:srgbClr val="FFFFFF"/>
                </a:solidFill>
              </a:rPr>
              <a:t>Resumen</a:t>
            </a:r>
            <a:endParaRPr lang="en-US" dirty="0">
              <a:solidFill>
                <a:srgbClr val="FFFFFF"/>
              </a:solidFill>
            </a:endParaRPr>
          </a:p>
        </p:txBody>
      </p:sp>
      <p:sp>
        <p:nvSpPr>
          <p:cNvPr id="3" name="Marcador de contenido 2"/>
          <p:cNvSpPr>
            <a:spLocks noGrp="1"/>
          </p:cNvSpPr>
          <p:nvPr>
            <p:ph idx="1"/>
          </p:nvPr>
        </p:nvSpPr>
        <p:spPr>
          <a:xfrm>
            <a:off x="386080" y="1600200"/>
            <a:ext cx="8331200" cy="4525963"/>
          </a:xfrm>
        </p:spPr>
        <p:txBody>
          <a:bodyPr>
            <a:normAutofit/>
          </a:bodyPr>
          <a:lstStyle/>
          <a:p>
            <a:pPr algn="just"/>
            <a:r>
              <a:rPr lang="es-ES" sz="2400" dirty="0" smtClean="0">
                <a:solidFill>
                  <a:srgbClr val="FFFFFF"/>
                </a:solidFill>
              </a:rPr>
              <a:t>Un estilo de vida saludable es el gran secreto de la longevidad.</a:t>
            </a:r>
          </a:p>
          <a:p>
            <a:pPr algn="just"/>
            <a:r>
              <a:rPr lang="es-ES" sz="2400" dirty="0" smtClean="0">
                <a:solidFill>
                  <a:srgbClr val="FFFFFF"/>
                </a:solidFill>
              </a:rPr>
              <a:t>Eso incluye ejercicio físico, alimentación sana, agua, luz solar, temperancia, aire, descanso y confianza en Dios.</a:t>
            </a:r>
          </a:p>
          <a:p>
            <a:pPr algn="just"/>
            <a:r>
              <a:rPr lang="es-ES" sz="2400" dirty="0" smtClean="0">
                <a:solidFill>
                  <a:srgbClr val="FFFFFF"/>
                </a:solidFill>
              </a:rPr>
              <a:t>La Biblia dice que el cuerpo humana tiene un importante papel en nuestra vida espiritual; por esa razón Jesús dio su vida para que nosotros disfrutemos de una redención integral.</a:t>
            </a:r>
          </a:p>
          <a:p>
            <a:pPr algn="just"/>
            <a:r>
              <a:rPr lang="es-ES" sz="2400" dirty="0" smtClean="0">
                <a:solidFill>
                  <a:srgbClr val="FFFFFF"/>
                </a:solidFill>
              </a:rPr>
              <a:t>Debemos honrar a Dios con nuestros cuerpos.</a:t>
            </a:r>
          </a:p>
          <a:p>
            <a:pPr algn="just"/>
            <a:r>
              <a:rPr lang="es-ES" sz="2400" dirty="0" smtClean="0">
                <a:solidFill>
                  <a:srgbClr val="FFFFFF"/>
                </a:solidFill>
              </a:rPr>
              <a:t>La manera en la que cuidamos nuestros cuerpos revela a Dios si somos capaces de administrar cuerpos celestiales.</a:t>
            </a:r>
            <a:endParaRPr lang="en-US" sz="24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28678"/>
            <a:ext cx="8229600" cy="1143000"/>
          </a:xfrm>
        </p:spPr>
        <p:txBody>
          <a:bodyPr>
            <a:noAutofit/>
          </a:bodyPr>
          <a:lstStyle/>
          <a:p>
            <a:r>
              <a:rPr lang="en-US" dirty="0" err="1" smtClean="0">
                <a:solidFill>
                  <a:srgbClr val="FFFFFF"/>
                </a:solidFill>
              </a:rPr>
              <a:t>Informe</a:t>
            </a:r>
            <a:r>
              <a:rPr lang="en-US" dirty="0" smtClean="0">
                <a:solidFill>
                  <a:srgbClr val="FFFFFF"/>
                </a:solidFill>
              </a:rPr>
              <a:t> </a:t>
            </a:r>
            <a:r>
              <a:rPr lang="en-US" dirty="0" err="1" smtClean="0">
                <a:solidFill>
                  <a:srgbClr val="FFFFFF"/>
                </a:solidFill>
              </a:rPr>
              <a:t>sobre</a:t>
            </a:r>
            <a:r>
              <a:rPr lang="en-US" dirty="0" smtClean="0">
                <a:solidFill>
                  <a:srgbClr val="FFFFFF"/>
                </a:solidFill>
              </a:rPr>
              <a:t> la </a:t>
            </a:r>
            <a:r>
              <a:rPr lang="en-US" dirty="0" err="1" smtClean="0">
                <a:solidFill>
                  <a:srgbClr val="FFFFFF"/>
                </a:solidFill>
              </a:rPr>
              <a:t>zona</a:t>
            </a:r>
            <a:r>
              <a:rPr lang="en-US" dirty="0" smtClean="0">
                <a:solidFill>
                  <a:srgbClr val="FFFFFF"/>
                </a:solidFill>
              </a:rPr>
              <a:t> </a:t>
            </a:r>
            <a:r>
              <a:rPr lang="en-US" dirty="0" err="1" smtClean="0">
                <a:solidFill>
                  <a:srgbClr val="FFFFFF"/>
                </a:solidFill>
              </a:rPr>
              <a:t>azul</a:t>
            </a:r>
            <a:r>
              <a:rPr lang="en-US" dirty="0" smtClean="0">
                <a:solidFill>
                  <a:srgbClr val="FFFFFF"/>
                </a:solidFill>
              </a:rPr>
              <a:t/>
            </a:r>
            <a:br>
              <a:rPr lang="en-US" dirty="0" smtClean="0">
                <a:solidFill>
                  <a:srgbClr val="FFFFFF"/>
                </a:solidFill>
              </a:rPr>
            </a:br>
            <a:r>
              <a:rPr lang="en-US" dirty="0" smtClean="0">
                <a:solidFill>
                  <a:srgbClr val="FFFFFF"/>
                </a:solidFill>
              </a:rPr>
              <a:t>de Loma Linda, California</a:t>
            </a:r>
            <a:endParaRPr lang="en-US" dirty="0">
              <a:solidFill>
                <a:srgbClr val="FFFFFF"/>
              </a:solidFill>
            </a:endParaRPr>
          </a:p>
        </p:txBody>
      </p:sp>
      <p:sp>
        <p:nvSpPr>
          <p:cNvPr id="6" name="Marcador de contenido 5"/>
          <p:cNvSpPr>
            <a:spLocks noGrp="1"/>
          </p:cNvSpPr>
          <p:nvPr>
            <p:ph sz="half" idx="1"/>
          </p:nvPr>
        </p:nvSpPr>
        <p:spPr>
          <a:xfrm>
            <a:off x="295055" y="1816360"/>
            <a:ext cx="5852735" cy="3992929"/>
          </a:xfrm>
        </p:spPr>
        <p:txBody>
          <a:bodyPr>
            <a:noAutofit/>
          </a:bodyPr>
          <a:lstStyle/>
          <a:p>
            <a:pPr algn="just"/>
            <a:r>
              <a:rPr lang="es-ES" sz="2300" dirty="0" smtClean="0">
                <a:solidFill>
                  <a:srgbClr val="FFFFFF"/>
                </a:solidFill>
              </a:rPr>
              <a:t>Este caluroso pueblo del sur de California es el hogar de alrededor de 9,000 adventistas del séptimo día. </a:t>
            </a:r>
          </a:p>
          <a:p>
            <a:pPr algn="just"/>
            <a:r>
              <a:rPr lang="es-ES" sz="2300" dirty="0" smtClean="0">
                <a:solidFill>
                  <a:srgbClr val="FFFFFF"/>
                </a:solidFill>
              </a:rPr>
              <a:t>Aunque la ciudad no fue incorporada hasta 1970, los adventistas tienen antiquísimas raíces en Loma Linda.</a:t>
            </a:r>
          </a:p>
          <a:p>
            <a:pPr algn="just"/>
            <a:r>
              <a:rPr lang="es-ES" sz="2300" dirty="0" smtClean="0">
                <a:solidFill>
                  <a:srgbClr val="FFFFFF"/>
                </a:solidFill>
              </a:rPr>
              <a:t>Formada durante la década de 1840, la iglesia floreció durante el siglo XX. También prosperaron sus miembros.</a:t>
            </a:r>
          </a:p>
          <a:p>
            <a:pPr algn="just"/>
            <a:r>
              <a:rPr lang="es-ES" sz="2300" spc="-40" dirty="0" smtClean="0">
                <a:solidFill>
                  <a:srgbClr val="FFFFFF"/>
                </a:solidFill>
              </a:rPr>
              <a:t>Esto se debe a que los adventistas construyeron una cultura centrada en la salud.</a:t>
            </a:r>
            <a:endParaRPr lang="en-US" sz="2300" spc="-40" dirty="0">
              <a:solidFill>
                <a:srgbClr val="FFFFFF"/>
              </a:solidFill>
            </a:endParaRPr>
          </a:p>
        </p:txBody>
      </p:sp>
      <p:pic>
        <p:nvPicPr>
          <p:cNvPr id="10" name="Marcador de contenido 9"/>
          <p:cNvPicPr>
            <a:picLocks noGrp="1" noChangeAspect="1"/>
          </p:cNvPicPr>
          <p:nvPr>
            <p:ph sz="half" idx="2"/>
          </p:nvPr>
        </p:nvPicPr>
        <p:blipFill>
          <a:blip r:embed="rId2" cstate="print"/>
          <a:srcRect l="26099" r="26099"/>
          <a:stretch>
            <a:fillRect/>
          </a:stretch>
        </p:blipFill>
        <p:spPr>
          <a:xfrm>
            <a:off x="6297611" y="2296695"/>
            <a:ext cx="2591868" cy="2904645"/>
          </a:xfrm>
          <a:ln>
            <a:solidFill>
              <a:schemeClr val="bg1">
                <a:lumMod val="95000"/>
              </a:schemeClr>
            </a:solidFill>
          </a:ln>
        </p:spPr>
      </p:pic>
      <p:sp>
        <p:nvSpPr>
          <p:cNvPr id="11" name="CuadroTexto 10"/>
          <p:cNvSpPr txBox="1"/>
          <p:nvPr/>
        </p:nvSpPr>
        <p:spPr>
          <a:xfrm>
            <a:off x="6500144" y="1840922"/>
            <a:ext cx="2149672" cy="369332"/>
          </a:xfrm>
          <a:prstGeom prst="rect">
            <a:avLst/>
          </a:prstGeom>
          <a:noFill/>
        </p:spPr>
        <p:txBody>
          <a:bodyPr wrap="none" rtlCol="0">
            <a:spAutoFit/>
          </a:bodyPr>
          <a:lstStyle/>
          <a:p>
            <a:r>
              <a:rPr lang="es-ES" dirty="0" err="1" smtClean="0">
                <a:solidFill>
                  <a:srgbClr val="FFFFFF"/>
                </a:solidFill>
              </a:rPr>
              <a:t>www.bluezones.com</a:t>
            </a:r>
            <a:endParaRPr lang="es-ES" dirty="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82775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42188"/>
            <a:ext cx="8229600" cy="1143000"/>
          </a:xfrm>
        </p:spPr>
        <p:txBody>
          <a:bodyPr>
            <a:noAutofit/>
          </a:bodyPr>
          <a:lstStyle/>
          <a:p>
            <a:r>
              <a:rPr lang="en-US" dirty="0" err="1" smtClean="0">
                <a:solidFill>
                  <a:srgbClr val="FFFFFF"/>
                </a:solidFill>
              </a:rPr>
              <a:t>Informe</a:t>
            </a:r>
            <a:r>
              <a:rPr lang="en-US" dirty="0" smtClean="0">
                <a:solidFill>
                  <a:srgbClr val="FFFFFF"/>
                </a:solidFill>
              </a:rPr>
              <a:t> </a:t>
            </a:r>
            <a:r>
              <a:rPr lang="en-US" dirty="0" err="1" smtClean="0">
                <a:solidFill>
                  <a:srgbClr val="FFFFFF"/>
                </a:solidFill>
              </a:rPr>
              <a:t>sobre</a:t>
            </a:r>
            <a:r>
              <a:rPr lang="en-US" dirty="0" smtClean="0">
                <a:solidFill>
                  <a:srgbClr val="FFFFFF"/>
                </a:solidFill>
              </a:rPr>
              <a:t> la </a:t>
            </a:r>
            <a:r>
              <a:rPr lang="en-US" dirty="0" err="1" smtClean="0">
                <a:solidFill>
                  <a:srgbClr val="FFFFFF"/>
                </a:solidFill>
              </a:rPr>
              <a:t>zona</a:t>
            </a:r>
            <a:r>
              <a:rPr lang="en-US" dirty="0" smtClean="0">
                <a:solidFill>
                  <a:srgbClr val="FFFFFF"/>
                </a:solidFill>
              </a:rPr>
              <a:t> </a:t>
            </a:r>
            <a:r>
              <a:rPr lang="en-US" dirty="0" err="1" smtClean="0">
                <a:solidFill>
                  <a:srgbClr val="FFFFFF"/>
                </a:solidFill>
              </a:rPr>
              <a:t>azul</a:t>
            </a:r>
            <a:r>
              <a:rPr lang="en-US" dirty="0" smtClean="0">
                <a:solidFill>
                  <a:srgbClr val="FFFFFF"/>
                </a:solidFill>
              </a:rPr>
              <a:t/>
            </a:r>
            <a:br>
              <a:rPr lang="en-US" dirty="0" smtClean="0">
                <a:solidFill>
                  <a:srgbClr val="FFFFFF"/>
                </a:solidFill>
              </a:rPr>
            </a:br>
            <a:r>
              <a:rPr lang="en-US" dirty="0" smtClean="0">
                <a:solidFill>
                  <a:srgbClr val="FFFFFF"/>
                </a:solidFill>
              </a:rPr>
              <a:t>de Loma Linda, California</a:t>
            </a:r>
            <a:endParaRPr lang="en-US" dirty="0">
              <a:solidFill>
                <a:srgbClr val="FFFFFF"/>
              </a:solidFill>
            </a:endParaRPr>
          </a:p>
        </p:txBody>
      </p:sp>
      <p:sp>
        <p:nvSpPr>
          <p:cNvPr id="3" name="Marcador de contenido 2"/>
          <p:cNvSpPr>
            <a:spLocks noGrp="1"/>
          </p:cNvSpPr>
          <p:nvPr>
            <p:ph idx="1"/>
          </p:nvPr>
        </p:nvSpPr>
        <p:spPr>
          <a:xfrm>
            <a:off x="327547" y="1937950"/>
            <a:ext cx="8413845" cy="4525963"/>
          </a:xfrm>
        </p:spPr>
        <p:txBody>
          <a:bodyPr>
            <a:noAutofit/>
          </a:bodyPr>
          <a:lstStyle/>
          <a:p>
            <a:pPr algn="just"/>
            <a:r>
              <a:rPr lang="es-ES" sz="2100" spc="-60" dirty="0" smtClean="0">
                <a:solidFill>
                  <a:srgbClr val="FFFFFF"/>
                </a:solidFill>
              </a:rPr>
              <a:t>La Iglesia Adventista recomienda el vegetarianismo y el ejercicio físico regular.</a:t>
            </a:r>
          </a:p>
          <a:p>
            <a:pPr algn="just"/>
            <a:r>
              <a:rPr lang="es-ES" sz="2100" dirty="0" smtClean="0">
                <a:solidFill>
                  <a:srgbClr val="FFFFFF"/>
                </a:solidFill>
              </a:rPr>
              <a:t>Sus miembros beben agua en vez de refrescos y refrigerios de nueces en lugar de patatas fritas. Ellos se abstienen de consumir cigarros y alcohol y mantienen el estrés a raya guardando un sábado de veinticuatro horas cada semana.  </a:t>
            </a:r>
          </a:p>
          <a:p>
            <a:pPr algn="just"/>
            <a:r>
              <a:rPr lang="es-ES" sz="2100" dirty="0" smtClean="0">
                <a:solidFill>
                  <a:srgbClr val="FFFFFF"/>
                </a:solidFill>
              </a:rPr>
              <a:t>Los centenarios de Loma Linda también destacan la importancia de contar con una «tribu correcta». En esta comunidad muy unidad los adventistas se asocian esencialmente con otros adventistas, de modo que se nutren mutuamente de los hábitos saludables.</a:t>
            </a:r>
          </a:p>
          <a:p>
            <a:pPr algn="just"/>
            <a:r>
              <a:rPr lang="es-ES" sz="2100" spc="-20" dirty="0" smtClean="0">
                <a:solidFill>
                  <a:srgbClr val="FFFFFF"/>
                </a:solidFill>
              </a:rPr>
              <a:t>El centro médico de la Universidad de Loma Linda ha estado estudiando adventistas durante cincuenta años. ¿El resultado? Toneladas de evidencia de que el estilo de vida es la clave para su excepcional longevidad.</a:t>
            </a:r>
            <a:endParaRPr lang="en-US" sz="2100" spc="-20" dirty="0">
              <a:solidFill>
                <a:srgbClr val="FFFFFF"/>
              </a:solidFill>
            </a:endParaRPr>
          </a:p>
        </p:txBody>
      </p:sp>
      <p:sp>
        <p:nvSpPr>
          <p:cNvPr id="7" name="CuadroTexto 6"/>
          <p:cNvSpPr txBox="1"/>
          <p:nvPr/>
        </p:nvSpPr>
        <p:spPr>
          <a:xfrm>
            <a:off x="1014027" y="6239777"/>
            <a:ext cx="2149672" cy="369332"/>
          </a:xfrm>
          <a:prstGeom prst="rect">
            <a:avLst/>
          </a:prstGeom>
          <a:noFill/>
        </p:spPr>
        <p:txBody>
          <a:bodyPr wrap="none" rtlCol="0">
            <a:spAutoFit/>
          </a:bodyPr>
          <a:lstStyle/>
          <a:p>
            <a:r>
              <a:rPr lang="es-ES" dirty="0" err="1" smtClean="0">
                <a:solidFill>
                  <a:srgbClr val="FFFFFF"/>
                </a:solidFill>
              </a:rPr>
              <a:t>www.bluezones.com</a:t>
            </a:r>
            <a:endParaRPr lang="es-ES" dirty="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6541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Mi </a:t>
            </a:r>
            <a:r>
              <a:rPr lang="en-US" dirty="0" err="1" smtClean="0">
                <a:solidFill>
                  <a:srgbClr val="FFFFFF"/>
                </a:solidFill>
              </a:rPr>
              <a:t>decisión</a:t>
            </a:r>
            <a:endParaRPr lang="en-US" dirty="0">
              <a:solidFill>
                <a:srgbClr val="FFFFFF"/>
              </a:solidFill>
            </a:endParaRPr>
          </a:p>
        </p:txBody>
      </p:sp>
      <p:sp>
        <p:nvSpPr>
          <p:cNvPr id="4" name="Marcador de contenido 3"/>
          <p:cNvSpPr>
            <a:spLocks noGrp="1"/>
          </p:cNvSpPr>
          <p:nvPr>
            <p:ph sz="half" idx="2"/>
          </p:nvPr>
        </p:nvSpPr>
        <p:spPr>
          <a:xfrm>
            <a:off x="1701501" y="1835784"/>
            <a:ext cx="5671648" cy="4525963"/>
          </a:xfrm>
        </p:spPr>
        <p:txBody>
          <a:bodyPr>
            <a:normAutofit/>
          </a:bodyPr>
          <a:lstStyle/>
          <a:p>
            <a:pPr algn="just"/>
            <a:r>
              <a:rPr lang="es-ES" sz="2200" dirty="0" smtClean="0">
                <a:solidFill>
                  <a:srgbClr val="FFFFFF"/>
                </a:solidFill>
              </a:rPr>
              <a:t>La Biblia dice: “Querido hermano, oro para que te vaya bien en todos tus asuntos y goces de buena salud, así como prosperas espiritualmente” (3 Juan 2</a:t>
            </a:r>
            <a:r>
              <a:rPr lang="en-US" sz="2200" dirty="0" smtClean="0">
                <a:solidFill>
                  <a:srgbClr val="FFFFFF"/>
                </a:solidFill>
              </a:rPr>
              <a:t>).</a:t>
            </a:r>
          </a:p>
          <a:p>
            <a:pPr algn="just"/>
            <a:endParaRPr lang="en-US" sz="2200" dirty="0">
              <a:solidFill>
                <a:srgbClr val="FFFFFF"/>
              </a:solidFill>
            </a:endParaRPr>
          </a:p>
          <a:p>
            <a:pPr algn="just"/>
            <a:r>
              <a:rPr lang="es-ES" sz="2200" dirty="0" smtClean="0">
                <a:solidFill>
                  <a:srgbClr val="FFFFFF"/>
                </a:solidFill>
              </a:rPr>
              <a:t>¿Deseas aceptar el estilo de vida que Jesús te ofrece para gozar de buena salud?</a:t>
            </a:r>
            <a:endParaRPr lang="en-US" sz="22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0887350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s-ES" dirty="0" smtClean="0">
                <a:solidFill>
                  <a:srgbClr val="FFFFFF"/>
                </a:solidFill>
              </a:rPr>
              <a:t>Un momento crítico para la familia</a:t>
            </a:r>
          </a:p>
          <a:p>
            <a:r>
              <a:rPr lang="es-ES" dirty="0" smtClean="0">
                <a:solidFill>
                  <a:srgbClr val="FFFFFF"/>
                </a:solidFill>
              </a:rPr>
              <a:t>El plan original de la familia</a:t>
            </a:r>
            <a:endParaRPr lang="en-US" dirty="0">
              <a:solidFill>
                <a:srgbClr val="FFFFFF"/>
              </a:solidFill>
            </a:endParaRPr>
          </a:p>
        </p:txBody>
      </p:sp>
      <p:pic>
        <p:nvPicPr>
          <p:cNvPr id="7" name="Imagen 6" descr="tit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smtClean="0">
                <a:solidFill>
                  <a:srgbClr val="FFFFFF"/>
                </a:solidFill>
              </a:rPr>
              <a:t>El </a:t>
            </a:r>
            <a:r>
              <a:rPr lang="en-US" dirty="0" err="1" smtClean="0">
                <a:solidFill>
                  <a:srgbClr val="FFFFFF"/>
                </a:solidFill>
              </a:rPr>
              <a:t>próximo</a:t>
            </a:r>
            <a:r>
              <a:rPr lang="en-US" dirty="0" smtClean="0">
                <a:solidFill>
                  <a:srgbClr val="FFFFFF"/>
                </a:solidFill>
              </a:rPr>
              <a:t> </a:t>
            </a:r>
            <a:r>
              <a:rPr lang="en-US" dirty="0" err="1" smtClean="0">
                <a:solidFill>
                  <a:srgbClr val="FFFFFF"/>
                </a:solidFill>
              </a:rPr>
              <a:t>tema</a:t>
            </a:r>
            <a:r>
              <a:rPr lang="en-US" dirty="0" smtClean="0">
                <a:solidFill>
                  <a:srgbClr val="FFFFFF"/>
                </a:solidFill>
              </a:rPr>
              <a:t>:</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s-ES" dirty="0" smtClean="0">
                <a:solidFill>
                  <a:srgbClr val="FFFFFF"/>
                </a:solidFill>
              </a:rPr>
              <a:t>¿ES NECESARIO TENER UNA FAMILIA?</a:t>
            </a:r>
            <a:endParaRPr lang="en-US" dirty="0">
              <a:solidFill>
                <a:srgbClr val="FFFFFF"/>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73" y="3147232"/>
            <a:ext cx="3203396" cy="3203396"/>
          </a:xfrm>
          <a:prstGeom prst="rect">
            <a:avLst/>
          </a:prstGeom>
        </p:spPr>
      </p:pic>
      <p:sp>
        <p:nvSpPr>
          <p:cNvPr id="10"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49929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74638"/>
            <a:ext cx="8229600" cy="1143000"/>
          </a:xfrm>
        </p:spPr>
        <p:txBody>
          <a:bodyPr>
            <a:normAutofit/>
          </a:bodyPr>
          <a:lstStyle/>
          <a:p>
            <a:r>
              <a:rPr lang="en-US" dirty="0" err="1" smtClean="0">
                <a:solidFill>
                  <a:srgbClr val="FFFFFF"/>
                </a:solidFill>
              </a:rPr>
              <a:t>Por</a:t>
            </a:r>
            <a:r>
              <a:rPr lang="en-US" dirty="0" smtClean="0">
                <a:solidFill>
                  <a:srgbClr val="FFFFFF"/>
                </a:solidFill>
              </a:rPr>
              <a:t> </a:t>
            </a:r>
            <a:r>
              <a:rPr lang="en-US" dirty="0" err="1" smtClean="0">
                <a:solidFill>
                  <a:srgbClr val="FFFFFF"/>
                </a:solidFill>
              </a:rPr>
              <a:t>siempre</a:t>
            </a:r>
            <a:r>
              <a:rPr lang="en-US" dirty="0" smtClean="0">
                <a:solidFill>
                  <a:srgbClr val="FFFFFF"/>
                </a:solidFill>
              </a:rPr>
              <a:t> </a:t>
            </a:r>
            <a:r>
              <a:rPr lang="en-US" dirty="0" err="1" smtClean="0">
                <a:solidFill>
                  <a:srgbClr val="FFFFFF"/>
                </a:solidFill>
              </a:rPr>
              <a:t>jóvenes</a:t>
            </a:r>
            <a:endParaRPr lang="en-US" dirty="0">
              <a:solidFill>
                <a:srgbClr val="FFFFFF"/>
              </a:solidFill>
            </a:endParaRPr>
          </a:p>
        </p:txBody>
      </p:sp>
      <p:sp>
        <p:nvSpPr>
          <p:cNvPr id="4" name="Marcador de texto 3"/>
          <p:cNvSpPr>
            <a:spLocks noGrp="1"/>
          </p:cNvSpPr>
          <p:nvPr>
            <p:ph sz="half" idx="2"/>
          </p:nvPr>
        </p:nvSpPr>
        <p:spPr>
          <a:xfrm>
            <a:off x="621536" y="1519140"/>
            <a:ext cx="7634074" cy="1939413"/>
          </a:xfrm>
        </p:spPr>
        <p:txBody>
          <a:bodyPr>
            <a:normAutofit/>
          </a:bodyPr>
          <a:lstStyle/>
          <a:p>
            <a:pPr algn="just"/>
            <a:r>
              <a:rPr lang="es-ES" sz="2400" dirty="0" smtClean="0">
                <a:solidFill>
                  <a:srgbClr val="FFFFFF"/>
                </a:solidFill>
              </a:rPr>
              <a:t>Los místicos sueñan con descubrir el elixir de la vida y los multimillonarios están dispuestos a gastar una fortuna para congelar sus cuerpos (criogenia) después de su muerte con la esperanza de que, en el futuro, la ciencia descubra el secreto de la inmortalidad.</a:t>
            </a:r>
            <a:endParaRPr lang="en-US" sz="24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3224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81777" y="4366370"/>
            <a:ext cx="7772400" cy="1362075"/>
          </a:xfrm>
        </p:spPr>
        <p:txBody>
          <a:bodyPr>
            <a:normAutofit/>
          </a:bodyPr>
          <a:lstStyle/>
          <a:p>
            <a:r>
              <a:rPr lang="en-US" sz="4400" dirty="0" smtClean="0">
                <a:solidFill>
                  <a:srgbClr val="FFFFFF"/>
                </a:solidFill>
              </a:rPr>
              <a:t>SECRETOS DE LA LONGEVIDAD</a:t>
            </a:r>
            <a:endParaRPr lang="en-US" sz="4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En busca de las zonas azules</a:t>
            </a:r>
            <a:endParaRPr lang="en-US" dirty="0">
              <a:solidFill>
                <a:srgbClr val="FFFFFF"/>
              </a:solidFill>
            </a:endParaRPr>
          </a:p>
        </p:txBody>
      </p:sp>
      <p:sp>
        <p:nvSpPr>
          <p:cNvPr id="3" name="Marcador de contenido 2"/>
          <p:cNvSpPr>
            <a:spLocks noGrp="1"/>
          </p:cNvSpPr>
          <p:nvPr>
            <p:ph sz="half" idx="1"/>
          </p:nvPr>
        </p:nvSpPr>
        <p:spPr>
          <a:xfrm>
            <a:off x="457200" y="1600200"/>
            <a:ext cx="4488059" cy="4525963"/>
          </a:xfrm>
        </p:spPr>
        <p:txBody>
          <a:bodyPr>
            <a:normAutofit/>
          </a:bodyPr>
          <a:lstStyle/>
          <a:p>
            <a:pPr algn="just"/>
            <a:r>
              <a:rPr lang="es-ES" sz="2400" dirty="0" smtClean="0">
                <a:solidFill>
                  <a:srgbClr val="FFFFFF"/>
                </a:solidFill>
              </a:rPr>
              <a:t>Un grupo de científicos y demógrafos dirigidos por Dan </a:t>
            </a:r>
            <a:r>
              <a:rPr lang="es-ES" sz="2400" dirty="0" err="1" smtClean="0">
                <a:solidFill>
                  <a:srgbClr val="FFFFFF"/>
                </a:solidFill>
              </a:rPr>
              <a:t>Buettner</a:t>
            </a:r>
            <a:r>
              <a:rPr lang="es-ES" sz="2400" dirty="0" smtClean="0">
                <a:solidFill>
                  <a:srgbClr val="FFFFFF"/>
                </a:solidFill>
              </a:rPr>
              <a:t> realizó, a lo largo de siete años, un trabajo de investigación para la revista </a:t>
            </a:r>
            <a:r>
              <a:rPr lang="es-ES" sz="2400" dirty="0" err="1" smtClean="0">
                <a:solidFill>
                  <a:srgbClr val="FFFFFF"/>
                </a:solidFill>
              </a:rPr>
              <a:t>National</a:t>
            </a:r>
            <a:r>
              <a:rPr lang="es-ES" sz="2400" dirty="0" smtClean="0">
                <a:solidFill>
                  <a:srgbClr val="FFFFFF"/>
                </a:solidFill>
              </a:rPr>
              <a:t> </a:t>
            </a:r>
            <a:r>
              <a:rPr lang="es-ES" sz="2400" dirty="0" err="1" smtClean="0">
                <a:solidFill>
                  <a:srgbClr val="FFFFFF"/>
                </a:solidFill>
              </a:rPr>
              <a:t>Geographic</a:t>
            </a:r>
            <a:r>
              <a:rPr lang="es-ES" sz="2400" dirty="0" smtClean="0">
                <a:solidFill>
                  <a:srgbClr val="FFFFFF"/>
                </a:solidFill>
              </a:rPr>
              <a:t>. </a:t>
            </a:r>
          </a:p>
          <a:p>
            <a:pPr algn="just"/>
            <a:r>
              <a:rPr lang="es-ES" sz="2400" dirty="0" smtClean="0">
                <a:solidFill>
                  <a:srgbClr val="FFFFFF"/>
                </a:solidFill>
              </a:rPr>
              <a:t>El propósito era desentrañar los secretos de las llamadas «zonas azules», regiones del planeta pobladas por personas que viven muchos años.</a:t>
            </a:r>
            <a:endParaRPr lang="en-US" sz="2400" dirty="0" smtClean="0">
              <a:solidFill>
                <a:srgbClr val="FFFFFF"/>
              </a:solidFill>
            </a:endParaRPr>
          </a:p>
        </p:txBody>
      </p:sp>
      <p:pic>
        <p:nvPicPr>
          <p:cNvPr id="4" name="Imagen 3" descr="dan.jpg"/>
          <p:cNvPicPr>
            <a:picLocks noChangeAspect="1"/>
          </p:cNvPicPr>
          <p:nvPr/>
        </p:nvPicPr>
        <p:blipFill rotWithShape="1">
          <a:blip r:embed="rId2" cstate="print">
            <a:extLst>
              <a:ext uri="{28A0092B-C50C-407E-A947-70E740481C1C}">
                <a14:useLocalDpi xmlns:a14="http://schemas.microsoft.com/office/drawing/2010/main" val="0"/>
              </a:ext>
            </a:extLst>
          </a:blip>
          <a:srcRect b="10181"/>
          <a:stretch/>
        </p:blipFill>
        <p:spPr>
          <a:xfrm>
            <a:off x="5479078" y="1627220"/>
            <a:ext cx="3175000" cy="4174966"/>
          </a:xfrm>
          <a:prstGeom prst="rect">
            <a:avLst/>
          </a:prstGeo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chemeClr val="bg1"/>
                </a:solidFill>
              </a:rPr>
              <a:t>La </a:t>
            </a:r>
            <a:r>
              <a:rPr lang="en-US" dirty="0" err="1" smtClean="0">
                <a:solidFill>
                  <a:schemeClr val="bg1"/>
                </a:solidFill>
              </a:rPr>
              <a:t>comunidad</a:t>
            </a:r>
            <a:r>
              <a:rPr lang="en-US" dirty="0" smtClean="0">
                <a:solidFill>
                  <a:schemeClr val="bg1"/>
                </a:solidFill>
              </a:rPr>
              <a:t> </a:t>
            </a:r>
            <a:r>
              <a:rPr lang="en-US" dirty="0" err="1" smtClean="0">
                <a:solidFill>
                  <a:schemeClr val="bg1"/>
                </a:solidFill>
              </a:rPr>
              <a:t>más</a:t>
            </a:r>
            <a:r>
              <a:rPr lang="en-US" dirty="0" smtClean="0">
                <a:solidFill>
                  <a:schemeClr val="bg1"/>
                </a:solidFill>
              </a:rPr>
              <a:t> </a:t>
            </a:r>
            <a:r>
              <a:rPr lang="en-US" dirty="0" err="1" smtClean="0">
                <a:solidFill>
                  <a:schemeClr val="bg1"/>
                </a:solidFill>
              </a:rPr>
              <a:t>saludable</a:t>
            </a:r>
            <a:endParaRPr lang="en-US" dirty="0">
              <a:solidFill>
                <a:schemeClr val="bg1"/>
              </a:solidFill>
            </a:endParaRPr>
          </a:p>
        </p:txBody>
      </p:sp>
      <p:sp>
        <p:nvSpPr>
          <p:cNvPr id="4" name="Marcador de contenido 3"/>
          <p:cNvSpPr>
            <a:spLocks noGrp="1"/>
          </p:cNvSpPr>
          <p:nvPr>
            <p:ph sz="half" idx="2"/>
          </p:nvPr>
        </p:nvSpPr>
        <p:spPr>
          <a:xfrm>
            <a:off x="4074259" y="2005501"/>
            <a:ext cx="4721817" cy="3601140"/>
          </a:xfrm>
        </p:spPr>
        <p:txBody>
          <a:bodyPr>
            <a:normAutofit/>
          </a:bodyPr>
          <a:lstStyle/>
          <a:p>
            <a:pPr algn="just"/>
            <a:r>
              <a:rPr lang="es-ES" sz="2400" spc="-70" dirty="0" smtClean="0">
                <a:solidFill>
                  <a:schemeClr val="bg1"/>
                </a:solidFill>
              </a:rPr>
              <a:t>Dichos investigadores descubrieron que entre las personas más longevas se encuentran los miembros de la Iglesia Adventista del Séptimo Día en el sur de California (EE. UU.), donde se realizó parte del estudio. </a:t>
            </a:r>
          </a:p>
          <a:p>
            <a:pPr algn="just"/>
            <a:r>
              <a:rPr lang="es-ES" sz="2400" dirty="0" smtClean="0">
                <a:solidFill>
                  <a:schemeClr val="bg1"/>
                </a:solidFill>
              </a:rPr>
              <a:t>¿Cuál es la razón de la longevidad de este grupo?</a:t>
            </a:r>
            <a:endParaRPr lang="en-US" sz="2400" dirty="0" smtClean="0">
              <a:solidFill>
                <a:schemeClr val="bg1"/>
              </a:solidFill>
            </a:endParaRPr>
          </a:p>
        </p:txBody>
      </p:sp>
      <p:pic>
        <p:nvPicPr>
          <p:cNvPr id="5" name="Imagen 4" descr="na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224" y="1532649"/>
            <a:ext cx="3441403" cy="4960581"/>
          </a:xfrm>
          <a:prstGeom prst="rect">
            <a:avLst/>
          </a:prstGeom>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1. </a:t>
            </a:r>
            <a:r>
              <a:rPr lang="en-US" dirty="0" err="1" smtClean="0">
                <a:solidFill>
                  <a:srgbClr val="FFFFFF"/>
                </a:solidFill>
              </a:rPr>
              <a:t>Ejercicio</a:t>
            </a:r>
            <a:r>
              <a:rPr lang="en-US" dirty="0" smtClean="0">
                <a:solidFill>
                  <a:srgbClr val="FFFFFF"/>
                </a:solidFill>
              </a:rPr>
              <a:t> </a:t>
            </a:r>
            <a:r>
              <a:rPr lang="en-US" dirty="0" err="1" smtClean="0">
                <a:solidFill>
                  <a:srgbClr val="FFFFFF"/>
                </a:solidFill>
              </a:rPr>
              <a:t>físico</a:t>
            </a:r>
            <a:endParaRPr lang="en-US" dirty="0">
              <a:solidFill>
                <a:srgbClr val="FFFFFF"/>
              </a:solidFill>
            </a:endParaRPr>
          </a:p>
        </p:txBody>
      </p:sp>
      <p:sp>
        <p:nvSpPr>
          <p:cNvPr id="4" name="Marcador de contenido 3"/>
          <p:cNvSpPr>
            <a:spLocks noGrp="1"/>
          </p:cNvSpPr>
          <p:nvPr>
            <p:ph sz="half" idx="2"/>
          </p:nvPr>
        </p:nvSpPr>
        <p:spPr>
          <a:xfrm>
            <a:off x="285312" y="1410151"/>
            <a:ext cx="4822081" cy="4525963"/>
          </a:xfrm>
        </p:spPr>
        <p:txBody>
          <a:bodyPr>
            <a:normAutofit/>
          </a:bodyPr>
          <a:lstStyle/>
          <a:p>
            <a:pPr algn="just"/>
            <a:r>
              <a:rPr lang="es-ES" sz="2400" dirty="0" smtClean="0">
                <a:solidFill>
                  <a:srgbClr val="FFFFFF"/>
                </a:solidFill>
              </a:rPr>
              <a:t>Hasta hace unas décadas, el ejercicio físico era parte de la rutina diaria de las personas.</a:t>
            </a:r>
            <a:endParaRPr lang="en-US" sz="2400" dirty="0" smtClean="0">
              <a:solidFill>
                <a:srgbClr val="FFFFFF"/>
              </a:solidFill>
            </a:endParaRPr>
          </a:p>
          <a:p>
            <a:pPr marL="0" indent="0" algn="just">
              <a:buNone/>
            </a:pPr>
            <a:r>
              <a:rPr lang="en-US" sz="2400" dirty="0" smtClean="0">
                <a:solidFill>
                  <a:srgbClr val="FFFFFF"/>
                </a:solidFill>
              </a:rPr>
              <a:t> </a:t>
            </a:r>
          </a:p>
          <a:p>
            <a:pPr algn="just"/>
            <a:r>
              <a:rPr lang="es-ES" sz="2400" dirty="0" smtClean="0">
                <a:solidFill>
                  <a:srgbClr val="FFFFFF"/>
                </a:solidFill>
              </a:rPr>
              <a:t>No obstante, hoy se ha convertido en una actividad en sí misma.</a:t>
            </a:r>
            <a:endParaRPr lang="en-US" sz="24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solidFill>
                  <a:srgbClr val="FFFFFF"/>
                </a:solidFill>
              </a:rPr>
              <a:t>Beneficios</a:t>
            </a:r>
            <a:r>
              <a:rPr lang="en-US" dirty="0" smtClean="0">
                <a:solidFill>
                  <a:srgbClr val="FFFFFF"/>
                </a:solidFill>
              </a:rPr>
              <a:t> del </a:t>
            </a:r>
            <a:r>
              <a:rPr lang="en-US" dirty="0" err="1" smtClean="0">
                <a:solidFill>
                  <a:srgbClr val="FFFFFF"/>
                </a:solidFill>
              </a:rPr>
              <a:t>ejercicio</a:t>
            </a:r>
            <a:r>
              <a:rPr lang="en-US" dirty="0" smtClean="0">
                <a:solidFill>
                  <a:srgbClr val="FFFFFF"/>
                </a:solidFill>
              </a:rPr>
              <a:t> </a:t>
            </a:r>
            <a:r>
              <a:rPr lang="en-US" dirty="0" err="1" smtClean="0">
                <a:solidFill>
                  <a:srgbClr val="FFFFFF"/>
                </a:solidFill>
              </a:rPr>
              <a:t>físico</a:t>
            </a:r>
            <a:endParaRPr lang="en-US" dirty="0">
              <a:solidFill>
                <a:srgbClr val="FFFFFF"/>
              </a:solidFill>
            </a:endParaRPr>
          </a:p>
        </p:txBody>
      </p:sp>
      <p:sp>
        <p:nvSpPr>
          <p:cNvPr id="4" name="Marcador de contenido 3"/>
          <p:cNvSpPr>
            <a:spLocks noGrp="1"/>
          </p:cNvSpPr>
          <p:nvPr>
            <p:ph idx="1"/>
          </p:nvPr>
        </p:nvSpPr>
        <p:spPr>
          <a:xfrm>
            <a:off x="457199" y="1600200"/>
            <a:ext cx="8365899" cy="4525963"/>
          </a:xfrm>
        </p:spPr>
        <p:txBody>
          <a:bodyPr>
            <a:noAutofit/>
          </a:bodyPr>
          <a:lstStyle/>
          <a:p>
            <a:pPr algn="just">
              <a:spcBef>
                <a:spcPts val="200"/>
              </a:spcBef>
            </a:pPr>
            <a:r>
              <a:rPr lang="es-ES" sz="2300" dirty="0" smtClean="0">
                <a:solidFill>
                  <a:srgbClr val="FFFFFF"/>
                </a:solidFill>
              </a:rPr>
              <a:t>Ayuda a tonificar los músculos, lo que permite quemar la grasa que causa la obesidad. </a:t>
            </a:r>
          </a:p>
          <a:p>
            <a:pPr algn="just">
              <a:spcBef>
                <a:spcPts val="200"/>
              </a:spcBef>
            </a:pPr>
            <a:r>
              <a:rPr lang="es-ES" sz="2300" dirty="0" smtClean="0">
                <a:solidFill>
                  <a:srgbClr val="FFFFFF"/>
                </a:solidFill>
              </a:rPr>
              <a:t>Proporciona energía.  </a:t>
            </a:r>
          </a:p>
          <a:p>
            <a:pPr algn="just">
              <a:spcBef>
                <a:spcPts val="200"/>
              </a:spcBef>
            </a:pPr>
            <a:r>
              <a:rPr lang="es-ES" sz="2300" dirty="0" smtClean="0">
                <a:solidFill>
                  <a:srgbClr val="FFFFFF"/>
                </a:solidFill>
              </a:rPr>
              <a:t>Disminuye el estrés.</a:t>
            </a:r>
          </a:p>
          <a:p>
            <a:pPr algn="just">
              <a:spcBef>
                <a:spcPts val="200"/>
              </a:spcBef>
            </a:pPr>
            <a:r>
              <a:rPr lang="es-ES" sz="2300" dirty="0" smtClean="0">
                <a:solidFill>
                  <a:srgbClr val="FFFFFF"/>
                </a:solidFill>
              </a:rPr>
              <a:t>Reduce el riesgo de osteoporosis.</a:t>
            </a:r>
          </a:p>
          <a:p>
            <a:pPr algn="just">
              <a:spcBef>
                <a:spcPts val="200"/>
              </a:spcBef>
            </a:pPr>
            <a:r>
              <a:rPr lang="es-ES" sz="2300" dirty="0" smtClean="0">
                <a:solidFill>
                  <a:srgbClr val="FFFFFF"/>
                </a:solidFill>
              </a:rPr>
              <a:t>Ayuda a dormir mejor. Es lógico que si se reduce el nivel de estrés se disfrute de un sueño reparador.</a:t>
            </a:r>
          </a:p>
          <a:p>
            <a:pPr algn="just">
              <a:spcBef>
                <a:spcPts val="200"/>
              </a:spcBef>
            </a:pPr>
            <a:r>
              <a:rPr lang="es-ES" sz="2300" dirty="0" smtClean="0">
                <a:solidFill>
                  <a:srgbClr val="FFFFFF"/>
                </a:solidFill>
              </a:rPr>
              <a:t>Practicado de forma regular y frecuente estimula el sistema inmunológico ayudando a prevenir las llamadas enfermedades de la civilización, como la coronaria y la cardiovascular.</a:t>
            </a:r>
          </a:p>
          <a:p>
            <a:pPr algn="just">
              <a:spcBef>
                <a:spcPts val="200"/>
              </a:spcBef>
            </a:pPr>
            <a:r>
              <a:rPr lang="es-ES" sz="2300" spc="-30" dirty="0" smtClean="0">
                <a:solidFill>
                  <a:srgbClr val="FFFFFF"/>
                </a:solidFill>
              </a:rPr>
              <a:t>Hace que el cuerpo use el oxígeno y los nutrientes con mayor eficiencia, y el resultado es un sistema inmunológico más saludable.</a:t>
            </a:r>
            <a:endParaRPr lang="en-US" sz="2300" spc="-3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23858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2775</TotalTime>
  <Words>1717</Words>
  <Application>Microsoft Macintosh PowerPoint</Application>
  <PresentationFormat>On-screen Show (4:3)</PresentationFormat>
  <Paragraphs>150</Paragraphs>
  <Slides>34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Calibri</vt:lpstr>
      <vt:lpstr>Wingdings 2</vt:lpstr>
      <vt:lpstr>Arial</vt:lpstr>
      <vt:lpstr>Tema de Office</vt:lpstr>
      <vt:lpstr>PowerPoint Presentation</vt:lpstr>
      <vt:lpstr>¿Es posible vivir más y mejor?</vt:lpstr>
      <vt:lpstr>Por siempre jóvenes</vt:lpstr>
      <vt:lpstr>Por siempre jóvenes</vt:lpstr>
      <vt:lpstr>SECRETOS DE LA LONGEVIDAD</vt:lpstr>
      <vt:lpstr>En busca de las zonas azules</vt:lpstr>
      <vt:lpstr>La comunidad más saludable</vt:lpstr>
      <vt:lpstr>1. Ejercicio físico</vt:lpstr>
      <vt:lpstr>Beneficios del ejercicio físico</vt:lpstr>
      <vt:lpstr>2. Agua</vt:lpstr>
      <vt:lpstr>3. Confianza en Dios</vt:lpstr>
      <vt:lpstr>4. Descanso</vt:lpstr>
      <vt:lpstr>5. Aire puro</vt:lpstr>
      <vt:lpstr>6. Temperancia</vt:lpstr>
      <vt:lpstr>7. Una dieta equilibrada</vt:lpstr>
      <vt:lpstr>EL SIGNIFICADO BÍBLICO DEL CUERPO HUMANO</vt:lpstr>
      <vt:lpstr>1. Tengo libertad. Pero no todo es par mi bien</vt:lpstr>
      <vt:lpstr>2. El cuerpo no es para la inmoralidad sexual</vt:lpstr>
      <vt:lpstr>3. El cuerpo es para servir a Dios</vt:lpstr>
      <vt:lpstr>4. El cuerpo es un instrumento divino</vt:lpstr>
      <vt:lpstr>5. El cuerpo debe estar  unido a algo</vt:lpstr>
      <vt:lpstr>Los únicos poseedores del cuerpo humano</vt:lpstr>
      <vt:lpstr>6. El cuerpo es un recinto sagrado</vt:lpstr>
      <vt:lpstr>7. Jesús pagó por nuestros cuerpos</vt:lpstr>
      <vt:lpstr>El Señor dio su vida por nuestros cuerpos</vt:lpstr>
      <vt:lpstr>Honrad a Dios con vuestros cuerpos</vt:lpstr>
      <vt:lpstr>El secreto de la vida eterna</vt:lpstr>
      <vt:lpstr>La fórmula que no falla</vt:lpstr>
      <vt:lpstr>Fieles en lo poco</vt:lpstr>
      <vt:lpstr>Resumen</vt:lpstr>
      <vt:lpstr>Informe sobre la zona azul de Loma Linda, California</vt:lpstr>
      <vt:lpstr>Informe sobre la zona azul de Loma Linda, California</vt:lpstr>
      <vt:lpstr>Mi decisión</vt:lpstr>
      <vt:lpstr>El próximo tema:</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412</cp:revision>
  <dcterms:created xsi:type="dcterms:W3CDTF">2016-10-26T07:26:55Z</dcterms:created>
  <dcterms:modified xsi:type="dcterms:W3CDTF">2017-01-26T15:48:11Z</dcterms:modified>
</cp:coreProperties>
</file>