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4" r:id="rId1"/>
  </p:sldMasterIdLst>
  <p:notesMasterIdLst>
    <p:notesMasterId r:id="rId36"/>
  </p:notesMasterIdLst>
  <p:handoutMasterIdLst>
    <p:handoutMasterId r:id="rId37"/>
  </p:handoutMasterIdLst>
  <p:sldIdLst>
    <p:sldId id="350" r:id="rId2"/>
    <p:sldId id="351" r:id="rId3"/>
    <p:sldId id="297" r:id="rId4"/>
    <p:sldId id="334" r:id="rId5"/>
    <p:sldId id="263" r:id="rId6"/>
    <p:sldId id="306" r:id="rId7"/>
    <p:sldId id="271" r:id="rId8"/>
    <p:sldId id="326" r:id="rId9"/>
    <p:sldId id="307" r:id="rId10"/>
    <p:sldId id="305" r:id="rId11"/>
    <p:sldId id="335" r:id="rId12"/>
    <p:sldId id="336" r:id="rId13"/>
    <p:sldId id="337" r:id="rId14"/>
    <p:sldId id="338" r:id="rId15"/>
    <p:sldId id="339" r:id="rId16"/>
    <p:sldId id="281" r:id="rId17"/>
    <p:sldId id="312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275" r:id="rId27"/>
    <p:sldId id="324" r:id="rId28"/>
    <p:sldId id="348" r:id="rId29"/>
    <p:sldId id="349" r:id="rId30"/>
    <p:sldId id="295" r:id="rId31"/>
    <p:sldId id="333" r:id="rId32"/>
    <p:sldId id="291" r:id="rId33"/>
    <p:sldId id="352" r:id="rId34"/>
    <p:sldId id="35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tein, Clifford" initials="GC" lastIdx="2" clrIdx="0">
    <p:extLst/>
  </p:cmAuthor>
  <p:cmAuthor id="2" name="Goldstein, Clifford" initials="GC [2]" lastIdx="1" clrIdx="1">
    <p:extLst/>
  </p:cmAuthor>
  <p:cmAuthor id="3" name="Alejandro Medina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9"/>
    <p:restoredTop sz="86401" autoAdjust="0"/>
  </p:normalViewPr>
  <p:slideViewPr>
    <p:cSldViewPr snapToGrid="0" snapToObjects="1">
      <p:cViewPr varScale="1">
        <p:scale>
          <a:sx n="126" d="100"/>
          <a:sy n="126" d="100"/>
        </p:scale>
        <p:origin x="10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AF53D5-8129-4AFF-A484-6162A1CDA812}" type="doc">
      <dgm:prSet loTypeId="urn:microsoft.com/office/officeart/2005/8/layout/venn1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46BC9499-50CE-4735-BD0B-14FEE1D8CE0C}">
      <dgm:prSet phldrT="[Texto]"/>
      <dgm:spPr/>
      <dgm:t>
        <a:bodyPr/>
        <a:lstStyle/>
        <a:p>
          <a:endParaRPr lang="en-US" noProof="0" dirty="0"/>
        </a:p>
      </dgm:t>
    </dgm:pt>
    <dgm:pt modelId="{16DF265E-6E88-469F-8858-B3EF2E31C1FA}" type="parTrans" cxnId="{BDB867B8-3403-47ED-86BE-2A384B2F8021}">
      <dgm:prSet/>
      <dgm:spPr/>
      <dgm:t>
        <a:bodyPr/>
        <a:lstStyle/>
        <a:p>
          <a:endParaRPr lang="es-MX"/>
        </a:p>
      </dgm:t>
    </dgm:pt>
    <dgm:pt modelId="{8AF46EEE-8E46-451D-B71A-BD71B241A681}" type="sibTrans" cxnId="{BDB867B8-3403-47ED-86BE-2A384B2F8021}">
      <dgm:prSet/>
      <dgm:spPr/>
      <dgm:t>
        <a:bodyPr/>
        <a:lstStyle/>
        <a:p>
          <a:endParaRPr lang="es-MX"/>
        </a:p>
      </dgm:t>
    </dgm:pt>
    <dgm:pt modelId="{9D84375D-BFAF-4238-91C9-6E4C2F1D3D9C}">
      <dgm:prSet phldrT="[Texto]"/>
      <dgm:spPr/>
      <dgm:t>
        <a:bodyPr/>
        <a:lstStyle/>
        <a:p>
          <a:endParaRPr lang="en-US" noProof="0" dirty="0"/>
        </a:p>
      </dgm:t>
    </dgm:pt>
    <dgm:pt modelId="{E71A1EDE-9081-4A80-A274-B30206777CAC}" type="parTrans" cxnId="{4DD1DE47-EC64-47F7-BDAB-E8055BE82E9B}">
      <dgm:prSet/>
      <dgm:spPr/>
      <dgm:t>
        <a:bodyPr/>
        <a:lstStyle/>
        <a:p>
          <a:endParaRPr lang="es-MX"/>
        </a:p>
      </dgm:t>
    </dgm:pt>
    <dgm:pt modelId="{32730473-CDCE-4825-999A-1DC4BECDBE18}" type="sibTrans" cxnId="{4DD1DE47-EC64-47F7-BDAB-E8055BE82E9B}">
      <dgm:prSet/>
      <dgm:spPr/>
      <dgm:t>
        <a:bodyPr/>
        <a:lstStyle/>
        <a:p>
          <a:endParaRPr lang="es-MX"/>
        </a:p>
      </dgm:t>
    </dgm:pt>
    <dgm:pt modelId="{F2991948-DA87-498B-BAF2-305F50EF8509}">
      <dgm:prSet phldrT="[Texto]"/>
      <dgm:spPr/>
      <dgm:t>
        <a:bodyPr/>
        <a:lstStyle/>
        <a:p>
          <a:endParaRPr lang="en-US" noProof="0" dirty="0"/>
        </a:p>
      </dgm:t>
    </dgm:pt>
    <dgm:pt modelId="{DA249BAC-D29F-4541-B1E8-ADD26F5311DE}" type="parTrans" cxnId="{120D546B-01E8-4078-9D46-D4CD173D5D8B}">
      <dgm:prSet/>
      <dgm:spPr/>
      <dgm:t>
        <a:bodyPr/>
        <a:lstStyle/>
        <a:p>
          <a:endParaRPr lang="es-MX"/>
        </a:p>
      </dgm:t>
    </dgm:pt>
    <dgm:pt modelId="{6A8CD6D5-FFEB-4E85-810D-1F80853D158F}" type="sibTrans" cxnId="{120D546B-01E8-4078-9D46-D4CD173D5D8B}">
      <dgm:prSet/>
      <dgm:spPr/>
      <dgm:t>
        <a:bodyPr/>
        <a:lstStyle/>
        <a:p>
          <a:endParaRPr lang="es-MX"/>
        </a:p>
      </dgm:t>
    </dgm:pt>
    <dgm:pt modelId="{5276500C-4375-4F8E-9F10-176F188685FC}" type="pres">
      <dgm:prSet presAssocID="{58AF53D5-8129-4AFF-A484-6162A1CDA81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C9C208-2D1D-447D-9C67-F5EA7B9A9AFA}" type="pres">
      <dgm:prSet presAssocID="{46BC9499-50CE-4735-BD0B-14FEE1D8CE0C}" presName="circ1" presStyleLbl="vennNode1" presStyleIdx="0" presStyleCnt="3"/>
      <dgm:spPr/>
      <dgm:t>
        <a:bodyPr/>
        <a:lstStyle/>
        <a:p>
          <a:endParaRPr lang="en-US"/>
        </a:p>
      </dgm:t>
    </dgm:pt>
    <dgm:pt modelId="{908D3EA0-0844-49BA-B3E1-DEEA11AAD611}" type="pres">
      <dgm:prSet presAssocID="{46BC9499-50CE-4735-BD0B-14FEE1D8CE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A0A4F-F63C-4585-9B2F-CAF4D4BF8E6D}" type="pres">
      <dgm:prSet presAssocID="{9D84375D-BFAF-4238-91C9-6E4C2F1D3D9C}" presName="circ2" presStyleLbl="vennNode1" presStyleIdx="1" presStyleCnt="3"/>
      <dgm:spPr/>
      <dgm:t>
        <a:bodyPr/>
        <a:lstStyle/>
        <a:p>
          <a:endParaRPr lang="en-US"/>
        </a:p>
      </dgm:t>
    </dgm:pt>
    <dgm:pt modelId="{607F2B2B-625E-4D05-AD6C-4240A7AF97D0}" type="pres">
      <dgm:prSet presAssocID="{9D84375D-BFAF-4238-91C9-6E4C2F1D3D9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834B9-24F1-442D-A3BA-4E5A4D679A57}" type="pres">
      <dgm:prSet presAssocID="{F2991948-DA87-498B-BAF2-305F50EF8509}" presName="circ3" presStyleLbl="vennNode1" presStyleIdx="2" presStyleCnt="3"/>
      <dgm:spPr/>
      <dgm:t>
        <a:bodyPr/>
        <a:lstStyle/>
        <a:p>
          <a:endParaRPr lang="en-US"/>
        </a:p>
      </dgm:t>
    </dgm:pt>
    <dgm:pt modelId="{DB96DC60-77D9-421D-9709-76DA3EC7C45F}" type="pres">
      <dgm:prSet presAssocID="{F2991948-DA87-498B-BAF2-305F50EF850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31AA70-2FAB-2B40-B339-3FC04DD93393}" type="presOf" srcId="{46BC9499-50CE-4735-BD0B-14FEE1D8CE0C}" destId="{908D3EA0-0844-49BA-B3E1-DEEA11AAD611}" srcOrd="1" destOrd="0" presId="urn:microsoft.com/office/officeart/2005/8/layout/venn1"/>
    <dgm:cxn modelId="{E22D4B9F-C60C-EA48-815D-A6A28991DFB4}" type="presOf" srcId="{F2991948-DA87-498B-BAF2-305F50EF8509}" destId="{E2D834B9-24F1-442D-A3BA-4E5A4D679A57}" srcOrd="0" destOrd="0" presId="urn:microsoft.com/office/officeart/2005/8/layout/venn1"/>
    <dgm:cxn modelId="{4DD1DE47-EC64-47F7-BDAB-E8055BE82E9B}" srcId="{58AF53D5-8129-4AFF-A484-6162A1CDA812}" destId="{9D84375D-BFAF-4238-91C9-6E4C2F1D3D9C}" srcOrd="1" destOrd="0" parTransId="{E71A1EDE-9081-4A80-A274-B30206777CAC}" sibTransId="{32730473-CDCE-4825-999A-1DC4BECDBE18}"/>
    <dgm:cxn modelId="{120D546B-01E8-4078-9D46-D4CD173D5D8B}" srcId="{58AF53D5-8129-4AFF-A484-6162A1CDA812}" destId="{F2991948-DA87-498B-BAF2-305F50EF8509}" srcOrd="2" destOrd="0" parTransId="{DA249BAC-D29F-4541-B1E8-ADD26F5311DE}" sibTransId="{6A8CD6D5-FFEB-4E85-810D-1F80853D158F}"/>
    <dgm:cxn modelId="{BDB867B8-3403-47ED-86BE-2A384B2F8021}" srcId="{58AF53D5-8129-4AFF-A484-6162A1CDA812}" destId="{46BC9499-50CE-4735-BD0B-14FEE1D8CE0C}" srcOrd="0" destOrd="0" parTransId="{16DF265E-6E88-469F-8858-B3EF2E31C1FA}" sibTransId="{8AF46EEE-8E46-451D-B71A-BD71B241A681}"/>
    <dgm:cxn modelId="{E2BCCA14-3203-0748-915C-34FCBB65BF17}" type="presOf" srcId="{46BC9499-50CE-4735-BD0B-14FEE1D8CE0C}" destId="{38C9C208-2D1D-447D-9C67-F5EA7B9A9AFA}" srcOrd="0" destOrd="0" presId="urn:microsoft.com/office/officeart/2005/8/layout/venn1"/>
    <dgm:cxn modelId="{E495D9B9-7CA4-554E-9BA5-953785E5BC44}" type="presOf" srcId="{58AF53D5-8129-4AFF-A484-6162A1CDA812}" destId="{5276500C-4375-4F8E-9F10-176F188685FC}" srcOrd="0" destOrd="0" presId="urn:microsoft.com/office/officeart/2005/8/layout/venn1"/>
    <dgm:cxn modelId="{B1A68ECE-ABBF-3E49-B42B-8D23D80A8E44}" type="presOf" srcId="{9D84375D-BFAF-4238-91C9-6E4C2F1D3D9C}" destId="{607F2B2B-625E-4D05-AD6C-4240A7AF97D0}" srcOrd="1" destOrd="0" presId="urn:microsoft.com/office/officeart/2005/8/layout/venn1"/>
    <dgm:cxn modelId="{EC508FD5-EA97-B349-AE84-9E6CA1728340}" type="presOf" srcId="{F2991948-DA87-498B-BAF2-305F50EF8509}" destId="{DB96DC60-77D9-421D-9709-76DA3EC7C45F}" srcOrd="1" destOrd="0" presId="urn:microsoft.com/office/officeart/2005/8/layout/venn1"/>
    <dgm:cxn modelId="{F4B3E710-7328-0643-9417-83DB3E6EAA32}" type="presOf" srcId="{9D84375D-BFAF-4238-91C9-6E4C2F1D3D9C}" destId="{41BA0A4F-F63C-4585-9B2F-CAF4D4BF8E6D}" srcOrd="0" destOrd="0" presId="urn:microsoft.com/office/officeart/2005/8/layout/venn1"/>
    <dgm:cxn modelId="{2A7946AD-506C-D546-A17E-EE748C16D246}" type="presParOf" srcId="{5276500C-4375-4F8E-9F10-176F188685FC}" destId="{38C9C208-2D1D-447D-9C67-F5EA7B9A9AFA}" srcOrd="0" destOrd="0" presId="urn:microsoft.com/office/officeart/2005/8/layout/venn1"/>
    <dgm:cxn modelId="{0ABB7239-CE9F-FF40-8AC9-FB10F0F2BEE3}" type="presParOf" srcId="{5276500C-4375-4F8E-9F10-176F188685FC}" destId="{908D3EA0-0844-49BA-B3E1-DEEA11AAD611}" srcOrd="1" destOrd="0" presId="urn:microsoft.com/office/officeart/2005/8/layout/venn1"/>
    <dgm:cxn modelId="{3F383DA3-8D7A-1A4A-A017-64C31E1B9645}" type="presParOf" srcId="{5276500C-4375-4F8E-9F10-176F188685FC}" destId="{41BA0A4F-F63C-4585-9B2F-CAF4D4BF8E6D}" srcOrd="2" destOrd="0" presId="urn:microsoft.com/office/officeart/2005/8/layout/venn1"/>
    <dgm:cxn modelId="{9A52FBF5-3234-E048-BA5D-968B3E87C0FA}" type="presParOf" srcId="{5276500C-4375-4F8E-9F10-176F188685FC}" destId="{607F2B2B-625E-4D05-AD6C-4240A7AF97D0}" srcOrd="3" destOrd="0" presId="urn:microsoft.com/office/officeart/2005/8/layout/venn1"/>
    <dgm:cxn modelId="{09FA993F-D97A-7147-8295-4654B5E4E1D7}" type="presParOf" srcId="{5276500C-4375-4F8E-9F10-176F188685FC}" destId="{E2D834B9-24F1-442D-A3BA-4E5A4D679A57}" srcOrd="4" destOrd="0" presId="urn:microsoft.com/office/officeart/2005/8/layout/venn1"/>
    <dgm:cxn modelId="{84543028-59AF-8D44-8F88-6786B80A315E}" type="presParOf" srcId="{5276500C-4375-4F8E-9F10-176F188685FC}" destId="{DB96DC60-77D9-421D-9709-76DA3EC7C45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9C208-2D1D-447D-9C67-F5EA7B9A9AFA}">
      <dsp:nvSpPr>
        <dsp:cNvPr id="0" name=""/>
        <dsp:cNvSpPr/>
      </dsp:nvSpPr>
      <dsp:spPr>
        <a:xfrm>
          <a:off x="2589688" y="50085"/>
          <a:ext cx="2404110" cy="240411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noProof="0" dirty="0"/>
        </a:p>
      </dsp:txBody>
      <dsp:txXfrm>
        <a:off x="2910236" y="470804"/>
        <a:ext cx="1763014" cy="1081849"/>
      </dsp:txXfrm>
    </dsp:sp>
    <dsp:sp modelId="{41BA0A4F-F63C-4585-9B2F-CAF4D4BF8E6D}">
      <dsp:nvSpPr>
        <dsp:cNvPr id="0" name=""/>
        <dsp:cNvSpPr/>
      </dsp:nvSpPr>
      <dsp:spPr>
        <a:xfrm>
          <a:off x="3457171" y="1552654"/>
          <a:ext cx="2404110" cy="2404110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noProof="0" dirty="0"/>
        </a:p>
      </dsp:txBody>
      <dsp:txXfrm>
        <a:off x="4192428" y="2173716"/>
        <a:ext cx="1442466" cy="1322260"/>
      </dsp:txXfrm>
    </dsp:sp>
    <dsp:sp modelId="{E2D834B9-24F1-442D-A3BA-4E5A4D679A57}">
      <dsp:nvSpPr>
        <dsp:cNvPr id="0" name=""/>
        <dsp:cNvSpPr/>
      </dsp:nvSpPr>
      <dsp:spPr>
        <a:xfrm>
          <a:off x="1722205" y="1552654"/>
          <a:ext cx="2404110" cy="2404110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noProof="0" dirty="0"/>
        </a:p>
      </dsp:txBody>
      <dsp:txXfrm>
        <a:off x="1948592" y="2173716"/>
        <a:ext cx="1442466" cy="1322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57E5-0204-3F4A-B597-DCCC984652D8}" type="datetimeFigureOut">
              <a:rPr lang="es-ES" smtClean="0"/>
              <a:t>23/1/17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DFAA-9B9D-AF45-8A8E-F3321C5CA5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63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F8A-6082-704E-95BC-74245CF32087}" type="datetimeFigureOut">
              <a:rPr lang="es-ES" smtClean="0"/>
              <a:t>23/1/17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F0B3-A32B-2840-BE6A-B26C9CDC4E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05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FEA-AC2D-584C-8448-7DD13439533D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5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968-14BE-6F41-AD8D-E004D50BDA4D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2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6BA9-6ABA-CB46-BF55-FC77BE8A4D8D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11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8428-DF6D-D24B-AD99-C2294AAD4191}" type="datetimeFigureOut">
              <a:rPr lang="es-ES_tradnl" smtClean="0"/>
              <a:t>23/1/17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2BD0-E9E8-124A-8FB3-B23FB829D02D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Haga clic en el icono para agregar una imagen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414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39E1-A295-F54A-B4E2-C709B36EB248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6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CFDF-F83A-8746-BCC5-CD081E5F6724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3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DF16-7257-3148-A47D-BF89E0D432FC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0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8F3-A080-4F40-A33F-1714140F9876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9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9821-705D-BB47-B0BC-4889626845C2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1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51C7-10B7-204A-A0E0-A429A11F06BD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6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3EDA-FDEB-0E46-A246-106DB7F9303B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0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76-75D6-6045-BDEA-E95E837A2AE1}" type="datetime2">
              <a:rPr lang="es-ES" smtClean="0"/>
              <a:t>lunes, 23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1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19B5-F61C-454D-B99A-C8C28004095B}" type="datetime2">
              <a:rPr lang="es-ES" smtClean="0"/>
              <a:t>lunes, 23 de enero de 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03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hinkstockPhotos-1065371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54" y="1695001"/>
            <a:ext cx="2680802" cy="381706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2. L’eau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16663" y="1667750"/>
            <a:ext cx="5393340" cy="4525963"/>
          </a:xfrm>
        </p:spPr>
        <p:txBody>
          <a:bodyPr>
            <a:noAutofit/>
          </a:bodyPr>
          <a:lstStyle/>
          <a:p>
            <a:pPr algn="just"/>
            <a:r>
              <a:rPr lang="en-US" sz="2300" dirty="0">
                <a:solidFill>
                  <a:srgbClr val="FFFFFF"/>
                </a:solidFill>
              </a:rPr>
              <a:t>La </a:t>
            </a:r>
            <a:r>
              <a:rPr lang="en-US" sz="2300" dirty="0" err="1">
                <a:solidFill>
                  <a:srgbClr val="FFFFFF"/>
                </a:solidFill>
              </a:rPr>
              <a:t>seconde</a:t>
            </a:r>
            <a:r>
              <a:rPr lang="en-US" sz="2300" dirty="0">
                <a:solidFill>
                  <a:srgbClr val="FFFFFF"/>
                </a:solidFill>
              </a:rPr>
              <a:t> source </a:t>
            </a:r>
            <a:r>
              <a:rPr lang="en-US" sz="2300" dirty="0" err="1">
                <a:solidFill>
                  <a:srgbClr val="FFFFFF"/>
                </a:solidFill>
              </a:rPr>
              <a:t>naturelle</a:t>
            </a:r>
            <a:r>
              <a:rPr lang="en-US" sz="2300" dirty="0">
                <a:solidFill>
                  <a:srgbClr val="FFFFFF"/>
                </a:solidFill>
              </a:rPr>
              <a:t> de la vie et de la santé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l’eau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Elle </a:t>
            </a:r>
            <a:r>
              <a:rPr lang="en-US" sz="2300" dirty="0">
                <a:solidFill>
                  <a:srgbClr val="FFFFFF"/>
                </a:solidFill>
              </a:rPr>
              <a:t>fait </a:t>
            </a:r>
            <a:r>
              <a:rPr lang="en-US" sz="2300" dirty="0" err="1">
                <a:solidFill>
                  <a:srgbClr val="FFFFFF"/>
                </a:solidFill>
              </a:rPr>
              <a:t>partie</a:t>
            </a:r>
            <a:r>
              <a:rPr lang="en-US" sz="2300" dirty="0">
                <a:solidFill>
                  <a:srgbClr val="FFFFFF"/>
                </a:solidFill>
              </a:rPr>
              <a:t> du monde </a:t>
            </a:r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lequel</a:t>
            </a:r>
            <a:r>
              <a:rPr lang="en-US" sz="2300" dirty="0">
                <a:solidFill>
                  <a:srgbClr val="FFFFFF"/>
                </a:solidFill>
              </a:rPr>
              <a:t> nous </a:t>
            </a:r>
            <a:r>
              <a:rPr lang="en-US" sz="2300" dirty="0" err="1">
                <a:solidFill>
                  <a:srgbClr val="FFFFFF"/>
                </a:solidFill>
              </a:rPr>
              <a:t>vivons</a:t>
            </a:r>
            <a:r>
              <a:rPr lang="en-US" sz="2300" dirty="0">
                <a:solidFill>
                  <a:srgbClr val="FFFFFF"/>
                </a:solidFill>
              </a:rPr>
              <a:t>. C’est la </a:t>
            </a:r>
            <a:r>
              <a:rPr lang="en-US" sz="2300" dirty="0" err="1">
                <a:solidFill>
                  <a:srgbClr val="FFFFFF"/>
                </a:solidFill>
              </a:rPr>
              <a:t>composante</a:t>
            </a:r>
            <a:r>
              <a:rPr lang="en-US" sz="2300" dirty="0">
                <a:solidFill>
                  <a:srgbClr val="FFFFFF"/>
                </a:solidFill>
              </a:rPr>
              <a:t> la plus </a:t>
            </a:r>
            <a:r>
              <a:rPr lang="en-US" sz="2300" dirty="0" err="1">
                <a:solidFill>
                  <a:srgbClr val="FFFFFF"/>
                </a:solidFill>
              </a:rPr>
              <a:t>importante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tous</a:t>
            </a:r>
            <a:r>
              <a:rPr lang="en-US" sz="2300" dirty="0">
                <a:solidFill>
                  <a:srgbClr val="FFFFFF"/>
                </a:solidFill>
              </a:rPr>
              <a:t> les </a:t>
            </a:r>
            <a:r>
              <a:rPr lang="en-US" sz="2300" dirty="0" err="1">
                <a:solidFill>
                  <a:srgbClr val="FFFFFF"/>
                </a:solidFill>
              </a:rPr>
              <a:t>êtres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vivants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err="1" smtClean="0">
                <a:solidFill>
                  <a:srgbClr val="FFFFFF"/>
                </a:solidFill>
              </a:rPr>
              <a:t>Dans</a:t>
            </a:r>
            <a:r>
              <a:rPr lang="en-US" sz="2300" dirty="0" smtClean="0">
                <a:solidFill>
                  <a:srgbClr val="FFFFFF"/>
                </a:solidFill>
              </a:rPr>
              <a:t> </a:t>
            </a:r>
            <a:r>
              <a:rPr lang="en-US" sz="2300" dirty="0">
                <a:solidFill>
                  <a:srgbClr val="FFFFFF"/>
                </a:solidFill>
              </a:rPr>
              <a:t>le </a:t>
            </a:r>
            <a:r>
              <a:rPr lang="en-US" sz="2300" dirty="0" err="1">
                <a:solidFill>
                  <a:srgbClr val="FFFFFF"/>
                </a:solidFill>
              </a:rPr>
              <a:t>cas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l’être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humain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elle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constitue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près</a:t>
            </a:r>
            <a:r>
              <a:rPr lang="en-US" sz="2300" dirty="0">
                <a:solidFill>
                  <a:srgbClr val="FFFFFF"/>
                </a:solidFill>
              </a:rPr>
              <a:t> des </a:t>
            </a:r>
            <a:r>
              <a:rPr lang="en-US" sz="2300" dirty="0" err="1">
                <a:solidFill>
                  <a:srgbClr val="FFFFFF"/>
                </a:solidFill>
              </a:rPr>
              <a:t>deux</a:t>
            </a:r>
            <a:r>
              <a:rPr lang="en-US" sz="2300" dirty="0">
                <a:solidFill>
                  <a:srgbClr val="FFFFFF"/>
                </a:solidFill>
              </a:rPr>
              <a:t> tiers de son </a:t>
            </a:r>
            <a:r>
              <a:rPr lang="en-US" sz="2300" dirty="0" err="1">
                <a:solidFill>
                  <a:srgbClr val="FFFFFF"/>
                </a:solidFill>
              </a:rPr>
              <a:t>poids</a:t>
            </a:r>
            <a:r>
              <a:rPr lang="en-US" sz="2300" dirty="0">
                <a:solidFill>
                  <a:srgbClr val="FFFFFF"/>
                </a:solidFill>
              </a:rPr>
              <a:t>, et </a:t>
            </a:r>
            <a:r>
              <a:rPr lang="en-US" sz="2300" dirty="0" err="1">
                <a:solidFill>
                  <a:srgbClr val="FFFFFF"/>
                </a:solidFill>
              </a:rPr>
              <a:t>l’organisme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possède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série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mécanismes</a:t>
            </a:r>
            <a:r>
              <a:rPr lang="en-US" sz="2300" dirty="0">
                <a:solidFill>
                  <a:srgbClr val="FFFFFF"/>
                </a:solidFill>
              </a:rPr>
              <a:t> qui </a:t>
            </a:r>
            <a:r>
              <a:rPr lang="en-US" sz="2300" dirty="0" err="1">
                <a:solidFill>
                  <a:srgbClr val="FFFFFF"/>
                </a:solidFill>
              </a:rPr>
              <a:t>lui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permettent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maintenir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équilibre</a:t>
            </a:r>
            <a:r>
              <a:rPr lang="en-US" sz="2300" dirty="0">
                <a:solidFill>
                  <a:srgbClr val="FFFFFF"/>
                </a:solidFill>
              </a:rPr>
              <a:t> la </a:t>
            </a:r>
            <a:r>
              <a:rPr lang="en-US" sz="2300" dirty="0" err="1">
                <a:solidFill>
                  <a:srgbClr val="FFFFFF"/>
                </a:solidFill>
              </a:rPr>
              <a:t>quantité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d’eau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dont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il</a:t>
            </a:r>
            <a:r>
              <a:rPr lang="en-US" sz="2300" dirty="0">
                <a:solidFill>
                  <a:srgbClr val="FFFFFF"/>
                </a:solidFill>
              </a:rPr>
              <a:t> a </a:t>
            </a:r>
            <a:r>
              <a:rPr lang="en-US" sz="2300" dirty="0" err="1">
                <a:solidFill>
                  <a:srgbClr val="FFFFFF"/>
                </a:solidFill>
              </a:rPr>
              <a:t>besoin</a:t>
            </a:r>
            <a:r>
              <a:rPr lang="en-US" sz="2300" dirty="0">
                <a:solidFill>
                  <a:srgbClr val="FFFFFF"/>
                </a:solidFill>
              </a:rPr>
              <a:t>.</a:t>
            </a:r>
            <a:endParaRPr lang="en-US" sz="23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3. La </a:t>
            </a:r>
            <a:r>
              <a:rPr lang="en-US" dirty="0" err="1">
                <a:solidFill>
                  <a:srgbClr val="FFFFFF"/>
                </a:solidFill>
              </a:rPr>
              <a:t>confiance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376127" y="1613710"/>
            <a:ext cx="5204177" cy="4525963"/>
          </a:xfrm>
        </p:spPr>
        <p:txBody>
          <a:bodyPr>
            <a:noAutofit/>
          </a:bodyPr>
          <a:lstStyle/>
          <a:p>
            <a:pPr algn="just"/>
            <a:r>
              <a:rPr lang="en-US" sz="2300" dirty="0">
                <a:solidFill>
                  <a:srgbClr val="FFFFFF"/>
                </a:solidFill>
              </a:rPr>
              <a:t>La </a:t>
            </a:r>
            <a:r>
              <a:rPr lang="en-US" sz="2300" dirty="0" err="1">
                <a:solidFill>
                  <a:srgbClr val="FFFFFF"/>
                </a:solidFill>
              </a:rPr>
              <a:t>confiance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Dieu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n’est</a:t>
            </a:r>
            <a:r>
              <a:rPr lang="en-US" sz="2300" dirty="0">
                <a:solidFill>
                  <a:srgbClr val="FFFFFF"/>
                </a:solidFill>
              </a:rPr>
              <a:t> pas un simple </a:t>
            </a:r>
            <a:r>
              <a:rPr lang="en-US" sz="2300" dirty="0" err="1">
                <a:solidFill>
                  <a:srgbClr val="FFFFFF"/>
                </a:solidFill>
              </a:rPr>
              <a:t>assentiment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ou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croyance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théorie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abstraite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La </a:t>
            </a:r>
            <a:r>
              <a:rPr lang="en-US" sz="2300" dirty="0" err="1">
                <a:solidFill>
                  <a:srgbClr val="FFFFFF"/>
                </a:solidFill>
              </a:rPr>
              <a:t>foi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chrétienne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un don </a:t>
            </a:r>
            <a:r>
              <a:rPr lang="en-US" sz="2300" dirty="0" err="1">
                <a:solidFill>
                  <a:srgbClr val="FFFFFF"/>
                </a:solidFill>
              </a:rPr>
              <a:t>divin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accepté</a:t>
            </a:r>
            <a:r>
              <a:rPr lang="en-US" sz="2300" dirty="0">
                <a:solidFill>
                  <a:srgbClr val="FFFFFF"/>
                </a:solidFill>
              </a:rPr>
              <a:t> et </a:t>
            </a:r>
            <a:r>
              <a:rPr lang="en-US" sz="2300" dirty="0" err="1">
                <a:solidFill>
                  <a:srgbClr val="FFFFFF"/>
                </a:solidFill>
              </a:rPr>
              <a:t>vécu</a:t>
            </a:r>
            <a:r>
              <a:rPr lang="en-US" sz="2300" dirty="0">
                <a:solidFill>
                  <a:srgbClr val="FFFFFF"/>
                </a:solidFill>
              </a:rPr>
              <a:t> par le </a:t>
            </a:r>
            <a:r>
              <a:rPr lang="en-US" sz="2300" dirty="0" err="1">
                <a:solidFill>
                  <a:srgbClr val="FFFFFF"/>
                </a:solidFill>
              </a:rPr>
              <a:t>chrétien</a:t>
            </a:r>
            <a:r>
              <a:rPr lang="en-US" sz="2300" dirty="0">
                <a:solidFill>
                  <a:srgbClr val="FFFFFF"/>
                </a:solidFill>
              </a:rPr>
              <a:t> ; </a:t>
            </a:r>
            <a:r>
              <a:rPr lang="en-US" sz="2300" dirty="0" err="1">
                <a:solidFill>
                  <a:srgbClr val="FFFFFF"/>
                </a:solidFill>
              </a:rPr>
              <a:t>c’est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forme</a:t>
            </a:r>
            <a:r>
              <a:rPr lang="en-US" sz="2300" dirty="0">
                <a:solidFill>
                  <a:srgbClr val="FFFFFF"/>
                </a:solidFill>
              </a:rPr>
              <a:t> de vie </a:t>
            </a:r>
            <a:r>
              <a:rPr lang="en-US" sz="2300" dirty="0" err="1">
                <a:solidFill>
                  <a:srgbClr val="FFFFFF"/>
                </a:solidFill>
              </a:rPr>
              <a:t>supérieure</a:t>
            </a:r>
            <a:r>
              <a:rPr lang="en-US" sz="2300" dirty="0">
                <a:solidFill>
                  <a:srgbClr val="FFFFFF"/>
                </a:solidFill>
              </a:rPr>
              <a:t> que </a:t>
            </a:r>
            <a:r>
              <a:rPr lang="en-US" sz="2300" dirty="0" err="1">
                <a:solidFill>
                  <a:srgbClr val="FFFFFF"/>
                </a:solidFill>
              </a:rPr>
              <a:t>l’on</a:t>
            </a:r>
            <a:r>
              <a:rPr lang="en-US" sz="2300" dirty="0">
                <a:solidFill>
                  <a:srgbClr val="FFFFFF"/>
                </a:solidFill>
              </a:rPr>
              <a:t> ne </a:t>
            </a:r>
            <a:r>
              <a:rPr lang="en-US" sz="2300" dirty="0" err="1">
                <a:solidFill>
                  <a:srgbClr val="FFFFFF"/>
                </a:solidFill>
              </a:rPr>
              <a:t>peut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ni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mesurer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ni</a:t>
            </a:r>
            <a:r>
              <a:rPr lang="en-US" sz="2300" dirty="0">
                <a:solidFill>
                  <a:srgbClr val="FFFFFF"/>
                </a:solidFill>
              </a:rPr>
              <a:t> porter </a:t>
            </a:r>
            <a:r>
              <a:rPr lang="en-US" sz="2300" dirty="0" err="1">
                <a:solidFill>
                  <a:srgbClr val="FFFFFF"/>
                </a:solidFill>
              </a:rPr>
              <a:t>comme</a:t>
            </a:r>
            <a:r>
              <a:rPr lang="en-US" sz="2300" dirty="0">
                <a:solidFill>
                  <a:srgbClr val="FFFFFF"/>
                </a:solidFill>
              </a:rPr>
              <a:t> un simple </a:t>
            </a:r>
            <a:r>
              <a:rPr lang="en-US" sz="2300" dirty="0" err="1">
                <a:solidFill>
                  <a:srgbClr val="FFFFFF"/>
                </a:solidFill>
              </a:rPr>
              <a:t>ornement</a:t>
            </a:r>
            <a:r>
              <a:rPr lang="en-US" sz="2300" dirty="0">
                <a:solidFill>
                  <a:srgbClr val="FFFFFF"/>
                </a:solidFill>
              </a:rPr>
              <a:t>. Il </a:t>
            </a:r>
            <a:r>
              <a:rPr lang="en-US" sz="2300" dirty="0" err="1">
                <a:solidFill>
                  <a:srgbClr val="FFFFFF"/>
                </a:solidFill>
              </a:rPr>
              <a:t>faut</a:t>
            </a:r>
            <a:r>
              <a:rPr lang="en-US" sz="2300" dirty="0">
                <a:solidFill>
                  <a:srgbClr val="FFFFFF"/>
                </a:solidFill>
              </a:rPr>
              <a:t> la vivre </a:t>
            </a:r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le </a:t>
            </a:r>
            <a:r>
              <a:rPr lang="en-US" sz="2300" dirty="0" err="1">
                <a:solidFill>
                  <a:srgbClr val="FFFFFF"/>
                </a:solidFill>
              </a:rPr>
              <a:t>coeur</a:t>
            </a:r>
            <a:r>
              <a:rPr lang="en-US" sz="2300" dirty="0">
                <a:solidFill>
                  <a:srgbClr val="FFFFFF"/>
                </a:solidFill>
              </a:rPr>
              <a:t>. Si </a:t>
            </a:r>
            <a:r>
              <a:rPr lang="en-US" sz="2300" dirty="0" err="1">
                <a:solidFill>
                  <a:srgbClr val="FFFFFF"/>
                </a:solidFill>
              </a:rPr>
              <a:t>vous</a:t>
            </a:r>
            <a:r>
              <a:rPr lang="en-US" sz="2300" dirty="0">
                <a:solidFill>
                  <a:srgbClr val="FFFFFF"/>
                </a:solidFill>
              </a:rPr>
              <a:t> le </a:t>
            </a:r>
            <a:r>
              <a:rPr lang="en-US" sz="2300" dirty="0" err="1">
                <a:solidFill>
                  <a:srgbClr val="FFFFFF"/>
                </a:solidFill>
              </a:rPr>
              <a:t>faites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vous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êtes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semblable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l’atome</a:t>
            </a:r>
            <a:r>
              <a:rPr lang="en-US" sz="2300" dirty="0">
                <a:solidFill>
                  <a:srgbClr val="FFFFFF"/>
                </a:solidFill>
              </a:rPr>
              <a:t> qui </a:t>
            </a:r>
            <a:r>
              <a:rPr lang="en-US" sz="2300" dirty="0" err="1">
                <a:solidFill>
                  <a:srgbClr val="FFFFFF"/>
                </a:solidFill>
              </a:rPr>
              <a:t>porte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lui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énergie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prodigieuse</a:t>
            </a:r>
            <a:r>
              <a:rPr lang="en-US" sz="2300" dirty="0">
                <a:solidFill>
                  <a:srgbClr val="FFFFFF"/>
                </a:solidFill>
              </a:rPr>
              <a:t>. La </a:t>
            </a:r>
            <a:r>
              <a:rPr lang="en-US" sz="2300" dirty="0" err="1">
                <a:solidFill>
                  <a:srgbClr val="FFFFFF"/>
                </a:solidFill>
              </a:rPr>
              <a:t>foi</a:t>
            </a:r>
            <a:r>
              <a:rPr lang="en-US" sz="2300" dirty="0">
                <a:solidFill>
                  <a:srgbClr val="FFFFFF"/>
                </a:solidFill>
              </a:rPr>
              <a:t> fait des </a:t>
            </a:r>
            <a:r>
              <a:rPr lang="en-US" sz="2300" dirty="0" err="1">
                <a:solidFill>
                  <a:srgbClr val="FFFFFF"/>
                </a:solidFill>
              </a:rPr>
              <a:t>merveilles</a:t>
            </a:r>
            <a:r>
              <a:rPr lang="en-US" sz="2300" dirty="0">
                <a:solidFill>
                  <a:srgbClr val="FFFFFF"/>
                </a:solidFill>
              </a:rPr>
              <a:t>.</a:t>
            </a:r>
            <a:endParaRPr lang="en-US" sz="2300" spc="-3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4. Le repos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30175" y="1532651"/>
            <a:ext cx="8256625" cy="2033982"/>
          </a:xfrm>
        </p:spPr>
        <p:txBody>
          <a:bodyPr>
            <a:noAutofit/>
          </a:bodyPr>
          <a:lstStyle/>
          <a:p>
            <a:pPr algn="just"/>
            <a:r>
              <a:rPr lang="en-US" sz="2400" spc="-20" dirty="0">
                <a:solidFill>
                  <a:srgbClr val="FFFFFF"/>
                </a:solidFill>
              </a:rPr>
              <a:t>Le repos </a:t>
            </a:r>
            <a:r>
              <a:rPr lang="en-US" sz="2400" spc="-20" dirty="0" err="1">
                <a:solidFill>
                  <a:srgbClr val="FFFFFF"/>
                </a:solidFill>
              </a:rPr>
              <a:t>est</a:t>
            </a:r>
            <a:r>
              <a:rPr lang="en-US" sz="2400" spc="-20" dirty="0">
                <a:solidFill>
                  <a:srgbClr val="FFFFFF"/>
                </a:solidFill>
              </a:rPr>
              <a:t> un </a:t>
            </a:r>
            <a:r>
              <a:rPr lang="en-US" sz="2400" spc="-20" dirty="0" err="1">
                <a:solidFill>
                  <a:srgbClr val="FFFFFF"/>
                </a:solidFill>
              </a:rPr>
              <a:t>état</a:t>
            </a:r>
            <a:r>
              <a:rPr lang="en-US" sz="2400" spc="-20" dirty="0">
                <a:solidFill>
                  <a:srgbClr val="FFFFFF"/>
                </a:solidFill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</a:rPr>
              <a:t>dans</a:t>
            </a:r>
            <a:r>
              <a:rPr lang="en-US" sz="2400" spc="-20" dirty="0">
                <a:solidFill>
                  <a:srgbClr val="FFFFFF"/>
                </a:solidFill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</a:rPr>
              <a:t>lequel</a:t>
            </a:r>
            <a:r>
              <a:rPr lang="en-US" sz="2400" spc="-20" dirty="0">
                <a:solidFill>
                  <a:srgbClr val="FFFFFF"/>
                </a:solidFill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</a:rPr>
              <a:t>l’activité</a:t>
            </a:r>
            <a:r>
              <a:rPr lang="en-US" sz="2400" spc="-20" dirty="0">
                <a:solidFill>
                  <a:srgbClr val="FFFFFF"/>
                </a:solidFill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</a:rPr>
              <a:t>mentale</a:t>
            </a:r>
            <a:r>
              <a:rPr lang="en-US" sz="2400" spc="-20" dirty="0">
                <a:solidFill>
                  <a:srgbClr val="FFFFFF"/>
                </a:solidFill>
              </a:rPr>
              <a:t> et physique se </a:t>
            </a:r>
            <a:r>
              <a:rPr lang="en-US" sz="2400" spc="-20" dirty="0" err="1">
                <a:solidFill>
                  <a:srgbClr val="FFFFFF"/>
                </a:solidFill>
              </a:rPr>
              <a:t>réduit</a:t>
            </a:r>
            <a:r>
              <a:rPr lang="en-US" sz="2400" spc="-20" dirty="0">
                <a:solidFill>
                  <a:srgbClr val="FFFFFF"/>
                </a:solidFill>
              </a:rPr>
              <a:t>. </a:t>
            </a:r>
            <a:endParaRPr lang="en-US" sz="2400" spc="-2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spc="-20" dirty="0" smtClean="0">
                <a:solidFill>
                  <a:srgbClr val="FFFFFF"/>
                </a:solidFill>
              </a:rPr>
              <a:t>Il </a:t>
            </a:r>
            <a:r>
              <a:rPr lang="en-US" sz="2400" spc="-20" dirty="0">
                <a:solidFill>
                  <a:srgbClr val="FFFFFF"/>
                </a:solidFill>
              </a:rPr>
              <a:t>met </a:t>
            </a:r>
            <a:r>
              <a:rPr lang="en-US" sz="2400" spc="-20" dirty="0" err="1">
                <a:solidFill>
                  <a:srgbClr val="FFFFFF"/>
                </a:solidFill>
              </a:rPr>
              <a:t>l’individu</a:t>
            </a:r>
            <a:r>
              <a:rPr lang="en-US" sz="2400" spc="-20" dirty="0">
                <a:solidFill>
                  <a:srgbClr val="FFFFFF"/>
                </a:solidFill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</a:rPr>
              <a:t>en</a:t>
            </a:r>
            <a:r>
              <a:rPr lang="en-US" sz="2400" spc="-20" dirty="0">
                <a:solidFill>
                  <a:srgbClr val="FFFFFF"/>
                </a:solidFill>
              </a:rPr>
              <a:t> condition de se </a:t>
            </a:r>
            <a:r>
              <a:rPr lang="en-US" sz="2400" spc="-20" dirty="0" err="1">
                <a:solidFill>
                  <a:srgbClr val="FFFFFF"/>
                </a:solidFill>
              </a:rPr>
              <a:t>sentir</a:t>
            </a:r>
            <a:r>
              <a:rPr lang="en-US" sz="2400" spc="-20" dirty="0">
                <a:solidFill>
                  <a:srgbClr val="FFFFFF"/>
                </a:solidFill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</a:rPr>
              <a:t>revitalisé</a:t>
            </a:r>
            <a:r>
              <a:rPr lang="en-US" sz="2400" spc="-20" dirty="0">
                <a:solidFill>
                  <a:srgbClr val="FFFFFF"/>
                </a:solidFill>
              </a:rPr>
              <a:t>, </a:t>
            </a:r>
            <a:r>
              <a:rPr lang="en-US" sz="2400" spc="-20" dirty="0" err="1">
                <a:solidFill>
                  <a:srgbClr val="FFFFFF"/>
                </a:solidFill>
              </a:rPr>
              <a:t>rajeuni</a:t>
            </a:r>
            <a:r>
              <a:rPr lang="en-US" sz="2400" spc="-20" dirty="0">
                <a:solidFill>
                  <a:srgbClr val="FFFFFF"/>
                </a:solidFill>
              </a:rPr>
              <a:t> et </a:t>
            </a:r>
            <a:r>
              <a:rPr lang="en-US" sz="2400" spc="-20" dirty="0" err="1">
                <a:solidFill>
                  <a:srgbClr val="FFFFFF"/>
                </a:solidFill>
              </a:rPr>
              <a:t>préparé</a:t>
            </a:r>
            <a:r>
              <a:rPr lang="en-US" sz="2400" spc="-20" dirty="0">
                <a:solidFill>
                  <a:srgbClr val="FFFFFF"/>
                </a:solidFill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</a:rPr>
              <a:t>à</a:t>
            </a:r>
            <a:r>
              <a:rPr lang="en-US" sz="2400" spc="-20" dirty="0">
                <a:solidFill>
                  <a:srgbClr val="FFFFFF"/>
                </a:solidFill>
              </a:rPr>
              <a:t> continuer </a:t>
            </a:r>
            <a:r>
              <a:rPr lang="en-US" sz="2400" spc="-20" dirty="0" err="1">
                <a:solidFill>
                  <a:srgbClr val="FFFFFF"/>
                </a:solidFill>
              </a:rPr>
              <a:t>ses</a:t>
            </a:r>
            <a:r>
              <a:rPr lang="en-US" sz="2400" spc="-20" dirty="0">
                <a:solidFill>
                  <a:srgbClr val="FFFFFF"/>
                </a:solidFill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</a:rPr>
              <a:t>activités</a:t>
            </a:r>
            <a:r>
              <a:rPr lang="en-US" sz="2400" spc="-20" dirty="0">
                <a:solidFill>
                  <a:srgbClr val="FFFFFF"/>
                </a:solidFill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</a:rPr>
              <a:t>quotidiennes</a:t>
            </a:r>
            <a:r>
              <a:rPr lang="en-US" sz="2400" spc="-20" dirty="0">
                <a:solidFill>
                  <a:srgbClr val="FFFFFF"/>
                </a:solidFill>
              </a:rPr>
              <a:t>. </a:t>
            </a:r>
            <a:endParaRPr lang="en-US" sz="2400" spc="-2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spc="-20" dirty="0" smtClean="0">
                <a:solidFill>
                  <a:srgbClr val="FFFFFF"/>
                </a:solidFill>
              </a:rPr>
              <a:t>Il </a:t>
            </a:r>
            <a:r>
              <a:rPr lang="en-US" sz="2400" spc="-20" dirty="0" err="1" smtClean="0">
                <a:solidFill>
                  <a:srgbClr val="FFFFFF"/>
                </a:solidFill>
              </a:rPr>
              <a:t>est</a:t>
            </a:r>
            <a:r>
              <a:rPr lang="en-US" sz="2400" spc="-20" dirty="0" smtClean="0">
                <a:solidFill>
                  <a:srgbClr val="FFFFFF"/>
                </a:solidFill>
              </a:rPr>
              <a:t> </a:t>
            </a:r>
            <a:r>
              <a:rPr lang="en-US" sz="2400" spc="-20" dirty="0" err="1" smtClean="0">
                <a:solidFill>
                  <a:srgbClr val="FFFFFF"/>
                </a:solidFill>
              </a:rPr>
              <a:t>essentiel</a:t>
            </a:r>
            <a:r>
              <a:rPr lang="en-US" sz="2400" spc="-20" dirty="0" smtClean="0">
                <a:solidFill>
                  <a:srgbClr val="FFFFFF"/>
                </a:solidFill>
              </a:rPr>
              <a:t> </a:t>
            </a:r>
            <a:r>
              <a:rPr lang="en-US" sz="2400" spc="-20" dirty="0" err="1" smtClean="0">
                <a:solidFill>
                  <a:srgbClr val="FFFFFF"/>
                </a:solidFill>
              </a:rPr>
              <a:t>à</a:t>
            </a:r>
            <a:r>
              <a:rPr lang="en-US" sz="2400" spc="-20" dirty="0" smtClean="0">
                <a:solidFill>
                  <a:srgbClr val="FFFFFF"/>
                </a:solidFill>
              </a:rPr>
              <a:t> la santé et </a:t>
            </a:r>
            <a:r>
              <a:rPr lang="en-US" sz="2400" spc="-20" dirty="0" err="1" smtClean="0">
                <a:solidFill>
                  <a:srgbClr val="FFFFFF"/>
                </a:solidFill>
              </a:rPr>
              <a:t>basique</a:t>
            </a:r>
            <a:r>
              <a:rPr lang="en-US" sz="2400" spc="-20" dirty="0" smtClean="0">
                <a:solidFill>
                  <a:srgbClr val="FFFFFF"/>
                </a:solidFill>
              </a:rPr>
              <a:t> </a:t>
            </a:r>
            <a:r>
              <a:rPr lang="en-US" sz="2400" spc="-20" dirty="0" err="1" smtClean="0">
                <a:solidFill>
                  <a:srgbClr val="FFFFFF"/>
                </a:solidFill>
              </a:rPr>
              <a:t>en</a:t>
            </a:r>
            <a:r>
              <a:rPr lang="en-US" sz="2400" spc="-20" dirty="0" smtClean="0">
                <a:solidFill>
                  <a:srgbClr val="FFFFFF"/>
                </a:solidFill>
              </a:rPr>
              <a:t> </a:t>
            </a:r>
            <a:r>
              <a:rPr lang="en-US" sz="2400" spc="-20" dirty="0" err="1" smtClean="0">
                <a:solidFill>
                  <a:srgbClr val="FFFFFF"/>
                </a:solidFill>
              </a:rPr>
              <a:t>ce</a:t>
            </a:r>
            <a:r>
              <a:rPr lang="en-US" sz="2400" spc="-20" dirty="0" smtClean="0">
                <a:solidFill>
                  <a:srgbClr val="FFFFFF"/>
                </a:solidFill>
              </a:rPr>
              <a:t> qui </a:t>
            </a:r>
            <a:r>
              <a:rPr lang="en-US" sz="2400" spc="-20" dirty="0" err="1" smtClean="0">
                <a:solidFill>
                  <a:srgbClr val="FFFFFF"/>
                </a:solidFill>
              </a:rPr>
              <a:t>concerne</a:t>
            </a:r>
            <a:r>
              <a:rPr lang="en-US" sz="2400" spc="-20" dirty="0" smtClean="0">
                <a:solidFill>
                  <a:srgbClr val="FFFFFF"/>
                </a:solidFill>
              </a:rPr>
              <a:t> la </a:t>
            </a:r>
            <a:r>
              <a:rPr lang="en-US" sz="2400" spc="-20" dirty="0" err="1" smtClean="0">
                <a:solidFill>
                  <a:srgbClr val="FFFFFF"/>
                </a:solidFill>
              </a:rPr>
              <a:t>qualité</a:t>
            </a:r>
            <a:r>
              <a:rPr lang="en-US" sz="2400" spc="-20" dirty="0" smtClean="0">
                <a:solidFill>
                  <a:srgbClr val="FFFFFF"/>
                </a:solidFill>
              </a:rPr>
              <a:t> de vie.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3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5. </a:t>
            </a:r>
            <a:r>
              <a:rPr lang="en-US" dirty="0" err="1">
                <a:solidFill>
                  <a:srgbClr val="FFFFFF"/>
                </a:solidFill>
              </a:rPr>
              <a:t>L’air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pur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362614" y="1600200"/>
            <a:ext cx="4961226" cy="4371208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Un air </a:t>
            </a:r>
            <a:r>
              <a:rPr lang="en-US" sz="2400" dirty="0" err="1">
                <a:solidFill>
                  <a:srgbClr val="FFFFFF"/>
                </a:solidFill>
              </a:rPr>
              <a:t>pur</a:t>
            </a:r>
            <a:r>
              <a:rPr lang="en-US" sz="2400" dirty="0">
                <a:solidFill>
                  <a:srgbClr val="FFFFFF"/>
                </a:solidFill>
              </a:rPr>
              <a:t>, riche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oxygène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source de santé et de </a:t>
            </a:r>
            <a:r>
              <a:rPr lang="en-US" sz="2400" dirty="0" err="1">
                <a:solidFill>
                  <a:srgbClr val="FFFFFF"/>
                </a:solidFill>
              </a:rPr>
              <a:t>bien-être</a:t>
            </a:r>
            <a:r>
              <a:rPr lang="en-US" sz="2400" dirty="0">
                <a:solidFill>
                  <a:srgbClr val="FFFFFF"/>
                </a:solidFill>
              </a:rPr>
              <a:t>. Il </a:t>
            </a:r>
            <a:r>
              <a:rPr lang="en-US" sz="2400" dirty="0" err="1">
                <a:solidFill>
                  <a:srgbClr val="FFFFFF"/>
                </a:solidFill>
              </a:rPr>
              <a:t>augmente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capacité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mentale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rend </a:t>
            </a:r>
            <a:r>
              <a:rPr lang="en-US" sz="2400" dirty="0" err="1">
                <a:solidFill>
                  <a:srgbClr val="FFFFFF"/>
                </a:solidFill>
              </a:rPr>
              <a:t>actif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joyeux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scientifiquement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prouvé</a:t>
            </a:r>
            <a:r>
              <a:rPr lang="en-US" sz="2400" dirty="0">
                <a:solidFill>
                  <a:srgbClr val="FFFFFF"/>
                </a:solidFill>
              </a:rPr>
              <a:t> que la </a:t>
            </a:r>
            <a:r>
              <a:rPr lang="en-US" sz="2400" dirty="0" err="1">
                <a:solidFill>
                  <a:srgbClr val="FFFFFF"/>
                </a:solidFill>
              </a:rPr>
              <a:t>qualité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l’air</a:t>
            </a:r>
            <a:r>
              <a:rPr lang="en-US" sz="2400" dirty="0">
                <a:solidFill>
                  <a:srgbClr val="FFFFFF"/>
                </a:solidFill>
              </a:rPr>
              <a:t> que nous </a:t>
            </a:r>
            <a:r>
              <a:rPr lang="en-US" sz="2400" dirty="0" err="1">
                <a:solidFill>
                  <a:srgbClr val="FFFFFF"/>
                </a:solidFill>
              </a:rPr>
              <a:t>respirons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affecte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manière</a:t>
            </a:r>
            <a:r>
              <a:rPr lang="en-US" sz="2400" dirty="0">
                <a:solidFill>
                  <a:srgbClr val="FFFFFF"/>
                </a:solidFill>
              </a:rPr>
              <a:t> d’être,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façon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sentir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rendement</a:t>
            </a:r>
            <a:r>
              <a:rPr lang="en-US" sz="2400" dirty="0">
                <a:solidFill>
                  <a:srgbClr val="FFFFFF"/>
                </a:solidFill>
              </a:rPr>
              <a:t> physique.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6. La </a:t>
            </a:r>
            <a:r>
              <a:rPr lang="en-US" dirty="0" err="1">
                <a:solidFill>
                  <a:srgbClr val="FFFFFF"/>
                </a:solidFill>
              </a:rPr>
              <a:t>tempérance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229601" cy="199345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La </a:t>
            </a:r>
            <a:r>
              <a:rPr lang="en-US" sz="2400" dirty="0" err="1">
                <a:solidFill>
                  <a:srgbClr val="FFFFFF"/>
                </a:solidFill>
              </a:rPr>
              <a:t>tempérance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définit</a:t>
            </a:r>
            <a:r>
              <a:rPr lang="en-US" sz="2400" dirty="0">
                <a:solidFill>
                  <a:srgbClr val="FFFFFF"/>
                </a:solidFill>
              </a:rPr>
              <a:t> par </a:t>
            </a:r>
            <a:r>
              <a:rPr lang="en-US" sz="2400" dirty="0" err="1">
                <a:solidFill>
                  <a:srgbClr val="FFFFFF"/>
                </a:solidFill>
              </a:rPr>
              <a:t>l’abstinence</a:t>
            </a:r>
            <a:r>
              <a:rPr lang="en-US" sz="2400" dirty="0">
                <a:solidFill>
                  <a:srgbClr val="FFFFFF"/>
                </a:solidFill>
              </a:rPr>
              <a:t> de tout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mauvais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l’usage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modéré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bon.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Certaines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choses, </a:t>
            </a:r>
            <a:r>
              <a:rPr lang="en-US" sz="2400" dirty="0" err="1">
                <a:solidFill>
                  <a:srgbClr val="FFFFFF"/>
                </a:solidFill>
              </a:rPr>
              <a:t>telles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l’alcool</a:t>
            </a:r>
            <a:r>
              <a:rPr lang="en-US" sz="2400" dirty="0">
                <a:solidFill>
                  <a:srgbClr val="FFFFFF"/>
                </a:solidFill>
              </a:rPr>
              <a:t>, le </a:t>
            </a:r>
            <a:r>
              <a:rPr lang="en-US" sz="2400" dirty="0" err="1">
                <a:solidFill>
                  <a:srgbClr val="FFFFFF"/>
                </a:solidFill>
              </a:rPr>
              <a:t>tabac</a:t>
            </a:r>
            <a:r>
              <a:rPr lang="en-US" sz="2400" dirty="0">
                <a:solidFill>
                  <a:srgbClr val="FFFFFF"/>
                </a:solidFill>
              </a:rPr>
              <a:t> et les drogues,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définitivement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mauvaises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principe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tempérance</a:t>
            </a:r>
            <a:r>
              <a:rPr lang="en-US" sz="2400" dirty="0">
                <a:solidFill>
                  <a:srgbClr val="FFFFFF"/>
                </a:solidFill>
              </a:rPr>
              <a:t> nous </a:t>
            </a:r>
            <a:r>
              <a:rPr lang="en-US" sz="2400" dirty="0" err="1">
                <a:solidFill>
                  <a:srgbClr val="FFFFFF"/>
                </a:solidFill>
              </a:rPr>
              <a:t>conseille</a:t>
            </a:r>
            <a:r>
              <a:rPr lang="en-US" sz="2400" dirty="0">
                <a:solidFill>
                  <a:srgbClr val="FFFFFF"/>
                </a:solidFill>
              </a:rPr>
              <a:t> de nous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écarter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complètement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7. Un régime </a:t>
            </a:r>
            <a:r>
              <a:rPr lang="en-US" dirty="0" err="1">
                <a:solidFill>
                  <a:srgbClr val="FFFFFF"/>
                </a:solidFill>
              </a:rPr>
              <a:t>équilibré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57200" y="1478610"/>
            <a:ext cx="8056880" cy="2790541"/>
          </a:xfrm>
        </p:spPr>
        <p:txBody>
          <a:bodyPr>
            <a:noAutofit/>
          </a:bodyPr>
          <a:lstStyle/>
          <a:p>
            <a:pPr algn="just"/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un régime </a:t>
            </a:r>
            <a:r>
              <a:rPr lang="en-US" sz="2300" dirty="0" err="1">
                <a:solidFill>
                  <a:srgbClr val="FFFFFF"/>
                </a:solidFill>
              </a:rPr>
              <a:t>équilibré</a:t>
            </a:r>
            <a:r>
              <a:rPr lang="en-US" sz="2300" dirty="0">
                <a:solidFill>
                  <a:srgbClr val="FFFFFF"/>
                </a:solidFill>
              </a:rPr>
              <a:t>, les aliments </a:t>
            </a:r>
            <a:r>
              <a:rPr lang="en-US" sz="2300" dirty="0" err="1">
                <a:solidFill>
                  <a:srgbClr val="FFFFFF"/>
                </a:solidFill>
              </a:rPr>
              <a:t>apportent</a:t>
            </a:r>
            <a:r>
              <a:rPr lang="en-US" sz="2300" dirty="0">
                <a:solidFill>
                  <a:srgbClr val="FFFFFF"/>
                </a:solidFill>
              </a:rPr>
              <a:t> les </a:t>
            </a:r>
            <a:r>
              <a:rPr lang="en-US" sz="2300" dirty="0" err="1">
                <a:solidFill>
                  <a:srgbClr val="FFFFFF"/>
                </a:solidFill>
              </a:rPr>
              <a:t>quantités</a:t>
            </a:r>
            <a:r>
              <a:rPr lang="en-US" sz="2300" dirty="0">
                <a:solidFill>
                  <a:srgbClr val="FFFFFF"/>
                </a:solidFill>
              </a:rPr>
              <a:t> de nutriments </a:t>
            </a:r>
            <a:r>
              <a:rPr lang="en-US" sz="2300" dirty="0" err="1">
                <a:solidFill>
                  <a:srgbClr val="FFFFFF"/>
                </a:solidFill>
              </a:rPr>
              <a:t>nécessaires</a:t>
            </a:r>
            <a:r>
              <a:rPr lang="en-US" sz="2300" dirty="0">
                <a:solidFill>
                  <a:srgbClr val="FFFFFF"/>
                </a:solidFill>
              </a:rPr>
              <a:t> au bon </a:t>
            </a:r>
            <a:r>
              <a:rPr lang="en-US" sz="2300" dirty="0" err="1">
                <a:solidFill>
                  <a:srgbClr val="FFFFFF"/>
                </a:solidFill>
              </a:rPr>
              <a:t>fonctionnement</a:t>
            </a:r>
            <a:r>
              <a:rPr lang="en-US" sz="2300" dirty="0">
                <a:solidFill>
                  <a:srgbClr val="FFFFFF"/>
                </a:solidFill>
              </a:rPr>
              <a:t> d’un </a:t>
            </a:r>
            <a:r>
              <a:rPr lang="en-US" sz="2300" dirty="0" err="1">
                <a:solidFill>
                  <a:srgbClr val="FFFFFF"/>
                </a:solidFill>
              </a:rPr>
              <a:t>organisme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sain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Les </a:t>
            </a:r>
            <a:r>
              <a:rPr lang="en-US" sz="2300" dirty="0" err="1">
                <a:solidFill>
                  <a:srgbClr val="FFFFFF"/>
                </a:solidFill>
              </a:rPr>
              <a:t>nutritionnistes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confirment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aujourd’hui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ce</a:t>
            </a:r>
            <a:r>
              <a:rPr lang="en-US" sz="2300" dirty="0">
                <a:solidFill>
                  <a:srgbClr val="FFFFFF"/>
                </a:solidFill>
              </a:rPr>
              <a:t> que la Bible a </a:t>
            </a:r>
            <a:r>
              <a:rPr lang="en-US" sz="2300" dirty="0" err="1">
                <a:solidFill>
                  <a:srgbClr val="FFFFFF"/>
                </a:solidFill>
              </a:rPr>
              <a:t>toujours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présenté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comme</a:t>
            </a:r>
            <a:r>
              <a:rPr lang="en-US" sz="2300" dirty="0">
                <a:solidFill>
                  <a:srgbClr val="FFFFFF"/>
                </a:solidFill>
              </a:rPr>
              <a:t> un régime bon pour la santé. « Et </a:t>
            </a:r>
            <a:r>
              <a:rPr lang="en-US" sz="2300" dirty="0" err="1">
                <a:solidFill>
                  <a:srgbClr val="FFFFFF"/>
                </a:solidFill>
              </a:rPr>
              <a:t>Dieu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dit</a:t>
            </a:r>
            <a:r>
              <a:rPr lang="en-US" sz="2300" dirty="0">
                <a:solidFill>
                  <a:srgbClr val="FFFFFF"/>
                </a:solidFill>
              </a:rPr>
              <a:t> : </a:t>
            </a:r>
            <a:r>
              <a:rPr lang="en-US" sz="2300" dirty="0" err="1">
                <a:solidFill>
                  <a:srgbClr val="FFFFFF"/>
                </a:solidFill>
              </a:rPr>
              <a:t>Voici</a:t>
            </a:r>
            <a:r>
              <a:rPr lang="en-US" sz="2300" dirty="0">
                <a:solidFill>
                  <a:srgbClr val="FFFFFF"/>
                </a:solidFill>
              </a:rPr>
              <a:t>, je </a:t>
            </a:r>
            <a:r>
              <a:rPr lang="en-US" sz="2300" dirty="0" err="1">
                <a:solidFill>
                  <a:srgbClr val="FFFFFF"/>
                </a:solidFill>
              </a:rPr>
              <a:t>vous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donne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toute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herbe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portant</a:t>
            </a:r>
            <a:r>
              <a:rPr lang="en-US" sz="2300" dirty="0">
                <a:solidFill>
                  <a:srgbClr val="FFFFFF"/>
                </a:solidFill>
              </a:rPr>
              <a:t> de la </a:t>
            </a:r>
            <a:r>
              <a:rPr lang="en-US" sz="2300" dirty="0" err="1">
                <a:solidFill>
                  <a:srgbClr val="FFFFFF"/>
                </a:solidFill>
              </a:rPr>
              <a:t>semence</a:t>
            </a:r>
            <a:r>
              <a:rPr lang="en-US" sz="2300" dirty="0">
                <a:solidFill>
                  <a:srgbClr val="FFFFFF"/>
                </a:solidFill>
              </a:rPr>
              <a:t> et qui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la surface de </a:t>
            </a:r>
            <a:r>
              <a:rPr lang="en-US" sz="2300" dirty="0" err="1">
                <a:solidFill>
                  <a:srgbClr val="FFFFFF"/>
                </a:solidFill>
              </a:rPr>
              <a:t>toute</a:t>
            </a:r>
            <a:r>
              <a:rPr lang="en-US" sz="2300" dirty="0">
                <a:solidFill>
                  <a:srgbClr val="FFFFFF"/>
                </a:solidFill>
              </a:rPr>
              <a:t> la </a:t>
            </a:r>
            <a:r>
              <a:rPr lang="en-US" sz="2300" dirty="0" err="1">
                <a:solidFill>
                  <a:srgbClr val="FFFFFF"/>
                </a:solidFill>
              </a:rPr>
              <a:t>terre</a:t>
            </a:r>
            <a:r>
              <a:rPr lang="en-US" sz="2300" dirty="0">
                <a:solidFill>
                  <a:srgbClr val="FFFFFF"/>
                </a:solidFill>
              </a:rPr>
              <a:t>, et tout </a:t>
            </a:r>
            <a:r>
              <a:rPr lang="en-US" sz="2300" dirty="0" err="1">
                <a:solidFill>
                  <a:srgbClr val="FFFFFF"/>
                </a:solidFill>
              </a:rPr>
              <a:t>arbre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ayant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lui</a:t>
            </a:r>
            <a:r>
              <a:rPr lang="en-US" sz="2300" dirty="0">
                <a:solidFill>
                  <a:srgbClr val="FFFFFF"/>
                </a:solidFill>
              </a:rPr>
              <a:t> du fruit </a:t>
            </a:r>
            <a:r>
              <a:rPr lang="en-US" sz="2300" dirty="0" err="1">
                <a:solidFill>
                  <a:srgbClr val="FFFFFF"/>
                </a:solidFill>
              </a:rPr>
              <a:t>d’arbre</a:t>
            </a:r>
            <a:r>
              <a:rPr lang="en-US" sz="2300" dirty="0">
                <a:solidFill>
                  <a:srgbClr val="FFFFFF"/>
                </a:solidFill>
              </a:rPr>
              <a:t> et </a:t>
            </a:r>
            <a:r>
              <a:rPr lang="en-US" sz="2300" dirty="0" err="1">
                <a:solidFill>
                  <a:srgbClr val="FFFFFF"/>
                </a:solidFill>
              </a:rPr>
              <a:t>portant</a:t>
            </a:r>
            <a:r>
              <a:rPr lang="en-US" sz="2300" dirty="0">
                <a:solidFill>
                  <a:srgbClr val="FFFFFF"/>
                </a:solidFill>
              </a:rPr>
              <a:t> de la </a:t>
            </a:r>
            <a:r>
              <a:rPr lang="en-US" sz="2300" dirty="0" err="1">
                <a:solidFill>
                  <a:srgbClr val="FFFFFF"/>
                </a:solidFill>
              </a:rPr>
              <a:t>semence</a:t>
            </a:r>
            <a:r>
              <a:rPr lang="en-US" sz="2300" dirty="0">
                <a:solidFill>
                  <a:srgbClr val="FFFFFF"/>
                </a:solidFill>
              </a:rPr>
              <a:t> : </a:t>
            </a:r>
            <a:r>
              <a:rPr lang="en-US" sz="2300" dirty="0" err="1">
                <a:solidFill>
                  <a:srgbClr val="FFFFFF"/>
                </a:solidFill>
              </a:rPr>
              <a:t>ce</a:t>
            </a:r>
            <a:r>
              <a:rPr lang="en-US" sz="2300" dirty="0">
                <a:solidFill>
                  <a:srgbClr val="FFFFFF"/>
                </a:solidFill>
              </a:rPr>
              <a:t> sera </a:t>
            </a:r>
            <a:r>
              <a:rPr lang="en-US" sz="2300" dirty="0" err="1">
                <a:solidFill>
                  <a:srgbClr val="FFFFFF"/>
                </a:solidFill>
              </a:rPr>
              <a:t>votre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nourriture</a:t>
            </a:r>
            <a:r>
              <a:rPr lang="en-US" sz="2300" dirty="0">
                <a:solidFill>
                  <a:srgbClr val="FFFFFF"/>
                </a:solidFill>
              </a:rPr>
              <a:t>. » (</a:t>
            </a:r>
            <a:r>
              <a:rPr lang="en-US" sz="2300" dirty="0" err="1">
                <a:solidFill>
                  <a:srgbClr val="FFFFFF"/>
                </a:solidFill>
              </a:rPr>
              <a:t>Genèse</a:t>
            </a:r>
            <a:r>
              <a:rPr lang="en-US" sz="2300" dirty="0">
                <a:solidFill>
                  <a:srgbClr val="FFFFFF"/>
                </a:solidFill>
              </a:rPr>
              <a:t> 1 : 29)</a:t>
            </a:r>
            <a:endParaRPr lang="en-US" sz="23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2" y="2353380"/>
            <a:ext cx="6979321" cy="13620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LA SIGNIFICATION BIBLIQUE DU CORPS HUMAIN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3391003"/>
            <a:ext cx="7772400" cy="813247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1 </a:t>
            </a:r>
            <a:r>
              <a:rPr lang="en-US" dirty="0" err="1">
                <a:solidFill>
                  <a:srgbClr val="FFFFFF"/>
                </a:solidFill>
              </a:rPr>
              <a:t>Corinthiens</a:t>
            </a:r>
            <a:r>
              <a:rPr lang="en-US" dirty="0">
                <a:solidFill>
                  <a:srgbClr val="FFFFFF"/>
                </a:solidFill>
              </a:rPr>
              <a:t> 6:12-20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4216" y="617547"/>
            <a:ext cx="7540972" cy="1264920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rgbClr val="FFFFFF"/>
                </a:solidFill>
              </a:rPr>
              <a:t>1. Je </a:t>
            </a:r>
            <a:r>
              <a:rPr lang="en-US" sz="4400" b="0" dirty="0" err="1">
                <a:solidFill>
                  <a:srgbClr val="FFFFFF"/>
                </a:solidFill>
              </a:rPr>
              <a:t>suis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libre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mais</a:t>
            </a:r>
            <a:r>
              <a:rPr lang="en-US" sz="4400" b="0" dirty="0">
                <a:solidFill>
                  <a:srgbClr val="FFFFFF"/>
                </a:solidFill>
              </a:rPr>
              <a:t> tout ne me fait pas du </a:t>
            </a:r>
            <a:r>
              <a:rPr lang="en-US" sz="4400" b="0" dirty="0" err="1">
                <a:solidFill>
                  <a:srgbClr val="FFFFFF"/>
                </a:solidFill>
              </a:rPr>
              <a:t>bien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443686" y="2661333"/>
            <a:ext cx="4285385" cy="2377888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Tout </a:t>
            </a:r>
            <a:r>
              <a:rPr lang="en-US" sz="2400" dirty="0" err="1">
                <a:solidFill>
                  <a:srgbClr val="FFFFFF"/>
                </a:solidFill>
              </a:rPr>
              <a:t>m'est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permis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tout </a:t>
            </a:r>
            <a:r>
              <a:rPr lang="en-US" sz="2400" dirty="0" err="1">
                <a:solidFill>
                  <a:srgbClr val="FFFFFF"/>
                </a:solidFill>
              </a:rPr>
              <a:t>n'est</a:t>
            </a:r>
            <a:r>
              <a:rPr lang="en-US" sz="2400" dirty="0">
                <a:solidFill>
                  <a:srgbClr val="FFFFFF"/>
                </a:solidFill>
              </a:rPr>
              <a:t> pas utile »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(</a:t>
            </a:r>
            <a:r>
              <a:rPr lang="en-US" sz="2400" dirty="0">
                <a:solidFill>
                  <a:srgbClr val="FFFFFF"/>
                </a:solidFill>
              </a:rPr>
              <a:t>1 </a:t>
            </a:r>
            <a:r>
              <a:rPr lang="en-US" sz="2400" dirty="0" err="1">
                <a:solidFill>
                  <a:srgbClr val="FFFFFF"/>
                </a:solidFill>
              </a:rPr>
              <a:t>Corinthiens</a:t>
            </a:r>
            <a:r>
              <a:rPr lang="en-US" sz="2400" dirty="0">
                <a:solidFill>
                  <a:srgbClr val="FFFFFF"/>
                </a:solidFill>
              </a:rPr>
              <a:t> 6 :12-20)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Imagen 2" descr="ThinkstockPhotos-53146402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/>
          <a:stretch/>
        </p:blipFill>
        <p:spPr>
          <a:xfrm>
            <a:off x="4880826" y="2201993"/>
            <a:ext cx="4911749" cy="359378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9747" y="761118"/>
            <a:ext cx="7882044" cy="1049218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rgbClr val="FFFFFF"/>
                </a:solidFill>
              </a:rPr>
              <a:t>2. Le corps </a:t>
            </a:r>
            <a:r>
              <a:rPr lang="en-US" sz="4400" b="0" dirty="0" err="1">
                <a:solidFill>
                  <a:srgbClr val="FFFFFF"/>
                </a:solidFill>
              </a:rPr>
              <a:t>n'est</a:t>
            </a:r>
            <a:r>
              <a:rPr lang="en-US" sz="4400" b="0" dirty="0">
                <a:solidFill>
                  <a:srgbClr val="FFFFFF"/>
                </a:solidFill>
              </a:rPr>
              <a:t> pas fait pour </a:t>
            </a:r>
            <a:r>
              <a:rPr lang="en-US" sz="4400" b="0" dirty="0" err="1">
                <a:solidFill>
                  <a:srgbClr val="FFFFFF"/>
                </a:solidFill>
              </a:rPr>
              <a:t>l'immoralité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sexuelle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526954" y="2070905"/>
            <a:ext cx="7863771" cy="177943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le corps </a:t>
            </a:r>
            <a:r>
              <a:rPr lang="en-US" sz="2400" dirty="0" err="1">
                <a:solidFill>
                  <a:srgbClr val="FFFFFF"/>
                </a:solidFill>
              </a:rPr>
              <a:t>n'est</a:t>
            </a:r>
            <a:r>
              <a:rPr lang="en-US" sz="2400" dirty="0">
                <a:solidFill>
                  <a:srgbClr val="FFFFFF"/>
                </a:solidFill>
              </a:rPr>
              <a:t> pas pour </a:t>
            </a:r>
            <a:r>
              <a:rPr lang="en-US" sz="2400" dirty="0" err="1">
                <a:solidFill>
                  <a:srgbClr val="FFFFFF"/>
                </a:solidFill>
              </a:rPr>
              <a:t>l'impudicité</a:t>
            </a:r>
            <a:r>
              <a:rPr lang="en-US" sz="2400" dirty="0">
                <a:solidFill>
                  <a:srgbClr val="FFFFFF"/>
                </a:solidFill>
              </a:rPr>
              <a:t>. Il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pour le Seigneur, et le Seigneur pour le corps. » (1 </a:t>
            </a:r>
            <a:r>
              <a:rPr lang="en-US" sz="2400" dirty="0" err="1">
                <a:solidFill>
                  <a:srgbClr val="FFFFFF"/>
                </a:solidFill>
              </a:rPr>
              <a:t>Corinthiens</a:t>
            </a:r>
            <a:r>
              <a:rPr lang="en-US" sz="2400" dirty="0">
                <a:solidFill>
                  <a:srgbClr val="FFFFFF"/>
                </a:solidFill>
              </a:rPr>
              <a:t> 6 :13)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Nous </a:t>
            </a:r>
            <a:r>
              <a:rPr lang="en-US" sz="2400" dirty="0">
                <a:solidFill>
                  <a:srgbClr val="FFFFFF"/>
                </a:solidFill>
              </a:rPr>
              <a:t>ne </a:t>
            </a:r>
            <a:r>
              <a:rPr lang="en-US" sz="2400" dirty="0" err="1">
                <a:solidFill>
                  <a:srgbClr val="FFFFFF"/>
                </a:solidFill>
              </a:rPr>
              <a:t>devons</a:t>
            </a:r>
            <a:r>
              <a:rPr lang="en-US" sz="2400" dirty="0">
                <a:solidFill>
                  <a:srgbClr val="FFFFFF"/>
                </a:solidFill>
              </a:rPr>
              <a:t> pas </a:t>
            </a:r>
            <a:r>
              <a:rPr lang="en-US" sz="2400" dirty="0" err="1">
                <a:solidFill>
                  <a:srgbClr val="FFFFFF"/>
                </a:solidFill>
              </a:rPr>
              <a:t>utiliser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nos</a:t>
            </a:r>
            <a:r>
              <a:rPr lang="en-US" sz="2400" dirty="0">
                <a:solidFill>
                  <a:srgbClr val="FFFFFF"/>
                </a:solidFill>
              </a:rPr>
              <a:t> corps de </a:t>
            </a:r>
            <a:r>
              <a:rPr lang="en-US" sz="2400" dirty="0" err="1">
                <a:solidFill>
                  <a:srgbClr val="FFFFFF"/>
                </a:solidFill>
              </a:rPr>
              <a:t>manière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égoïste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262" y="693568"/>
            <a:ext cx="7787462" cy="148153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rgbClr val="FFFFFF"/>
                </a:solidFill>
              </a:rPr>
              <a:t>3. Le corps </a:t>
            </a:r>
            <a:r>
              <a:rPr lang="en-US" sz="4400" b="0" dirty="0" err="1">
                <a:solidFill>
                  <a:srgbClr val="FFFFFF"/>
                </a:solidFill>
              </a:rPr>
              <a:t>est</a:t>
            </a:r>
            <a:r>
              <a:rPr lang="en-US" sz="4400" b="0" dirty="0">
                <a:solidFill>
                  <a:srgbClr val="FFFFFF"/>
                </a:solidFill>
              </a:rPr>
              <a:t> fait pour </a:t>
            </a:r>
            <a:r>
              <a:rPr lang="en-US" sz="4400" b="0" dirty="0" smtClean="0">
                <a:solidFill>
                  <a:srgbClr val="FFFFFF"/>
                </a:solidFill>
              </a:rPr>
              <a:t/>
            </a:r>
            <a:br>
              <a:rPr lang="en-US" sz="4400" b="0" dirty="0" smtClean="0">
                <a:solidFill>
                  <a:srgbClr val="FFFFFF"/>
                </a:solidFill>
              </a:rPr>
            </a:br>
            <a:r>
              <a:rPr lang="en-US" sz="4400" b="0" dirty="0" err="1" smtClean="0">
                <a:solidFill>
                  <a:srgbClr val="FFFFFF"/>
                </a:solidFill>
              </a:rPr>
              <a:t>servir</a:t>
            </a:r>
            <a:r>
              <a:rPr lang="en-US" sz="4400" b="0" dirty="0" smtClean="0">
                <a:solidFill>
                  <a:srgbClr val="FFFFFF"/>
                </a:solidFill>
              </a:rPr>
              <a:t> </a:t>
            </a:r>
            <a:r>
              <a:rPr lang="en-US" sz="4400" b="0" dirty="0">
                <a:solidFill>
                  <a:srgbClr val="FFFFFF"/>
                </a:solidFill>
              </a:rPr>
              <a:t>le Seigneur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603262" y="2408656"/>
            <a:ext cx="5098647" cy="3062885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le corps </a:t>
            </a:r>
            <a:r>
              <a:rPr lang="en-US" sz="2400" dirty="0" err="1">
                <a:solidFill>
                  <a:srgbClr val="FFFFFF"/>
                </a:solidFill>
              </a:rPr>
              <a:t>n'est</a:t>
            </a:r>
            <a:r>
              <a:rPr lang="en-US" sz="2400" dirty="0">
                <a:solidFill>
                  <a:srgbClr val="FFFFFF"/>
                </a:solidFill>
              </a:rPr>
              <a:t> pas pour </a:t>
            </a:r>
            <a:r>
              <a:rPr lang="en-US" sz="2400" dirty="0" err="1">
                <a:solidFill>
                  <a:srgbClr val="FFFFFF"/>
                </a:solidFill>
              </a:rPr>
              <a:t>l'impudicité</a:t>
            </a:r>
            <a:r>
              <a:rPr lang="en-US" sz="2400" dirty="0">
                <a:solidFill>
                  <a:srgbClr val="FFFFFF"/>
                </a:solidFill>
              </a:rPr>
              <a:t>. Il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pour le Seigneur, et le Seigneur pour le corps. »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(</a:t>
            </a:r>
            <a:r>
              <a:rPr lang="en-US" sz="2400" dirty="0">
                <a:solidFill>
                  <a:srgbClr val="FFFFFF"/>
                </a:solidFill>
              </a:rPr>
              <a:t>1 </a:t>
            </a:r>
            <a:r>
              <a:rPr lang="en-US" sz="2400" dirty="0" err="1">
                <a:solidFill>
                  <a:srgbClr val="FFFFFF"/>
                </a:solidFill>
              </a:rPr>
              <a:t>Corinthiens</a:t>
            </a:r>
            <a:r>
              <a:rPr lang="en-US" sz="2400" dirty="0">
                <a:solidFill>
                  <a:srgbClr val="FFFFFF"/>
                </a:solidFill>
              </a:rPr>
              <a:t> 6 :13)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endParaRPr lang="en-US" sz="2400" dirty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>
                <a:solidFill>
                  <a:srgbClr val="FFFFFF"/>
                </a:solidFill>
              </a:rPr>
              <a:t>corps </a:t>
            </a:r>
            <a:r>
              <a:rPr lang="en-US" sz="2400" dirty="0" err="1">
                <a:solidFill>
                  <a:srgbClr val="FFFFFF"/>
                </a:solidFill>
              </a:rPr>
              <a:t>humain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utilisé</a:t>
            </a:r>
            <a:r>
              <a:rPr lang="en-US" sz="2400" dirty="0">
                <a:solidFill>
                  <a:srgbClr val="FFFFFF"/>
                </a:solidFill>
              </a:rPr>
              <a:t> pour faire la </a:t>
            </a:r>
            <a:r>
              <a:rPr lang="en-US" sz="2400" dirty="0" err="1">
                <a:solidFill>
                  <a:srgbClr val="FFFFFF"/>
                </a:solidFill>
              </a:rPr>
              <a:t>volonté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 descr="sub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1" y="3631810"/>
            <a:ext cx="4918619" cy="1127080"/>
          </a:xfrm>
          <a:prstGeom prst="rect">
            <a:avLst/>
          </a:prstGeom>
        </p:spPr>
      </p:pic>
      <p:pic>
        <p:nvPicPr>
          <p:cNvPr id="6" name="Imagen 5" descr="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60"/>
            <a:ext cx="9144000" cy="249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4910" y="2154280"/>
            <a:ext cx="7196048" cy="1470025"/>
          </a:xfrm>
        </p:spPr>
        <p:txBody>
          <a:bodyPr>
            <a:noAutofit/>
          </a:bodyPr>
          <a:lstStyle/>
          <a:p>
            <a:pPr algn="r">
              <a:lnSpc>
                <a:spcPts val="4760"/>
              </a:lnSpc>
            </a:pPr>
            <a:r>
              <a:rPr lang="en-US" sz="4800" dirty="0">
                <a:solidFill>
                  <a:schemeClr val="bg1"/>
                </a:solidFill>
              </a:rPr>
              <a:t>Comment </a:t>
            </a:r>
            <a:r>
              <a:rPr lang="en-US" sz="4800" dirty="0" err="1">
                <a:solidFill>
                  <a:schemeClr val="bg1"/>
                </a:solidFill>
              </a:rPr>
              <a:t>avoir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une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longue </a:t>
            </a:r>
            <a:r>
              <a:rPr lang="en-US" sz="4800" dirty="0">
                <a:solidFill>
                  <a:schemeClr val="bg1"/>
                </a:solidFill>
              </a:rPr>
              <a:t>vie de </a:t>
            </a:r>
            <a:r>
              <a:rPr lang="en-US" sz="4800" dirty="0" err="1">
                <a:solidFill>
                  <a:schemeClr val="bg1"/>
                </a:solidFill>
              </a:rPr>
              <a:t>qualité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3886" y="3886200"/>
            <a:ext cx="4354703" cy="943212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7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3" y="1387646"/>
            <a:ext cx="2332421" cy="23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2728" y="580928"/>
            <a:ext cx="8044183" cy="756558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rgbClr val="FFFFFF"/>
                </a:solidFill>
              </a:rPr>
              <a:t>4. Le corps </a:t>
            </a:r>
            <a:r>
              <a:rPr lang="en-US" sz="4400" b="0" dirty="0" err="1">
                <a:solidFill>
                  <a:srgbClr val="FFFFFF"/>
                </a:solidFill>
              </a:rPr>
              <a:t>est</a:t>
            </a:r>
            <a:r>
              <a:rPr lang="en-US" sz="4400" b="0" dirty="0">
                <a:solidFill>
                  <a:srgbClr val="FFFFFF"/>
                </a:solidFill>
              </a:rPr>
              <a:t> un instrument </a:t>
            </a:r>
            <a:r>
              <a:rPr lang="en-US" sz="4400" b="0" dirty="0" err="1">
                <a:solidFill>
                  <a:srgbClr val="FFFFFF"/>
                </a:solidFill>
              </a:rPr>
              <a:t>divin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562728" y="1638586"/>
            <a:ext cx="7746927" cy="150892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« Ne </a:t>
            </a:r>
            <a:r>
              <a:rPr lang="en-US" sz="2400" dirty="0" err="1">
                <a:solidFill>
                  <a:srgbClr val="FFFFFF"/>
                </a:solidFill>
              </a:rPr>
              <a:t>savez-vous</a:t>
            </a:r>
            <a:r>
              <a:rPr lang="en-US" sz="2400" dirty="0">
                <a:solidFill>
                  <a:srgbClr val="FFFFFF"/>
                </a:solidFill>
              </a:rPr>
              <a:t> pas que </a:t>
            </a:r>
            <a:r>
              <a:rPr lang="en-US" sz="2400" dirty="0" err="1">
                <a:solidFill>
                  <a:srgbClr val="FFFFFF"/>
                </a:solidFill>
              </a:rPr>
              <a:t>vos</a:t>
            </a:r>
            <a:r>
              <a:rPr lang="en-US" sz="2400" dirty="0">
                <a:solidFill>
                  <a:srgbClr val="FFFFFF"/>
                </a:solidFill>
              </a:rPr>
              <a:t> corps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membres</a:t>
            </a:r>
            <a:r>
              <a:rPr lang="en-US" sz="2400" dirty="0">
                <a:solidFill>
                  <a:srgbClr val="FFFFFF"/>
                </a:solidFill>
              </a:rPr>
              <a:t> de Christ? » (1 </a:t>
            </a:r>
            <a:r>
              <a:rPr lang="en-US" sz="2400" dirty="0" err="1">
                <a:solidFill>
                  <a:srgbClr val="FFFFFF"/>
                </a:solidFill>
              </a:rPr>
              <a:t>Corinthiens</a:t>
            </a:r>
            <a:r>
              <a:rPr lang="en-US" sz="2400" dirty="0">
                <a:solidFill>
                  <a:srgbClr val="FFFFFF"/>
                </a:solidFill>
              </a:rPr>
              <a:t> 6 :</a:t>
            </a:r>
            <a:r>
              <a:rPr lang="en-US" sz="2400" dirty="0" smtClean="0">
                <a:solidFill>
                  <a:srgbClr val="FFFFFF"/>
                </a:solidFill>
              </a:rPr>
              <a:t>15)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doit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être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outil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pratique</a:t>
            </a:r>
            <a:r>
              <a:rPr lang="en-US" sz="2400" dirty="0">
                <a:solidFill>
                  <a:srgbClr val="FFFFFF"/>
                </a:solidFill>
              </a:rPr>
              <a:t> au service de </a:t>
            </a:r>
            <a:r>
              <a:rPr lang="en-US" sz="2400" dirty="0" err="1">
                <a:solidFill>
                  <a:srgbClr val="FFFFFF"/>
                </a:solidFill>
              </a:rPr>
              <a:t>nos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voisins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4" name="Imagen 3" descr="ThinkstockPhotos-5078318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27" y="3242078"/>
            <a:ext cx="4577664" cy="305388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166" y="720588"/>
            <a:ext cx="7909069" cy="103570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rgbClr val="FFFFFF"/>
                </a:solidFill>
              </a:rPr>
              <a:t>Le corps </a:t>
            </a:r>
            <a:r>
              <a:rPr lang="en-US" sz="4400" b="0" dirty="0" err="1">
                <a:solidFill>
                  <a:srgbClr val="FFFFFF"/>
                </a:solidFill>
              </a:rPr>
              <a:t>doit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être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uni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à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smtClean="0">
                <a:solidFill>
                  <a:srgbClr val="FFFFFF"/>
                </a:solidFill>
              </a:rPr>
              <a:t/>
            </a:r>
            <a:br>
              <a:rPr lang="en-US" sz="4400" b="0" dirty="0" smtClean="0">
                <a:solidFill>
                  <a:srgbClr val="FFFFFF"/>
                </a:solidFill>
              </a:rPr>
            </a:br>
            <a:r>
              <a:rPr lang="en-US" sz="4400" b="0" dirty="0" err="1" smtClean="0">
                <a:solidFill>
                  <a:srgbClr val="FFFFFF"/>
                </a:solidFill>
              </a:rPr>
              <a:t>quelque</a:t>
            </a:r>
            <a:r>
              <a:rPr lang="en-US" sz="4400" b="0" dirty="0" smtClean="0">
                <a:solidFill>
                  <a:srgbClr val="FFFFFF"/>
                </a:solidFill>
              </a:rPr>
              <a:t> </a:t>
            </a:r>
            <a:r>
              <a:rPr lang="en-US" sz="4400" b="0" dirty="0">
                <a:solidFill>
                  <a:srgbClr val="FFFFFF"/>
                </a:solidFill>
              </a:rPr>
              <a:t>chose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481655" y="2057396"/>
            <a:ext cx="5247279" cy="3346593"/>
          </a:xfrm>
        </p:spPr>
        <p:txBody>
          <a:bodyPr>
            <a:noAutofit/>
          </a:bodyPr>
          <a:lstStyle/>
          <a:p>
            <a:pPr algn="just"/>
            <a:r>
              <a:rPr lang="en-US" sz="2500" dirty="0">
                <a:solidFill>
                  <a:srgbClr val="FFFFFF"/>
                </a:solidFill>
              </a:rPr>
              <a:t>« Ne </a:t>
            </a:r>
            <a:r>
              <a:rPr lang="en-US" sz="2500" dirty="0" err="1">
                <a:solidFill>
                  <a:srgbClr val="FFFFFF"/>
                </a:solidFill>
              </a:rPr>
              <a:t>savez-vous</a:t>
            </a:r>
            <a:r>
              <a:rPr lang="en-US" sz="2500" dirty="0">
                <a:solidFill>
                  <a:srgbClr val="FFFFFF"/>
                </a:solidFill>
              </a:rPr>
              <a:t> pas que </a:t>
            </a:r>
            <a:r>
              <a:rPr lang="en-US" sz="2500" dirty="0" err="1">
                <a:solidFill>
                  <a:srgbClr val="FFFFFF"/>
                </a:solidFill>
              </a:rPr>
              <a:t>celui</a:t>
            </a:r>
            <a:r>
              <a:rPr lang="en-US" sz="2500" dirty="0">
                <a:solidFill>
                  <a:srgbClr val="FFFFFF"/>
                </a:solidFill>
              </a:rPr>
              <a:t> qui </a:t>
            </a:r>
            <a:r>
              <a:rPr lang="en-US" sz="2500" dirty="0" err="1">
                <a:solidFill>
                  <a:srgbClr val="FFFFFF"/>
                </a:solidFill>
              </a:rPr>
              <a:t>s'attache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à</a:t>
            </a:r>
            <a:r>
              <a:rPr lang="en-US" sz="2500" dirty="0">
                <a:solidFill>
                  <a:srgbClr val="FFFFFF"/>
                </a:solidFill>
              </a:rPr>
              <a:t> la </a:t>
            </a:r>
            <a:r>
              <a:rPr lang="en-US" sz="2500" dirty="0" err="1">
                <a:solidFill>
                  <a:srgbClr val="FFFFFF"/>
                </a:solidFill>
              </a:rPr>
              <a:t>prostituée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est</a:t>
            </a:r>
            <a:r>
              <a:rPr lang="en-US" sz="2500" dirty="0">
                <a:solidFill>
                  <a:srgbClr val="FFFFFF"/>
                </a:solidFill>
              </a:rPr>
              <a:t> un </a:t>
            </a:r>
            <a:r>
              <a:rPr lang="en-US" sz="2500" dirty="0" err="1">
                <a:solidFill>
                  <a:srgbClr val="FFFFFF"/>
                </a:solidFill>
              </a:rPr>
              <a:t>seul</a:t>
            </a:r>
            <a:r>
              <a:rPr lang="en-US" sz="2500" dirty="0">
                <a:solidFill>
                  <a:srgbClr val="FFFFFF"/>
                </a:solidFill>
              </a:rPr>
              <a:t> corps avec </a:t>
            </a:r>
            <a:r>
              <a:rPr lang="en-US" sz="2500" dirty="0" err="1">
                <a:solidFill>
                  <a:srgbClr val="FFFFFF"/>
                </a:solidFill>
              </a:rPr>
              <a:t>elle</a:t>
            </a:r>
            <a:r>
              <a:rPr lang="en-US" sz="2500" dirty="0">
                <a:solidFill>
                  <a:srgbClr val="FFFFFF"/>
                </a:solidFill>
              </a:rPr>
              <a:t>? Car, </a:t>
            </a:r>
            <a:r>
              <a:rPr lang="en-US" sz="2500" dirty="0" err="1">
                <a:solidFill>
                  <a:srgbClr val="FFFFFF"/>
                </a:solidFill>
              </a:rPr>
              <a:t>est-il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dit</a:t>
            </a:r>
            <a:r>
              <a:rPr lang="en-US" sz="2500" dirty="0">
                <a:solidFill>
                  <a:srgbClr val="FFFFFF"/>
                </a:solidFill>
              </a:rPr>
              <a:t>, les </a:t>
            </a:r>
            <a:r>
              <a:rPr lang="en-US" sz="2500" dirty="0" err="1">
                <a:solidFill>
                  <a:srgbClr val="FFFFFF"/>
                </a:solidFill>
              </a:rPr>
              <a:t>deux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deviendront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une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seule</a:t>
            </a:r>
            <a:r>
              <a:rPr lang="en-US" sz="2500" dirty="0">
                <a:solidFill>
                  <a:srgbClr val="FFFFFF"/>
                </a:solidFill>
              </a:rPr>
              <a:t> chair. </a:t>
            </a:r>
            <a:r>
              <a:rPr lang="en-US" sz="2500" dirty="0" err="1">
                <a:solidFill>
                  <a:srgbClr val="FFFFFF"/>
                </a:solidFill>
              </a:rPr>
              <a:t>Mais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celui</a:t>
            </a:r>
            <a:r>
              <a:rPr lang="en-US" sz="2500" dirty="0">
                <a:solidFill>
                  <a:srgbClr val="FFFFFF"/>
                </a:solidFill>
              </a:rPr>
              <a:t> qui </a:t>
            </a:r>
            <a:r>
              <a:rPr lang="en-US" sz="2500" dirty="0" err="1">
                <a:solidFill>
                  <a:srgbClr val="FFFFFF"/>
                </a:solidFill>
              </a:rPr>
              <a:t>s'attache</a:t>
            </a:r>
            <a:r>
              <a:rPr lang="en-US" sz="2500" dirty="0">
                <a:solidFill>
                  <a:srgbClr val="FFFFFF"/>
                </a:solidFill>
              </a:rPr>
              <a:t> au Seigneur </a:t>
            </a:r>
            <a:r>
              <a:rPr lang="en-US" sz="2500" dirty="0" err="1">
                <a:solidFill>
                  <a:srgbClr val="FFFFFF"/>
                </a:solidFill>
              </a:rPr>
              <a:t>est</a:t>
            </a:r>
            <a:r>
              <a:rPr lang="en-US" sz="2500" dirty="0">
                <a:solidFill>
                  <a:srgbClr val="FFFFFF"/>
                </a:solidFill>
              </a:rPr>
              <a:t> avec </a:t>
            </a:r>
            <a:r>
              <a:rPr lang="en-US" sz="2500" dirty="0" err="1">
                <a:solidFill>
                  <a:srgbClr val="FFFFFF"/>
                </a:solidFill>
              </a:rPr>
              <a:t>lui</a:t>
            </a:r>
            <a:r>
              <a:rPr lang="en-US" sz="2500" dirty="0">
                <a:solidFill>
                  <a:srgbClr val="FFFFFF"/>
                </a:solidFill>
              </a:rPr>
              <a:t> un </a:t>
            </a:r>
            <a:r>
              <a:rPr lang="en-US" sz="2500" dirty="0" err="1">
                <a:solidFill>
                  <a:srgbClr val="FFFFFF"/>
                </a:solidFill>
              </a:rPr>
              <a:t>seul</a:t>
            </a:r>
            <a:r>
              <a:rPr lang="en-US" sz="2500" dirty="0">
                <a:solidFill>
                  <a:srgbClr val="FFFFFF"/>
                </a:solidFill>
              </a:rPr>
              <a:t> esprit. </a:t>
            </a:r>
            <a:r>
              <a:rPr lang="en-US" sz="2500" dirty="0" smtClean="0">
                <a:solidFill>
                  <a:srgbClr val="FFFFFF"/>
                </a:solidFill>
              </a:rPr>
              <a:t>»</a:t>
            </a:r>
          </a:p>
          <a:p>
            <a:pPr algn="just"/>
            <a:r>
              <a:rPr lang="en-US" sz="2500" dirty="0" smtClean="0">
                <a:solidFill>
                  <a:srgbClr val="FFFFFF"/>
                </a:solidFill>
              </a:rPr>
              <a:t>(</a:t>
            </a:r>
            <a:r>
              <a:rPr lang="en-US" sz="2500" dirty="0">
                <a:solidFill>
                  <a:srgbClr val="FFFFFF"/>
                </a:solidFill>
              </a:rPr>
              <a:t>1 </a:t>
            </a:r>
            <a:r>
              <a:rPr lang="en-US" sz="2500" dirty="0" err="1">
                <a:solidFill>
                  <a:srgbClr val="FFFFFF"/>
                </a:solidFill>
              </a:rPr>
              <a:t>Corinthiens</a:t>
            </a:r>
            <a:r>
              <a:rPr lang="en-US" sz="2500" dirty="0">
                <a:solidFill>
                  <a:srgbClr val="FFFFFF"/>
                </a:solidFill>
              </a:rPr>
              <a:t> 6 :16-17</a:t>
            </a:r>
            <a:r>
              <a:rPr lang="en-US" sz="2500" dirty="0" smtClean="0">
                <a:solidFill>
                  <a:srgbClr val="FFFFFF"/>
                </a:solidFill>
              </a:rPr>
              <a:t>)</a:t>
            </a:r>
            <a:endParaRPr lang="en-US" sz="2500" dirty="0" smtClean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Uniques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propriétaires</a:t>
            </a:r>
            <a:r>
              <a:rPr lang="en-US" dirty="0">
                <a:solidFill>
                  <a:srgbClr val="FFFFFF"/>
                </a:solidFill>
              </a:rPr>
              <a:t> du corps </a:t>
            </a:r>
            <a:r>
              <a:rPr lang="en-US" dirty="0" err="1">
                <a:solidFill>
                  <a:srgbClr val="FFFFFF"/>
                </a:solidFill>
              </a:rPr>
              <a:t>humain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130652"/>
              </p:ext>
            </p:extLst>
          </p:nvPr>
        </p:nvGraphicFramePr>
        <p:xfrm>
          <a:off x="779463" y="1800840"/>
          <a:ext cx="7583487" cy="400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9040" y="4043680"/>
            <a:ext cx="1858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Conjoint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5760" y="2550160"/>
            <a:ext cx="10951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Dieu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6776" y="4054435"/>
            <a:ext cx="164981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700" dirty="0" err="1" smtClean="0">
                <a:solidFill>
                  <a:schemeClr val="bg1"/>
                </a:solidFill>
              </a:rPr>
              <a:t>Être</a:t>
            </a:r>
            <a:endParaRPr lang="en-US" sz="3700" dirty="0" smtClean="0">
              <a:solidFill>
                <a:schemeClr val="bg1"/>
              </a:solidFill>
            </a:endParaRPr>
          </a:p>
          <a:p>
            <a:pPr algn="r"/>
            <a:r>
              <a:rPr lang="en-US" sz="3700" dirty="0" err="1" smtClean="0">
                <a:solidFill>
                  <a:schemeClr val="bg1"/>
                </a:solidFill>
              </a:rPr>
              <a:t>humain</a:t>
            </a:r>
            <a:endParaRPr lang="en-US" sz="3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171" y="1963508"/>
            <a:ext cx="7500016" cy="566738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rgbClr val="FFFFFF"/>
                </a:solidFill>
              </a:rPr>
              <a:t>6. Le corps </a:t>
            </a:r>
            <a:r>
              <a:rPr lang="en-US" sz="4400" b="0" dirty="0" err="1">
                <a:solidFill>
                  <a:srgbClr val="FFFFFF"/>
                </a:solidFill>
              </a:rPr>
              <a:t>est</a:t>
            </a:r>
            <a:r>
              <a:rPr lang="en-US" sz="4400" b="0" dirty="0">
                <a:solidFill>
                  <a:srgbClr val="FFFFFF"/>
                </a:solidFill>
              </a:rPr>
              <a:t> un lieu sacré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495171" y="2827466"/>
            <a:ext cx="5486400" cy="2481956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Ne </a:t>
            </a:r>
            <a:r>
              <a:rPr lang="en-US" sz="2400" dirty="0" err="1">
                <a:solidFill>
                  <a:srgbClr val="FFFFFF"/>
                </a:solidFill>
              </a:rPr>
              <a:t>savez-vous</a:t>
            </a:r>
            <a:r>
              <a:rPr lang="en-US" sz="2400" dirty="0">
                <a:solidFill>
                  <a:srgbClr val="FFFFFF"/>
                </a:solidFill>
              </a:rPr>
              <a:t> pas que </a:t>
            </a:r>
            <a:r>
              <a:rPr lang="en-US" sz="2400" dirty="0" err="1">
                <a:solidFill>
                  <a:srgbClr val="FFFFFF"/>
                </a:solidFill>
              </a:rPr>
              <a:t>votre</a:t>
            </a:r>
            <a:r>
              <a:rPr lang="en-US" sz="2400" dirty="0">
                <a:solidFill>
                  <a:srgbClr val="FFFFFF"/>
                </a:solidFill>
              </a:rPr>
              <a:t> corps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le temple du Saint Esprit qui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, que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avez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reçu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, et que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appartenez</a:t>
            </a:r>
            <a:r>
              <a:rPr lang="en-US" sz="2400" dirty="0">
                <a:solidFill>
                  <a:srgbClr val="FFFFFF"/>
                </a:solidFill>
              </a:rPr>
              <a:t> point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vous-mêmes</a:t>
            </a:r>
            <a:r>
              <a:rPr lang="en-US" sz="2400" dirty="0">
                <a:solidFill>
                  <a:srgbClr val="FFFFFF"/>
                </a:solidFill>
              </a:rPr>
              <a:t> ? » (1 </a:t>
            </a:r>
            <a:r>
              <a:rPr lang="en-US" sz="2400" dirty="0" err="1">
                <a:solidFill>
                  <a:srgbClr val="FFFFFF"/>
                </a:solidFill>
              </a:rPr>
              <a:t>Corinthiens</a:t>
            </a:r>
            <a:r>
              <a:rPr lang="en-US" sz="2400" dirty="0">
                <a:solidFill>
                  <a:srgbClr val="FFFFFF"/>
                </a:solidFill>
              </a:rPr>
              <a:t> 6 :19)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705" y="882708"/>
            <a:ext cx="8057695" cy="566738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rgbClr val="FFFFFF"/>
                </a:solidFill>
              </a:rPr>
              <a:t>7. </a:t>
            </a:r>
            <a:r>
              <a:rPr lang="en-US" sz="4400" b="0" dirty="0" err="1">
                <a:solidFill>
                  <a:srgbClr val="FFFFFF"/>
                </a:solidFill>
              </a:rPr>
              <a:t>Jésus</a:t>
            </a:r>
            <a:r>
              <a:rPr lang="en-US" sz="4400" b="0" dirty="0">
                <a:solidFill>
                  <a:srgbClr val="FFFFFF"/>
                </a:solidFill>
              </a:rPr>
              <a:t> a </a:t>
            </a:r>
            <a:r>
              <a:rPr lang="en-US" sz="4400" b="0" dirty="0" err="1">
                <a:solidFill>
                  <a:srgbClr val="FFFFFF"/>
                </a:solidFill>
              </a:rPr>
              <a:t>payé</a:t>
            </a:r>
            <a:r>
              <a:rPr lang="en-US" sz="4400" b="0" dirty="0">
                <a:solidFill>
                  <a:srgbClr val="FFFFFF"/>
                </a:solidFill>
              </a:rPr>
              <a:t> pour </a:t>
            </a:r>
            <a:r>
              <a:rPr lang="en-US" sz="4400" b="0" dirty="0" err="1">
                <a:solidFill>
                  <a:srgbClr val="FFFFFF"/>
                </a:solidFill>
              </a:rPr>
              <a:t>nos</a:t>
            </a:r>
            <a:r>
              <a:rPr lang="en-US" sz="4400" b="0" dirty="0">
                <a:solidFill>
                  <a:srgbClr val="FFFFFF"/>
                </a:solidFill>
              </a:rPr>
              <a:t> corps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535706" y="1719646"/>
            <a:ext cx="7841509" cy="80486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« Car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avez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rachetés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un grand prix. </a:t>
            </a:r>
            <a:r>
              <a:rPr lang="en-US" sz="2400" dirty="0" err="1">
                <a:solidFill>
                  <a:srgbClr val="FFFFFF"/>
                </a:solidFill>
              </a:rPr>
              <a:t>Glorifiez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votre</a:t>
            </a:r>
            <a:r>
              <a:rPr lang="en-US" sz="2400" dirty="0">
                <a:solidFill>
                  <a:srgbClr val="FFFFFF"/>
                </a:solidFill>
              </a:rPr>
              <a:t> corps et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votre</a:t>
            </a:r>
            <a:r>
              <a:rPr lang="en-US" sz="2400" dirty="0">
                <a:solidFill>
                  <a:srgbClr val="FFFFFF"/>
                </a:solidFill>
              </a:rPr>
              <a:t> esprit, qui </a:t>
            </a:r>
            <a:r>
              <a:rPr lang="en-US" sz="2400" dirty="0" err="1">
                <a:solidFill>
                  <a:srgbClr val="FFFFFF"/>
                </a:solidFill>
              </a:rPr>
              <a:t>appartiennent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. » (1 </a:t>
            </a:r>
            <a:r>
              <a:rPr lang="en-US" sz="2400" dirty="0" err="1">
                <a:solidFill>
                  <a:srgbClr val="FFFFFF"/>
                </a:solidFill>
              </a:rPr>
              <a:t>Corinthiens</a:t>
            </a:r>
            <a:r>
              <a:rPr lang="en-US" sz="2400" dirty="0">
                <a:solidFill>
                  <a:srgbClr val="FFFFFF"/>
                </a:solidFill>
              </a:rPr>
              <a:t> 6 : 20)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16947" y="405299"/>
            <a:ext cx="5549778" cy="127235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Le Seigneur donna </a:t>
            </a:r>
            <a:r>
              <a:rPr lang="en-US" sz="4400" dirty="0" err="1">
                <a:solidFill>
                  <a:srgbClr val="FFFFFF"/>
                </a:solidFill>
              </a:rPr>
              <a:t>sa</a:t>
            </a:r>
            <a:r>
              <a:rPr lang="en-US" sz="4400" dirty="0">
                <a:solidFill>
                  <a:srgbClr val="FFFFFF"/>
                </a:solidFill>
              </a:rPr>
              <a:t> vie pour </a:t>
            </a:r>
            <a:r>
              <a:rPr lang="en-US" sz="4400" dirty="0" err="1">
                <a:solidFill>
                  <a:srgbClr val="FFFFFF"/>
                </a:solidFill>
              </a:rPr>
              <a:t>nos</a:t>
            </a:r>
            <a:r>
              <a:rPr lang="en-US" sz="4400" dirty="0">
                <a:solidFill>
                  <a:srgbClr val="FFFFFF"/>
                </a:solidFill>
              </a:rPr>
              <a:t> corps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type="body" sz="half" idx="2"/>
          </p:nvPr>
        </p:nvSpPr>
        <p:spPr>
          <a:xfrm>
            <a:off x="516947" y="2001897"/>
            <a:ext cx="5549778" cy="82027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Nous </a:t>
            </a:r>
            <a:r>
              <a:rPr lang="en-US" sz="2400" dirty="0" err="1">
                <a:solidFill>
                  <a:srgbClr val="FFFFFF"/>
                </a:solidFill>
              </a:rPr>
              <a:t>devons</a:t>
            </a:r>
            <a:r>
              <a:rPr lang="en-US" sz="2400" dirty="0">
                <a:solidFill>
                  <a:srgbClr val="FFFFFF"/>
                </a:solidFill>
              </a:rPr>
              <a:t> consulter le </a:t>
            </a:r>
            <a:r>
              <a:rPr lang="en-US" sz="2400" dirty="0" err="1">
                <a:solidFill>
                  <a:srgbClr val="FFFFFF"/>
                </a:solidFill>
              </a:rPr>
              <a:t>vrai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Propriétaire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chaque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fois</a:t>
            </a:r>
            <a:r>
              <a:rPr lang="en-US" sz="2400" dirty="0">
                <a:solidFill>
                  <a:srgbClr val="FFFFFF"/>
                </a:solidFill>
              </a:rPr>
              <a:t> que nous </a:t>
            </a:r>
            <a:r>
              <a:rPr lang="en-US" sz="2400" dirty="0" err="1">
                <a:solidFill>
                  <a:srgbClr val="FFFFFF"/>
                </a:solidFill>
              </a:rPr>
              <a:t>organisons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vie </a:t>
            </a:r>
            <a:r>
              <a:rPr lang="en-US" sz="2400" dirty="0" err="1">
                <a:solidFill>
                  <a:srgbClr val="FFFFFF"/>
                </a:solidFill>
              </a:rPr>
              <a:t>ou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prenons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décision</a:t>
            </a:r>
            <a:r>
              <a:rPr lang="en-US" sz="2400" dirty="0">
                <a:solidFill>
                  <a:srgbClr val="FFFFFF"/>
                </a:solidFill>
              </a:rPr>
              <a:t> sur </a:t>
            </a:r>
            <a:r>
              <a:rPr lang="en-US" sz="2400" dirty="0" err="1">
                <a:solidFill>
                  <a:srgbClr val="FFFFFF"/>
                </a:solidFill>
              </a:rPr>
              <a:t>l'emploi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corps.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2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30405" y="3961071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HONOREZ DIEU AVEC VOTRE CORPS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35710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 secret de la vie </a:t>
            </a:r>
            <a:r>
              <a:rPr lang="en-US" dirty="0" err="1">
                <a:solidFill>
                  <a:schemeClr val="bg1"/>
                </a:solidFill>
              </a:rPr>
              <a:t>éternelle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57200" y="4846373"/>
            <a:ext cx="8229600" cy="10845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« </a:t>
            </a:r>
            <a:r>
              <a:rPr lang="en-US" sz="2400" dirty="0" err="1">
                <a:solidFill>
                  <a:schemeClr val="bg1"/>
                </a:solidFill>
              </a:rPr>
              <a:t>Glorifiez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donc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Dieu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votre</a:t>
            </a:r>
            <a:r>
              <a:rPr lang="en-US" sz="2400" dirty="0">
                <a:solidFill>
                  <a:schemeClr val="bg1"/>
                </a:solidFill>
              </a:rPr>
              <a:t> corps et </a:t>
            </a:r>
            <a:r>
              <a:rPr lang="en-US" sz="2400" dirty="0" err="1">
                <a:solidFill>
                  <a:schemeClr val="bg1"/>
                </a:solidFill>
              </a:rPr>
              <a:t>dans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votre</a:t>
            </a:r>
            <a:r>
              <a:rPr lang="en-US" sz="2400" dirty="0">
                <a:solidFill>
                  <a:schemeClr val="bg1"/>
                </a:solidFill>
              </a:rPr>
              <a:t> esprit »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1 </a:t>
            </a:r>
            <a:r>
              <a:rPr lang="en-US" sz="2400" dirty="0" err="1">
                <a:solidFill>
                  <a:schemeClr val="bg1"/>
                </a:solidFill>
              </a:rPr>
              <a:t>Corinthiens</a:t>
            </a:r>
            <a:r>
              <a:rPr lang="en-US" sz="2400" dirty="0">
                <a:solidFill>
                  <a:schemeClr val="bg1"/>
                </a:solidFill>
              </a:rPr>
              <a:t> 6 : 20)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004222" y="606427"/>
            <a:ext cx="7521623" cy="516422"/>
          </a:xfrm>
        </p:spPr>
        <p:txBody>
          <a:bodyPr>
            <a:noAutofit/>
          </a:bodyPr>
          <a:lstStyle/>
          <a:p>
            <a:r>
              <a:rPr lang="en-US" sz="4400" b="0" dirty="0" err="1">
                <a:solidFill>
                  <a:srgbClr val="FFFFFF"/>
                </a:solidFill>
              </a:rPr>
              <a:t>Une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formule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infaillible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923150" y="1799679"/>
            <a:ext cx="5111750" cy="47388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AC090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utrition</a:t>
            </a:r>
          </a:p>
          <a:p>
            <a:r>
              <a:rPr lang="en-US" dirty="0" smtClean="0">
                <a:solidFill>
                  <a:srgbClr val="FAC090"/>
                </a:solidFill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xercise</a:t>
            </a:r>
          </a:p>
          <a:p>
            <a:r>
              <a:rPr lang="en-US" dirty="0">
                <a:solidFill>
                  <a:srgbClr val="FAC090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au</a:t>
            </a:r>
            <a:r>
              <a:rPr lang="en-US" dirty="0">
                <a:solidFill>
                  <a:srgbClr val="FAC090"/>
                </a:solidFill>
              </a:rPr>
              <a:t> </a:t>
            </a:r>
            <a:endParaRPr lang="en-US" dirty="0" smtClean="0">
              <a:solidFill>
                <a:srgbClr val="FAC090"/>
              </a:solidFill>
            </a:endParaRPr>
          </a:p>
          <a:p>
            <a:r>
              <a:rPr lang="en-US" dirty="0">
                <a:solidFill>
                  <a:srgbClr val="FAC090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oleil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err="1">
                <a:solidFill>
                  <a:schemeClr val="bg1"/>
                </a:solidFill>
              </a:rPr>
              <a:t>empérence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AC090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ir</a:t>
            </a:r>
          </a:p>
          <a:p>
            <a:r>
              <a:rPr lang="en-US" dirty="0">
                <a:solidFill>
                  <a:srgbClr val="FAC090"/>
                </a:solidFill>
              </a:rPr>
              <a:t>R</a:t>
            </a:r>
            <a:r>
              <a:rPr lang="en-US" dirty="0">
                <a:solidFill>
                  <a:schemeClr val="bg1"/>
                </a:solidFill>
              </a:rPr>
              <a:t>epos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rgbClr val="FAC090"/>
                </a:solidFill>
              </a:rPr>
              <a:t>F</a:t>
            </a:r>
            <a:r>
              <a:rPr lang="en-US" dirty="0" err="1">
                <a:solidFill>
                  <a:schemeClr val="bg1"/>
                </a:solidFill>
              </a:rPr>
              <a:t>oi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Dieu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sz="half" idx="2"/>
          </p:nvPr>
        </p:nvSpPr>
        <p:spPr>
          <a:xfrm>
            <a:off x="1004222" y="1189301"/>
            <a:ext cx="7386507" cy="53997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Du cabinet du </a:t>
            </a:r>
            <a:r>
              <a:rPr lang="en-US" sz="2800" dirty="0" err="1">
                <a:solidFill>
                  <a:srgbClr val="FFFFFF"/>
                </a:solidFill>
              </a:rPr>
              <a:t>Docteur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Divin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Honnête</a:t>
            </a:r>
            <a:r>
              <a:rPr lang="en-US" dirty="0">
                <a:solidFill>
                  <a:srgbClr val="FFFFFF"/>
                </a:solidFill>
              </a:rPr>
              <a:t> avec </a:t>
            </a:r>
            <a:r>
              <a:rPr lang="en-US" dirty="0" err="1">
                <a:solidFill>
                  <a:srgbClr val="FFFFFF"/>
                </a:solidFill>
              </a:rPr>
              <a:t>très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>
          <a:xfrm>
            <a:off x="542039" y="1681260"/>
            <a:ext cx="6346441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</a:rPr>
              <a:t>Celui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fidèle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moindres</a:t>
            </a:r>
            <a:r>
              <a:rPr lang="en-US" sz="2400" dirty="0">
                <a:solidFill>
                  <a:srgbClr val="FFFFFF"/>
                </a:solidFill>
              </a:rPr>
              <a:t> choses </a:t>
            </a:r>
            <a:r>
              <a:rPr lang="en-US" sz="2400" dirty="0" err="1">
                <a:solidFill>
                  <a:srgbClr val="FFFFFF"/>
                </a:solidFill>
              </a:rPr>
              <a:t>l'est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aussi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grandes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celui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injuste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moindres</a:t>
            </a:r>
            <a:r>
              <a:rPr lang="en-US" sz="2400" dirty="0">
                <a:solidFill>
                  <a:srgbClr val="FFFFFF"/>
                </a:solidFill>
              </a:rPr>
              <a:t> choses </a:t>
            </a:r>
            <a:r>
              <a:rPr lang="en-US" sz="2400" dirty="0" err="1">
                <a:solidFill>
                  <a:srgbClr val="FFFFFF"/>
                </a:solidFill>
              </a:rPr>
              <a:t>l'est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aussi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grandes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smtClean="0">
                <a:solidFill>
                  <a:srgbClr val="FFFFFF"/>
                </a:solidFill>
              </a:rPr>
              <a:t>(Luc 16 : 10)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Une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bonne </a:t>
            </a:r>
            <a:r>
              <a:rPr lang="en-US" sz="2400" dirty="0" err="1">
                <a:solidFill>
                  <a:srgbClr val="FFFFFF"/>
                </a:solidFill>
              </a:rPr>
              <a:t>gestion</a:t>
            </a:r>
            <a:r>
              <a:rPr lang="en-US" sz="2400" dirty="0">
                <a:solidFill>
                  <a:srgbClr val="FFFFFF"/>
                </a:solidFill>
              </a:rPr>
              <a:t> du corps </a:t>
            </a:r>
            <a:r>
              <a:rPr lang="en-US" sz="2400" dirty="0" err="1">
                <a:solidFill>
                  <a:srgbClr val="FFFFFF"/>
                </a:solidFill>
              </a:rPr>
              <a:t>terrestre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indique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caractère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approprié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recevoir</a:t>
            </a:r>
            <a:r>
              <a:rPr lang="en-US" sz="2400" dirty="0">
                <a:solidFill>
                  <a:srgbClr val="FFFFFF"/>
                </a:solidFill>
              </a:rPr>
              <a:t> un corps </a:t>
            </a:r>
            <a:r>
              <a:rPr lang="en-US" sz="2400" dirty="0" err="1">
                <a:solidFill>
                  <a:srgbClr val="FFFFFF"/>
                </a:solidFill>
              </a:rPr>
              <a:t>divin</a:t>
            </a:r>
            <a:r>
              <a:rPr lang="en-US" sz="2400" dirty="0">
                <a:solidFill>
                  <a:srgbClr val="FFFFFF"/>
                </a:solidFill>
              </a:rPr>
              <a:t> (1 </a:t>
            </a:r>
            <a:r>
              <a:rPr lang="en-US" sz="2400" dirty="0" err="1">
                <a:solidFill>
                  <a:srgbClr val="FFFFFF"/>
                </a:solidFill>
              </a:rPr>
              <a:t>Corinthiens</a:t>
            </a:r>
            <a:r>
              <a:rPr lang="en-US" sz="2400" dirty="0">
                <a:solidFill>
                  <a:srgbClr val="FFFFFF"/>
                </a:solidFill>
              </a:rPr>
              <a:t> 15 :52-54)</a:t>
            </a:r>
            <a:endParaRPr lang="en-US" sz="2400" spc="-5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Demeurer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éternellement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jeune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457200" y="1546160"/>
            <a:ext cx="7771387" cy="172325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Le </a:t>
            </a:r>
            <a:r>
              <a:rPr lang="en-US" sz="2400" dirty="0" err="1">
                <a:solidFill>
                  <a:schemeClr val="bg1"/>
                </a:solidFill>
              </a:rPr>
              <a:t>fantasme</a:t>
            </a:r>
            <a:r>
              <a:rPr lang="en-US" sz="2400" dirty="0">
                <a:solidFill>
                  <a:schemeClr val="bg1"/>
                </a:solidFill>
              </a:rPr>
              <a:t> de beaucoup de gens </a:t>
            </a:r>
            <a:r>
              <a:rPr lang="en-US" sz="2400" dirty="0" err="1">
                <a:solidFill>
                  <a:schemeClr val="bg1"/>
                </a:solidFill>
              </a:rPr>
              <a:t>est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demeurer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éternellement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jeune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</a:rPr>
              <a:t>Les </a:t>
            </a:r>
            <a:r>
              <a:rPr lang="en-US" sz="2400" dirty="0" err="1">
                <a:solidFill>
                  <a:schemeClr val="bg1"/>
                </a:solidFill>
              </a:rPr>
              <a:t>moins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favorisés</a:t>
            </a:r>
            <a:r>
              <a:rPr lang="en-US" sz="2400" dirty="0" smtClean="0">
                <a:solidFill>
                  <a:schemeClr val="bg1"/>
                </a:solidFill>
              </a:rPr>
              <a:t> se </a:t>
            </a:r>
            <a:r>
              <a:rPr lang="en-US" sz="2400" dirty="0" err="1">
                <a:solidFill>
                  <a:schemeClr val="bg1"/>
                </a:solidFill>
              </a:rPr>
              <a:t>contentent</a:t>
            </a:r>
            <a:r>
              <a:rPr lang="en-US" sz="2400" dirty="0">
                <a:solidFill>
                  <a:schemeClr val="bg1"/>
                </a:solidFill>
              </a:rPr>
              <a:t> de caresser </a:t>
            </a:r>
            <a:r>
              <a:rPr lang="en-US" sz="2400" dirty="0" err="1">
                <a:solidFill>
                  <a:schemeClr val="bg1"/>
                </a:solidFill>
              </a:rPr>
              <a:t>l’idée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trouver</a:t>
            </a:r>
            <a:r>
              <a:rPr lang="en-US" sz="2400" dirty="0">
                <a:solidFill>
                  <a:schemeClr val="bg1"/>
                </a:solidFill>
              </a:rPr>
              <a:t> un jour la source de </a:t>
            </a:r>
            <a:r>
              <a:rPr lang="en-US" sz="2400" dirty="0" err="1">
                <a:solidFill>
                  <a:schemeClr val="bg1"/>
                </a:solidFill>
              </a:rPr>
              <a:t>jouvence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Sommaire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Un bon style de vie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un grand secret de la </a:t>
            </a:r>
            <a:r>
              <a:rPr lang="en-US" sz="2400" dirty="0" err="1">
                <a:solidFill>
                  <a:srgbClr val="FFFFFF"/>
                </a:solidFill>
              </a:rPr>
              <a:t>longévité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Ceci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inclut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l'exercise</a:t>
            </a:r>
            <a:r>
              <a:rPr lang="en-US" sz="2400" dirty="0">
                <a:solidFill>
                  <a:srgbClr val="FFFFFF"/>
                </a:solidFill>
              </a:rPr>
              <a:t> physique, la nutrition, </a:t>
            </a:r>
            <a:r>
              <a:rPr lang="en-US" sz="2400" dirty="0" err="1">
                <a:solidFill>
                  <a:srgbClr val="FFFFFF"/>
                </a:solidFill>
              </a:rPr>
              <a:t>l'eau</a:t>
            </a:r>
            <a:r>
              <a:rPr lang="en-US" sz="2400" dirty="0">
                <a:solidFill>
                  <a:srgbClr val="FFFFFF"/>
                </a:solidFill>
              </a:rPr>
              <a:t>, le </a:t>
            </a:r>
            <a:r>
              <a:rPr lang="en-US" sz="2400" dirty="0" err="1">
                <a:solidFill>
                  <a:srgbClr val="FFFFFF"/>
                </a:solidFill>
              </a:rPr>
              <a:t>soleil</a:t>
            </a:r>
            <a:r>
              <a:rPr lang="en-US" sz="2400" dirty="0">
                <a:solidFill>
                  <a:srgbClr val="FFFFFF"/>
                </a:solidFill>
              </a:rPr>
              <a:t>, la </a:t>
            </a:r>
            <a:r>
              <a:rPr lang="en-US" sz="2400" dirty="0" err="1">
                <a:solidFill>
                  <a:srgbClr val="FFFFFF"/>
                </a:solidFill>
              </a:rPr>
              <a:t>tempérance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l'air</a:t>
            </a:r>
            <a:r>
              <a:rPr lang="en-US" sz="2400" dirty="0">
                <a:solidFill>
                  <a:srgbClr val="FFFFFF"/>
                </a:solidFill>
              </a:rPr>
              <a:t>, le repos et la </a:t>
            </a:r>
            <a:r>
              <a:rPr lang="en-US" sz="2400" dirty="0" err="1">
                <a:solidFill>
                  <a:srgbClr val="FFFFFF"/>
                </a:solidFill>
              </a:rPr>
              <a:t>foi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Dieu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Bible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 que le corps </a:t>
            </a:r>
            <a:r>
              <a:rPr lang="en-US" sz="2400" dirty="0" err="1">
                <a:solidFill>
                  <a:srgbClr val="FFFFFF"/>
                </a:solidFill>
              </a:rPr>
              <a:t>humain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joue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rôle</a:t>
            </a:r>
            <a:r>
              <a:rPr lang="en-US" sz="2400" dirty="0">
                <a:solidFill>
                  <a:srgbClr val="FFFFFF"/>
                </a:solidFill>
              </a:rPr>
              <a:t> important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vie </a:t>
            </a:r>
            <a:r>
              <a:rPr lang="en-US" sz="2400" dirty="0" err="1">
                <a:solidFill>
                  <a:srgbClr val="FFFFFF"/>
                </a:solidFill>
              </a:rPr>
              <a:t>spirituelle</a:t>
            </a:r>
            <a:r>
              <a:rPr lang="en-US" sz="2400" dirty="0">
                <a:solidFill>
                  <a:srgbClr val="FFFFFF"/>
                </a:solidFill>
              </a:rPr>
              <a:t> ; pour </a:t>
            </a:r>
            <a:r>
              <a:rPr lang="en-US" sz="2400" dirty="0" err="1">
                <a:solidFill>
                  <a:srgbClr val="FFFFFF"/>
                </a:solidFill>
              </a:rPr>
              <a:t>cette</a:t>
            </a:r>
            <a:r>
              <a:rPr lang="en-US" sz="2400" dirty="0">
                <a:solidFill>
                  <a:srgbClr val="FFFFFF"/>
                </a:solidFill>
              </a:rPr>
              <a:t> raison, </a:t>
            </a:r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donna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vie pour que nous </a:t>
            </a:r>
            <a:r>
              <a:rPr lang="en-US" sz="2400" dirty="0" err="1">
                <a:solidFill>
                  <a:srgbClr val="FFFFFF"/>
                </a:solidFill>
              </a:rPr>
              <a:t>puissions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bénéficier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d'une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rédemption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totale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Nous </a:t>
            </a:r>
            <a:r>
              <a:rPr lang="en-US" sz="2400" dirty="0" err="1">
                <a:solidFill>
                  <a:srgbClr val="FFFFFF"/>
                </a:solidFill>
              </a:rPr>
              <a:t>devons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honorer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travers </a:t>
            </a:r>
            <a:r>
              <a:rPr lang="en-US" sz="2400" dirty="0" err="1">
                <a:solidFill>
                  <a:srgbClr val="FFFFFF"/>
                </a:solidFill>
              </a:rPr>
              <a:t>nos</a:t>
            </a:r>
            <a:r>
              <a:rPr lang="en-US" sz="2400" dirty="0">
                <a:solidFill>
                  <a:srgbClr val="FFFFFF"/>
                </a:solidFill>
              </a:rPr>
              <a:t> corps.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La </a:t>
            </a:r>
            <a:r>
              <a:rPr lang="en-US" sz="2400" dirty="0" err="1">
                <a:solidFill>
                  <a:srgbClr val="FFFFFF"/>
                </a:solidFill>
              </a:rPr>
              <a:t>manière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dont</a:t>
            </a:r>
            <a:r>
              <a:rPr lang="en-US" sz="2400" dirty="0">
                <a:solidFill>
                  <a:srgbClr val="FFFFFF"/>
                </a:solidFill>
              </a:rPr>
              <a:t> nous nous </a:t>
            </a:r>
            <a:r>
              <a:rPr lang="en-US" sz="2400" dirty="0" err="1">
                <a:solidFill>
                  <a:srgbClr val="FFFFFF"/>
                </a:solidFill>
              </a:rPr>
              <a:t>occupons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nos</a:t>
            </a:r>
            <a:r>
              <a:rPr lang="en-US" sz="2400" dirty="0">
                <a:solidFill>
                  <a:srgbClr val="FFFFFF"/>
                </a:solidFill>
              </a:rPr>
              <a:t> corps </a:t>
            </a:r>
            <a:r>
              <a:rPr lang="en-US" sz="2400" dirty="0" err="1">
                <a:solidFill>
                  <a:srgbClr val="FFFFFF"/>
                </a:solidFill>
              </a:rPr>
              <a:t>indique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si</a:t>
            </a:r>
            <a:r>
              <a:rPr lang="en-US" sz="2400" dirty="0">
                <a:solidFill>
                  <a:srgbClr val="FFFFFF"/>
                </a:solidFill>
              </a:rPr>
              <a:t> nous </a:t>
            </a:r>
            <a:r>
              <a:rPr lang="en-US" sz="2400" dirty="0" err="1">
                <a:solidFill>
                  <a:srgbClr val="FFFFFF"/>
                </a:solidFill>
              </a:rPr>
              <a:t>serons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capables</a:t>
            </a:r>
            <a:r>
              <a:rPr lang="en-US" sz="2400" dirty="0">
                <a:solidFill>
                  <a:srgbClr val="FFFFFF"/>
                </a:solidFill>
              </a:rPr>
              <a:t> de porter un corps </a:t>
            </a:r>
            <a:r>
              <a:rPr lang="en-US" sz="2400" dirty="0" err="1">
                <a:solidFill>
                  <a:srgbClr val="FFFFFF"/>
                </a:solidFill>
              </a:rPr>
              <a:t>divin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867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Rapport Zones </a:t>
            </a:r>
            <a:r>
              <a:rPr lang="en-US" dirty="0" err="1">
                <a:solidFill>
                  <a:srgbClr val="FFFFFF"/>
                </a:solidFill>
              </a:rPr>
              <a:t>Bleues</a:t>
            </a:r>
            <a:r>
              <a:rPr lang="en-US" dirty="0">
                <a:solidFill>
                  <a:srgbClr val="FFFFFF"/>
                </a:solidFill>
              </a:rPr>
              <a:t> sur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Loma </a:t>
            </a:r>
            <a:r>
              <a:rPr lang="en-US" dirty="0">
                <a:solidFill>
                  <a:srgbClr val="FFFFFF"/>
                </a:solidFill>
              </a:rPr>
              <a:t>Linda, California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295055" y="1816360"/>
            <a:ext cx="5455505" cy="3992929"/>
          </a:xfrm>
        </p:spPr>
        <p:txBody>
          <a:bodyPr>
            <a:noAutofit/>
          </a:bodyPr>
          <a:lstStyle/>
          <a:p>
            <a:pPr algn="just"/>
            <a:r>
              <a:rPr lang="en-US" sz="2300" dirty="0" err="1">
                <a:solidFill>
                  <a:srgbClr val="FFFFFF"/>
                </a:solidFill>
              </a:rPr>
              <a:t>L'ensoleillée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ville</a:t>
            </a:r>
            <a:r>
              <a:rPr lang="en-US" sz="2300" dirty="0">
                <a:solidFill>
                  <a:srgbClr val="FFFFFF"/>
                </a:solidFill>
              </a:rPr>
              <a:t> de Caroline du </a:t>
            </a:r>
            <a:r>
              <a:rPr lang="en-US" sz="2300" dirty="0" err="1">
                <a:solidFill>
                  <a:srgbClr val="FFFFFF"/>
                </a:solidFill>
              </a:rPr>
              <a:t>Sud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compte</a:t>
            </a:r>
            <a:r>
              <a:rPr lang="en-US" sz="2300" dirty="0">
                <a:solidFill>
                  <a:srgbClr val="FFFFFF"/>
                </a:solidFill>
              </a:rPr>
              <a:t> avec environ 9 000 </a:t>
            </a:r>
            <a:r>
              <a:rPr lang="en-US" sz="2300" dirty="0" err="1">
                <a:solidFill>
                  <a:srgbClr val="FFFFFF"/>
                </a:solidFill>
              </a:rPr>
              <a:t>Adventistes</a:t>
            </a:r>
            <a:r>
              <a:rPr lang="en-US" sz="2300" dirty="0">
                <a:solidFill>
                  <a:srgbClr val="FFFFFF"/>
                </a:solidFill>
              </a:rPr>
              <a:t> du </a:t>
            </a:r>
            <a:r>
              <a:rPr lang="en-US" sz="2300" dirty="0" err="1">
                <a:solidFill>
                  <a:srgbClr val="FFFFFF"/>
                </a:solidFill>
              </a:rPr>
              <a:t>septième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smtClean="0">
                <a:solidFill>
                  <a:srgbClr val="FFFFFF"/>
                </a:solidFill>
              </a:rPr>
              <a:t>jour.</a:t>
            </a:r>
          </a:p>
          <a:p>
            <a:pPr algn="just"/>
            <a:r>
              <a:rPr lang="en-US" sz="2300" dirty="0" err="1" smtClean="0">
                <a:solidFill>
                  <a:srgbClr val="FFFFFF"/>
                </a:solidFill>
              </a:rPr>
              <a:t>Même</a:t>
            </a:r>
            <a:r>
              <a:rPr lang="en-US" sz="2300" dirty="0" smtClean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si</a:t>
            </a:r>
            <a:r>
              <a:rPr lang="en-US" sz="2300" dirty="0">
                <a:solidFill>
                  <a:srgbClr val="FFFFFF"/>
                </a:solidFill>
              </a:rPr>
              <a:t> la </a:t>
            </a:r>
            <a:r>
              <a:rPr lang="en-US" sz="2300" dirty="0" err="1">
                <a:solidFill>
                  <a:srgbClr val="FFFFFF"/>
                </a:solidFill>
              </a:rPr>
              <a:t>ville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n'a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été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incorporée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qu'en</a:t>
            </a:r>
            <a:r>
              <a:rPr lang="en-US" sz="2300" dirty="0">
                <a:solidFill>
                  <a:srgbClr val="FFFFFF"/>
                </a:solidFill>
              </a:rPr>
              <a:t> 1970, les </a:t>
            </a:r>
            <a:r>
              <a:rPr lang="en-US" sz="2300" dirty="0" err="1">
                <a:solidFill>
                  <a:srgbClr val="FFFFFF"/>
                </a:solidFill>
              </a:rPr>
              <a:t>Adventistes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ont</a:t>
            </a:r>
            <a:r>
              <a:rPr lang="en-US" sz="2300" dirty="0">
                <a:solidFill>
                  <a:srgbClr val="FFFFFF"/>
                </a:solidFill>
              </a:rPr>
              <a:t> des </a:t>
            </a:r>
            <a:r>
              <a:rPr lang="en-US" sz="2300" dirty="0" err="1">
                <a:solidFill>
                  <a:srgbClr val="FFFFFF"/>
                </a:solidFill>
              </a:rPr>
              <a:t>racines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centenaires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Loma </a:t>
            </a:r>
            <a:r>
              <a:rPr lang="en-US" sz="2300" dirty="0" smtClean="0">
                <a:solidFill>
                  <a:srgbClr val="FFFFFF"/>
                </a:solidFill>
              </a:rPr>
              <a:t>Linda.</a:t>
            </a:r>
          </a:p>
          <a:p>
            <a:pPr algn="just"/>
            <a:r>
              <a:rPr lang="en-US" sz="2300" dirty="0" err="1" smtClean="0">
                <a:solidFill>
                  <a:srgbClr val="FFFFFF"/>
                </a:solidFill>
              </a:rPr>
              <a:t>Formée</a:t>
            </a:r>
            <a:r>
              <a:rPr lang="en-US" sz="2300" dirty="0" smtClean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1840, </a:t>
            </a:r>
            <a:r>
              <a:rPr lang="en-US" sz="2300" dirty="0" err="1">
                <a:solidFill>
                  <a:srgbClr val="FFFFFF"/>
                </a:solidFill>
              </a:rPr>
              <a:t>l'Église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prospéra</a:t>
            </a:r>
            <a:r>
              <a:rPr lang="en-US" sz="2300" dirty="0">
                <a:solidFill>
                  <a:srgbClr val="FFFFFF"/>
                </a:solidFill>
              </a:rPr>
              <a:t> au long du </a:t>
            </a:r>
            <a:r>
              <a:rPr lang="en-US" sz="2300" dirty="0" err="1">
                <a:solidFill>
                  <a:srgbClr val="FFFFFF"/>
                </a:solidFill>
              </a:rPr>
              <a:t>XXème</a:t>
            </a:r>
            <a:r>
              <a:rPr lang="en-US" sz="2300" dirty="0">
                <a:solidFill>
                  <a:srgbClr val="FFFFFF"/>
                </a:solidFill>
              </a:rPr>
              <a:t> siècle et </a:t>
            </a:r>
            <a:r>
              <a:rPr lang="en-US" sz="2300" dirty="0" err="1">
                <a:solidFill>
                  <a:srgbClr val="FFFFFF"/>
                </a:solidFill>
              </a:rPr>
              <a:t>ses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membres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firent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 smtClean="0">
                <a:solidFill>
                  <a:srgbClr val="FFFFFF"/>
                </a:solidFill>
              </a:rPr>
              <a:t>même</a:t>
            </a:r>
            <a:r>
              <a:rPr lang="en-US" sz="23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300" dirty="0" err="1" smtClean="0">
                <a:solidFill>
                  <a:srgbClr val="FFFFFF"/>
                </a:solidFill>
              </a:rPr>
              <a:t>Ceci</a:t>
            </a:r>
            <a:r>
              <a:rPr lang="en-US" sz="2300" dirty="0" smtClean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dû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la culture </a:t>
            </a:r>
            <a:r>
              <a:rPr lang="en-US" sz="2300" dirty="0" err="1">
                <a:solidFill>
                  <a:srgbClr val="FFFFFF"/>
                </a:solidFill>
              </a:rPr>
              <a:t>adventiste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basée</a:t>
            </a:r>
            <a:r>
              <a:rPr lang="en-US" sz="2300" dirty="0">
                <a:solidFill>
                  <a:srgbClr val="FFFFFF"/>
                </a:solidFill>
              </a:rPr>
              <a:t> sur la santé.</a:t>
            </a:r>
            <a:endParaRPr lang="en-US" sz="2300" dirty="0">
              <a:solidFill>
                <a:srgbClr val="FFFFFF"/>
              </a:solidFill>
            </a:endParaRP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6099" r="26099"/>
          <a:stretch>
            <a:fillRect/>
          </a:stretch>
        </p:blipFill>
        <p:spPr>
          <a:xfrm>
            <a:off x="6267131" y="2296695"/>
            <a:ext cx="2591868" cy="2904645"/>
          </a:xfr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6469664" y="1840922"/>
            <a:ext cx="214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www.bluezones.com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218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Rapport Zones </a:t>
            </a:r>
            <a:r>
              <a:rPr lang="en-US" dirty="0" err="1">
                <a:solidFill>
                  <a:srgbClr val="FFFFFF"/>
                </a:solidFill>
              </a:rPr>
              <a:t>Bleues</a:t>
            </a:r>
            <a:r>
              <a:rPr lang="en-US" dirty="0">
                <a:solidFill>
                  <a:srgbClr val="FFFFFF"/>
                </a:solidFill>
              </a:rPr>
              <a:t> sur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Loma </a:t>
            </a:r>
            <a:r>
              <a:rPr lang="en-US" dirty="0">
                <a:solidFill>
                  <a:srgbClr val="FFFFFF"/>
                </a:solidFill>
              </a:rPr>
              <a:t>Linda, California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5440" y="1866830"/>
            <a:ext cx="8341360" cy="4525963"/>
          </a:xfrm>
        </p:spPr>
        <p:txBody>
          <a:bodyPr>
            <a:noAutofit/>
          </a:bodyPr>
          <a:lstStyle/>
          <a:p>
            <a:pPr algn="just"/>
            <a:r>
              <a:rPr lang="en-US" sz="2200" spc="-30" dirty="0">
                <a:solidFill>
                  <a:srgbClr val="FFFFFF"/>
                </a:solidFill>
              </a:rPr>
              <a:t>L'Église </a:t>
            </a:r>
            <a:r>
              <a:rPr lang="en-US" sz="2200" spc="-30" dirty="0" err="1">
                <a:solidFill>
                  <a:srgbClr val="FFFFFF"/>
                </a:solidFill>
              </a:rPr>
              <a:t>adventiste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est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partisane</a:t>
            </a:r>
            <a:r>
              <a:rPr lang="en-US" sz="2200" spc="-30" dirty="0">
                <a:solidFill>
                  <a:srgbClr val="FFFFFF"/>
                </a:solidFill>
              </a:rPr>
              <a:t> du </a:t>
            </a:r>
            <a:r>
              <a:rPr lang="en-US" sz="2200" spc="-30" dirty="0" err="1">
                <a:solidFill>
                  <a:srgbClr val="FFFFFF"/>
                </a:solidFill>
              </a:rPr>
              <a:t>végétarisme</a:t>
            </a:r>
            <a:r>
              <a:rPr lang="en-US" sz="2200" spc="-30" dirty="0">
                <a:solidFill>
                  <a:srgbClr val="FFFFFF"/>
                </a:solidFill>
              </a:rPr>
              <a:t> et de </a:t>
            </a:r>
            <a:r>
              <a:rPr lang="en-US" sz="2200" spc="-30" dirty="0" err="1">
                <a:solidFill>
                  <a:srgbClr val="FFFFFF"/>
                </a:solidFill>
              </a:rPr>
              <a:t>l'exercice</a:t>
            </a:r>
            <a:r>
              <a:rPr lang="en-US" sz="2200" spc="-30" dirty="0">
                <a:solidFill>
                  <a:srgbClr val="FFFFFF"/>
                </a:solidFill>
              </a:rPr>
              <a:t> physique </a:t>
            </a:r>
            <a:r>
              <a:rPr lang="en-US" sz="2200" spc="-30" dirty="0" err="1" smtClean="0">
                <a:solidFill>
                  <a:srgbClr val="FFFFFF"/>
                </a:solidFill>
              </a:rPr>
              <a:t>régulier</a:t>
            </a:r>
            <a:r>
              <a:rPr lang="en-US" sz="2200" spc="-3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200" spc="-30" dirty="0" err="1" smtClean="0">
                <a:solidFill>
                  <a:srgbClr val="FFFFFF"/>
                </a:solidFill>
              </a:rPr>
              <a:t>Ss</a:t>
            </a:r>
            <a:r>
              <a:rPr lang="en-US" sz="2200" spc="-30" dirty="0" smtClean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membres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boivent</a:t>
            </a:r>
            <a:r>
              <a:rPr lang="en-US" sz="2200" spc="-30" dirty="0">
                <a:solidFill>
                  <a:srgbClr val="FFFFFF"/>
                </a:solidFill>
              </a:rPr>
              <a:t> de </a:t>
            </a:r>
            <a:r>
              <a:rPr lang="en-US" sz="2200" spc="-30" dirty="0" err="1">
                <a:solidFill>
                  <a:srgbClr val="FFFFFF"/>
                </a:solidFill>
              </a:rPr>
              <a:t>l'eau</a:t>
            </a:r>
            <a:r>
              <a:rPr lang="en-US" sz="2200" spc="-30" dirty="0">
                <a:solidFill>
                  <a:srgbClr val="FFFFFF"/>
                </a:solidFill>
              </a:rPr>
              <a:t> au lieu des soda et </a:t>
            </a:r>
            <a:r>
              <a:rPr lang="en-US" sz="2200" spc="-30" dirty="0" err="1">
                <a:solidFill>
                  <a:srgbClr val="FFFFFF"/>
                </a:solidFill>
              </a:rPr>
              <a:t>grignotent</a:t>
            </a:r>
            <a:r>
              <a:rPr lang="en-US" sz="2200" spc="-30" dirty="0">
                <a:solidFill>
                  <a:srgbClr val="FFFFFF"/>
                </a:solidFill>
              </a:rPr>
              <a:t> des </a:t>
            </a:r>
            <a:r>
              <a:rPr lang="en-US" sz="2200" spc="-30" dirty="0" err="1">
                <a:solidFill>
                  <a:srgbClr val="FFFFFF"/>
                </a:solidFill>
              </a:rPr>
              <a:t>noix</a:t>
            </a:r>
            <a:r>
              <a:rPr lang="en-US" sz="2200" spc="-30" dirty="0">
                <a:solidFill>
                  <a:srgbClr val="FFFFFF"/>
                </a:solidFill>
              </a:rPr>
              <a:t> au lieu des chips. </a:t>
            </a:r>
            <a:r>
              <a:rPr lang="en-US" sz="2200" spc="-30" dirty="0" err="1">
                <a:solidFill>
                  <a:srgbClr val="FFFFFF"/>
                </a:solidFill>
              </a:rPr>
              <a:t>Ils</a:t>
            </a:r>
            <a:r>
              <a:rPr lang="en-US" sz="2200" spc="-30" dirty="0">
                <a:solidFill>
                  <a:srgbClr val="FFFFFF"/>
                </a:solidFill>
              </a:rPr>
              <a:t> ne </a:t>
            </a:r>
            <a:r>
              <a:rPr lang="en-US" sz="2200" spc="-30" dirty="0" err="1">
                <a:solidFill>
                  <a:srgbClr val="FFFFFF"/>
                </a:solidFill>
              </a:rPr>
              <a:t>consomment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ni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tabac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ni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alcool</a:t>
            </a:r>
            <a:r>
              <a:rPr lang="en-US" sz="2200" spc="-30" dirty="0">
                <a:solidFill>
                  <a:srgbClr val="FFFFFF"/>
                </a:solidFill>
              </a:rPr>
              <a:t> et </a:t>
            </a:r>
            <a:r>
              <a:rPr lang="en-US" sz="2200" spc="-30" dirty="0" err="1">
                <a:solidFill>
                  <a:srgbClr val="FFFFFF"/>
                </a:solidFill>
              </a:rPr>
              <a:t>évitent</a:t>
            </a:r>
            <a:r>
              <a:rPr lang="en-US" sz="2200" spc="-30" dirty="0">
                <a:solidFill>
                  <a:srgbClr val="FFFFFF"/>
                </a:solidFill>
              </a:rPr>
              <a:t> le stress </a:t>
            </a:r>
            <a:r>
              <a:rPr lang="en-US" sz="2200" spc="-30" dirty="0" err="1">
                <a:solidFill>
                  <a:srgbClr val="FFFFFF"/>
                </a:solidFill>
              </a:rPr>
              <a:t>à</a:t>
            </a:r>
            <a:r>
              <a:rPr lang="en-US" sz="2200" spc="-30" dirty="0">
                <a:solidFill>
                  <a:srgbClr val="FFFFFF"/>
                </a:solidFill>
              </a:rPr>
              <a:t> travers </a:t>
            </a:r>
            <a:r>
              <a:rPr lang="en-US" sz="2200" spc="-30" dirty="0" err="1">
                <a:solidFill>
                  <a:srgbClr val="FFFFFF"/>
                </a:solidFill>
              </a:rPr>
              <a:t>l'observation</a:t>
            </a:r>
            <a:r>
              <a:rPr lang="en-US" sz="2200" spc="-30" dirty="0">
                <a:solidFill>
                  <a:srgbClr val="FFFFFF"/>
                </a:solidFill>
              </a:rPr>
              <a:t> d'un </a:t>
            </a:r>
            <a:r>
              <a:rPr lang="en-US" sz="2200" spc="-30" dirty="0" err="1">
                <a:solidFill>
                  <a:srgbClr val="FFFFFF"/>
                </a:solidFill>
              </a:rPr>
              <a:t>sabbath</a:t>
            </a:r>
            <a:r>
              <a:rPr lang="en-US" sz="2200" spc="-30" dirty="0">
                <a:solidFill>
                  <a:srgbClr val="FFFFFF"/>
                </a:solidFill>
              </a:rPr>
              <a:t> de 24 </a:t>
            </a:r>
            <a:r>
              <a:rPr lang="en-US" sz="2200" spc="-30" dirty="0" err="1">
                <a:solidFill>
                  <a:srgbClr val="FFFFFF"/>
                </a:solidFill>
              </a:rPr>
              <a:t>heures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chaque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 smtClean="0">
                <a:solidFill>
                  <a:srgbClr val="FFFFFF"/>
                </a:solidFill>
              </a:rPr>
              <a:t>semaine</a:t>
            </a:r>
            <a:r>
              <a:rPr lang="en-US" sz="2200" spc="-3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200" spc="-30" dirty="0" smtClean="0">
                <a:solidFill>
                  <a:srgbClr val="FFFFFF"/>
                </a:solidFill>
              </a:rPr>
              <a:t>Les </a:t>
            </a:r>
            <a:r>
              <a:rPr lang="en-US" sz="2200" spc="-30" dirty="0" err="1">
                <a:solidFill>
                  <a:srgbClr val="FFFFFF"/>
                </a:solidFill>
              </a:rPr>
              <a:t>centenaires</a:t>
            </a:r>
            <a:r>
              <a:rPr lang="en-US" sz="2200" spc="-30" dirty="0">
                <a:solidFill>
                  <a:srgbClr val="FFFFFF"/>
                </a:solidFill>
              </a:rPr>
              <a:t> de Loma Linda </a:t>
            </a:r>
            <a:r>
              <a:rPr lang="en-US" sz="2200" spc="-30" dirty="0" err="1">
                <a:solidFill>
                  <a:srgbClr val="FFFFFF"/>
                </a:solidFill>
              </a:rPr>
              <a:t>indique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aussi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l'importance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d'une</a:t>
            </a:r>
            <a:r>
              <a:rPr lang="en-US" sz="2200" spc="-30" dirty="0">
                <a:solidFill>
                  <a:srgbClr val="FFFFFF"/>
                </a:solidFill>
              </a:rPr>
              <a:t> « bonne </a:t>
            </a:r>
            <a:r>
              <a:rPr lang="en-US" sz="2200" spc="-30" dirty="0" err="1">
                <a:solidFill>
                  <a:srgbClr val="FFFFFF"/>
                </a:solidFill>
              </a:rPr>
              <a:t>tribu</a:t>
            </a:r>
            <a:r>
              <a:rPr lang="en-US" sz="2200" spc="-30" dirty="0">
                <a:solidFill>
                  <a:srgbClr val="FFFFFF"/>
                </a:solidFill>
              </a:rPr>
              <a:t> ». </a:t>
            </a:r>
            <a:r>
              <a:rPr lang="en-US" sz="2200" spc="-30" dirty="0" err="1">
                <a:solidFill>
                  <a:srgbClr val="FFFFFF"/>
                </a:solidFill>
              </a:rPr>
              <a:t>Dans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cette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communauté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unie</a:t>
            </a:r>
            <a:r>
              <a:rPr lang="en-US" sz="2200" spc="-30" dirty="0">
                <a:solidFill>
                  <a:srgbClr val="FFFFFF"/>
                </a:solidFill>
              </a:rPr>
              <a:t>, les </a:t>
            </a:r>
            <a:r>
              <a:rPr lang="en-US" sz="2200" spc="-30" dirty="0" err="1">
                <a:solidFill>
                  <a:srgbClr val="FFFFFF"/>
                </a:solidFill>
              </a:rPr>
              <a:t>Adventistes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s'associent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principalement</a:t>
            </a:r>
            <a:r>
              <a:rPr lang="en-US" sz="2200" spc="-30" dirty="0">
                <a:solidFill>
                  <a:srgbClr val="FFFFFF"/>
                </a:solidFill>
              </a:rPr>
              <a:t> avec </a:t>
            </a:r>
            <a:r>
              <a:rPr lang="en-US" sz="2200" spc="-30" dirty="0" err="1">
                <a:solidFill>
                  <a:srgbClr val="FFFFFF"/>
                </a:solidFill>
              </a:rPr>
              <a:t>d'autres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Adventistes</a:t>
            </a:r>
            <a:r>
              <a:rPr lang="en-US" sz="2200" spc="-30" dirty="0">
                <a:solidFill>
                  <a:srgbClr val="FFFFFF"/>
                </a:solidFill>
              </a:rPr>
              <a:t> pour </a:t>
            </a:r>
            <a:r>
              <a:rPr lang="en-US" sz="2200" spc="-30" dirty="0" err="1">
                <a:solidFill>
                  <a:srgbClr val="FFFFFF"/>
                </a:solidFill>
              </a:rPr>
              <a:t>partager</a:t>
            </a:r>
            <a:r>
              <a:rPr lang="en-US" sz="2200" spc="-30" dirty="0">
                <a:solidFill>
                  <a:srgbClr val="FFFFFF"/>
                </a:solidFill>
              </a:rPr>
              <a:t> des habitudes </a:t>
            </a:r>
            <a:r>
              <a:rPr lang="en-US" sz="2200" spc="-30" dirty="0" err="1" smtClean="0">
                <a:solidFill>
                  <a:srgbClr val="FFFFFF"/>
                </a:solidFill>
              </a:rPr>
              <a:t>saines</a:t>
            </a:r>
            <a:r>
              <a:rPr lang="en-US" sz="2200" spc="-3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200" spc="-30" dirty="0" smtClean="0">
                <a:solidFill>
                  <a:srgbClr val="FFFFFF"/>
                </a:solidFill>
              </a:rPr>
              <a:t>Le </a:t>
            </a:r>
            <a:r>
              <a:rPr lang="en-US" sz="2200" spc="-30" dirty="0">
                <a:solidFill>
                  <a:srgbClr val="FFFFFF"/>
                </a:solidFill>
              </a:rPr>
              <a:t>Centre </a:t>
            </a:r>
            <a:r>
              <a:rPr lang="en-US" sz="2200" spc="-30" dirty="0" err="1">
                <a:solidFill>
                  <a:srgbClr val="FFFFFF"/>
                </a:solidFill>
              </a:rPr>
              <a:t>Médical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Universitaire</a:t>
            </a:r>
            <a:r>
              <a:rPr lang="en-US" sz="2200" spc="-30" dirty="0">
                <a:solidFill>
                  <a:srgbClr val="FFFFFF"/>
                </a:solidFill>
              </a:rPr>
              <a:t> Loma Linda </a:t>
            </a:r>
            <a:r>
              <a:rPr lang="en-US" sz="2200" spc="-30" dirty="0" err="1">
                <a:solidFill>
                  <a:srgbClr val="FFFFFF"/>
                </a:solidFill>
              </a:rPr>
              <a:t>étudie</a:t>
            </a:r>
            <a:r>
              <a:rPr lang="en-US" sz="2200" spc="-30" dirty="0">
                <a:solidFill>
                  <a:srgbClr val="FFFFFF"/>
                </a:solidFill>
              </a:rPr>
              <a:t> les </a:t>
            </a:r>
            <a:r>
              <a:rPr lang="en-US" sz="2200" spc="-30" dirty="0" err="1">
                <a:solidFill>
                  <a:srgbClr val="FFFFFF"/>
                </a:solidFill>
              </a:rPr>
              <a:t>Adventistes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depuis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une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cinquantaines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d'années</a:t>
            </a:r>
            <a:r>
              <a:rPr lang="en-US" sz="2200" spc="-30" dirty="0">
                <a:solidFill>
                  <a:srgbClr val="FFFFFF"/>
                </a:solidFill>
              </a:rPr>
              <a:t>. </a:t>
            </a:r>
            <a:r>
              <a:rPr lang="en-US" sz="2200" spc="-30" dirty="0" err="1">
                <a:solidFill>
                  <a:srgbClr val="FFFFFF"/>
                </a:solidFill>
              </a:rPr>
              <a:t>Résultat</a:t>
            </a:r>
            <a:r>
              <a:rPr lang="en-US" sz="2200" spc="-30" dirty="0">
                <a:solidFill>
                  <a:srgbClr val="FFFFFF"/>
                </a:solidFill>
              </a:rPr>
              <a:t> ? Des </a:t>
            </a:r>
            <a:r>
              <a:rPr lang="en-US" sz="2200" spc="-30" dirty="0" err="1">
                <a:solidFill>
                  <a:srgbClr val="FFFFFF"/>
                </a:solidFill>
              </a:rPr>
              <a:t>preuves</a:t>
            </a:r>
            <a:r>
              <a:rPr lang="en-US" sz="2200" spc="-30" dirty="0">
                <a:solidFill>
                  <a:srgbClr val="FFFFFF"/>
                </a:solidFill>
              </a:rPr>
              <a:t> que le style de vie </a:t>
            </a:r>
            <a:r>
              <a:rPr lang="en-US" sz="2200" spc="-30" dirty="0" err="1">
                <a:solidFill>
                  <a:srgbClr val="FFFFFF"/>
                </a:solidFill>
              </a:rPr>
              <a:t>est</a:t>
            </a:r>
            <a:r>
              <a:rPr lang="en-US" sz="2200" spc="-30" dirty="0">
                <a:solidFill>
                  <a:srgbClr val="FFFFFF"/>
                </a:solidFill>
              </a:rPr>
              <a:t> la </a:t>
            </a:r>
            <a:r>
              <a:rPr lang="en-US" sz="2200" spc="-30" dirty="0" err="1">
                <a:solidFill>
                  <a:srgbClr val="FFFFFF"/>
                </a:solidFill>
              </a:rPr>
              <a:t>clé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à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leur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longévité</a:t>
            </a:r>
            <a:r>
              <a:rPr lang="en-US" sz="2200" spc="-30" dirty="0">
                <a:solidFill>
                  <a:srgbClr val="FFFFFF"/>
                </a:solidFill>
              </a:rPr>
              <a:t> </a:t>
            </a:r>
            <a:r>
              <a:rPr lang="en-US" sz="2200" spc="-30" dirty="0" err="1">
                <a:solidFill>
                  <a:srgbClr val="FFFFFF"/>
                </a:solidFill>
              </a:rPr>
              <a:t>exceptionnelle</a:t>
            </a:r>
            <a:r>
              <a:rPr lang="en-US" sz="2200" spc="-30" dirty="0">
                <a:solidFill>
                  <a:srgbClr val="FFFFFF"/>
                </a:solidFill>
              </a:rPr>
              <a:t>.</a:t>
            </a:r>
            <a:endParaRPr lang="en-US" sz="2200" spc="-30" dirty="0">
              <a:solidFill>
                <a:srgbClr val="FFFF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14027" y="6195489"/>
            <a:ext cx="214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www.bluezones.com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1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"/>
            <a:ext cx="9144000" cy="1710647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 </a:t>
            </a:r>
            <a:r>
              <a:rPr lang="en-US" dirty="0" err="1">
                <a:solidFill>
                  <a:srgbClr val="FFFFFF"/>
                </a:solidFill>
              </a:rPr>
              <a:t>décision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701501" y="1835784"/>
            <a:ext cx="5671648" cy="4525963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solidFill>
                  <a:srgbClr val="FFFFFF"/>
                </a:solidFill>
              </a:rPr>
              <a:t>La Bible </a:t>
            </a:r>
            <a:r>
              <a:rPr lang="en-US" sz="2200" dirty="0" err="1">
                <a:solidFill>
                  <a:srgbClr val="FFFFFF"/>
                </a:solidFill>
              </a:rPr>
              <a:t>dit</a:t>
            </a:r>
            <a:r>
              <a:rPr lang="en-US" sz="2200" dirty="0">
                <a:solidFill>
                  <a:srgbClr val="FFFFFF"/>
                </a:solidFill>
              </a:rPr>
              <a:t> : « Bien-</a:t>
            </a:r>
            <a:r>
              <a:rPr lang="en-US" sz="2200" dirty="0" err="1">
                <a:solidFill>
                  <a:srgbClr val="FFFFFF"/>
                </a:solidFill>
              </a:rPr>
              <a:t>aimé</a:t>
            </a:r>
            <a:r>
              <a:rPr lang="en-US" sz="2200" dirty="0">
                <a:solidFill>
                  <a:srgbClr val="FFFFFF"/>
                </a:solidFill>
              </a:rPr>
              <a:t>, je </a:t>
            </a:r>
            <a:r>
              <a:rPr lang="en-US" sz="2200" dirty="0" err="1">
                <a:solidFill>
                  <a:srgbClr val="FFFFFF"/>
                </a:solidFill>
              </a:rPr>
              <a:t>souhaite</a:t>
            </a:r>
            <a:r>
              <a:rPr lang="en-US" sz="2200" dirty="0">
                <a:solidFill>
                  <a:srgbClr val="FFFFFF"/>
                </a:solidFill>
              </a:rPr>
              <a:t> que </a:t>
            </a:r>
            <a:r>
              <a:rPr lang="en-US" sz="2200" dirty="0" err="1">
                <a:solidFill>
                  <a:srgbClr val="FFFFFF"/>
                </a:solidFill>
              </a:rPr>
              <a:t>tu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prospères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tous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égards</a:t>
            </a:r>
            <a:r>
              <a:rPr lang="en-US" sz="2200" dirty="0">
                <a:solidFill>
                  <a:srgbClr val="FFFFFF"/>
                </a:solidFill>
              </a:rPr>
              <a:t> et </a:t>
            </a:r>
            <a:r>
              <a:rPr lang="en-US" sz="2200" dirty="0" err="1">
                <a:solidFill>
                  <a:srgbClr val="FFFFFF"/>
                </a:solidFill>
              </a:rPr>
              <a:t>sois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en</a:t>
            </a:r>
            <a:r>
              <a:rPr lang="en-US" sz="2200" dirty="0">
                <a:solidFill>
                  <a:srgbClr val="FFFFFF"/>
                </a:solidFill>
              </a:rPr>
              <a:t> bonne santé, </a:t>
            </a:r>
            <a:r>
              <a:rPr lang="en-US" sz="2200" dirty="0" err="1">
                <a:solidFill>
                  <a:srgbClr val="FFFFFF"/>
                </a:solidFill>
              </a:rPr>
              <a:t>comme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prospère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l'état</a:t>
            </a:r>
            <a:r>
              <a:rPr lang="en-US" sz="2200" dirty="0">
                <a:solidFill>
                  <a:srgbClr val="FFFFFF"/>
                </a:solidFill>
              </a:rPr>
              <a:t> de ton </a:t>
            </a:r>
            <a:r>
              <a:rPr lang="en-US" sz="2200" dirty="0" err="1">
                <a:solidFill>
                  <a:srgbClr val="FFFFFF"/>
                </a:solidFill>
              </a:rPr>
              <a:t>âme</a:t>
            </a:r>
            <a:r>
              <a:rPr lang="en-US" sz="2200" dirty="0">
                <a:solidFill>
                  <a:srgbClr val="FFFFFF"/>
                </a:solidFill>
              </a:rPr>
              <a:t>. » </a:t>
            </a:r>
            <a:endParaRPr lang="en-US" sz="2200" dirty="0" smtClean="0">
              <a:solidFill>
                <a:srgbClr val="FFFFFF"/>
              </a:solidFill>
            </a:endParaRPr>
          </a:p>
          <a:p>
            <a:pPr algn="just"/>
            <a:endParaRPr lang="en-US" sz="2200" dirty="0">
              <a:solidFill>
                <a:srgbClr val="FFFFFF"/>
              </a:solidFill>
            </a:endParaRPr>
          </a:p>
          <a:p>
            <a:pPr algn="just"/>
            <a:r>
              <a:rPr lang="en-US" sz="2200" dirty="0" err="1" smtClean="0">
                <a:solidFill>
                  <a:srgbClr val="FFFFFF"/>
                </a:solidFill>
              </a:rPr>
              <a:t>Êtes-vous</a:t>
            </a:r>
            <a:r>
              <a:rPr lang="en-US" sz="2200" dirty="0" smtClean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prêt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accepter le style de vie que </a:t>
            </a:r>
            <a:r>
              <a:rPr lang="en-US" sz="2200" dirty="0" err="1">
                <a:solidFill>
                  <a:srgbClr val="FFFFFF"/>
                </a:solidFill>
              </a:rPr>
              <a:t>Jésus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vous</a:t>
            </a:r>
            <a:r>
              <a:rPr lang="en-US" sz="2200" dirty="0">
                <a:solidFill>
                  <a:srgbClr val="FFFFFF"/>
                </a:solidFill>
              </a:rPr>
              <a:t> propose </a:t>
            </a:r>
            <a:r>
              <a:rPr lang="en-US" sz="2200" dirty="0" err="1">
                <a:solidFill>
                  <a:srgbClr val="FFFFFF"/>
                </a:solidFill>
              </a:rPr>
              <a:t>afin</a:t>
            </a:r>
            <a:r>
              <a:rPr lang="en-US" sz="2200" dirty="0">
                <a:solidFill>
                  <a:srgbClr val="FFFFFF"/>
                </a:solidFill>
              </a:rPr>
              <a:t> de </a:t>
            </a:r>
            <a:r>
              <a:rPr lang="en-US" sz="2200" dirty="0" err="1">
                <a:solidFill>
                  <a:srgbClr val="FFFFFF"/>
                </a:solidFill>
              </a:rPr>
              <a:t>bénéficier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d'une</a:t>
            </a:r>
            <a:r>
              <a:rPr lang="en-US" sz="2200" dirty="0">
                <a:solidFill>
                  <a:srgbClr val="FFFFFF"/>
                </a:solidFill>
              </a:rPr>
              <a:t> bonne santé </a:t>
            </a:r>
            <a:r>
              <a:rPr lang="en-US" sz="2200" dirty="0" smtClean="0">
                <a:solidFill>
                  <a:srgbClr val="FFFFFF"/>
                </a:solidFill>
              </a:rPr>
              <a:t>?</a:t>
            </a:r>
          </a:p>
          <a:p>
            <a:pPr algn="just"/>
            <a:endParaRPr lang="en-US" sz="2200" dirty="0">
              <a:solidFill>
                <a:srgbClr val="FFFFFF"/>
              </a:solidFill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FFFFFF"/>
                </a:solidFill>
              </a:rPr>
              <a:t/>
            </a:r>
            <a:br>
              <a:rPr lang="en-US" sz="2200" dirty="0">
                <a:solidFill>
                  <a:srgbClr val="FFFFFF"/>
                </a:solidFill>
              </a:rPr>
            </a:b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35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3505200"/>
            <a:ext cx="8229600" cy="28864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 moment critique pour la </a:t>
            </a:r>
            <a:r>
              <a:rPr lang="en-US" dirty="0" err="1">
                <a:solidFill>
                  <a:srgbClr val="FFFFFF"/>
                </a:solidFill>
              </a:rPr>
              <a:t>famille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Le </a:t>
            </a:r>
            <a:r>
              <a:rPr lang="en-US" dirty="0">
                <a:solidFill>
                  <a:srgbClr val="FFFFFF"/>
                </a:solidFill>
              </a:rPr>
              <a:t>plan </a:t>
            </a:r>
            <a:r>
              <a:rPr lang="en-US" dirty="0" err="1">
                <a:solidFill>
                  <a:srgbClr val="FFFFFF"/>
                </a:solidFill>
              </a:rPr>
              <a:t>originel</a:t>
            </a:r>
            <a:r>
              <a:rPr lang="en-US" dirty="0">
                <a:solidFill>
                  <a:srgbClr val="FFFFFF"/>
                </a:solidFill>
              </a:rPr>
              <a:t> de la </a:t>
            </a:r>
            <a:r>
              <a:rPr lang="en-US" dirty="0" err="1">
                <a:solidFill>
                  <a:srgbClr val="FFFFFF"/>
                </a:solidFill>
              </a:rPr>
              <a:t>famille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Imagen 6" descr="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56"/>
            <a:ext cx="9144000" cy="252593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340116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suivant</a:t>
            </a:r>
            <a:r>
              <a:rPr lang="en-US" dirty="0">
                <a:solidFill>
                  <a:srgbClr val="FFFFFF"/>
                </a:solidFill>
              </a:rPr>
              <a:t> :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800" y="1664768"/>
            <a:ext cx="7848600" cy="13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EST-IL NÉCESSAIRE D'AVOIR </a:t>
            </a:r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UNE </a:t>
            </a:r>
            <a:r>
              <a:rPr lang="en-US" dirty="0">
                <a:solidFill>
                  <a:srgbClr val="FFFFFF"/>
                </a:solidFill>
              </a:rPr>
              <a:t>FAMILLE 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63" y="3036065"/>
            <a:ext cx="3211418" cy="3211418"/>
          </a:xfrm>
          <a:prstGeom prst="rect">
            <a:avLst/>
          </a:prstGeom>
        </p:spPr>
      </p:pic>
      <p:sp>
        <p:nvSpPr>
          <p:cNvPr id="1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Demeurer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éternellement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jeune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621536" y="1519140"/>
            <a:ext cx="7634074" cy="193941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Les mystiques </a:t>
            </a:r>
            <a:r>
              <a:rPr lang="en-US" sz="2400" dirty="0" err="1">
                <a:solidFill>
                  <a:srgbClr val="FFFFFF"/>
                </a:solidFill>
              </a:rPr>
              <a:t>rêvent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découvrir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l’élixir</a:t>
            </a:r>
            <a:r>
              <a:rPr lang="en-US" sz="2400" dirty="0">
                <a:solidFill>
                  <a:srgbClr val="FFFFFF"/>
                </a:solidFill>
              </a:rPr>
              <a:t> de la vie et les </a:t>
            </a:r>
            <a:r>
              <a:rPr lang="en-US" sz="2400" dirty="0" err="1">
                <a:solidFill>
                  <a:srgbClr val="FFFFFF"/>
                </a:solidFill>
              </a:rPr>
              <a:t>multimillionnaires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disposés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dépenser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fortune pour se faire </a:t>
            </a:r>
            <a:r>
              <a:rPr lang="en-US" sz="2400" dirty="0" err="1">
                <a:solidFill>
                  <a:srgbClr val="FFFFFF"/>
                </a:solidFill>
              </a:rPr>
              <a:t>cryogéniser</a:t>
            </a:r>
            <a:r>
              <a:rPr lang="en-US" sz="2400" dirty="0">
                <a:solidFill>
                  <a:srgbClr val="FFFFFF"/>
                </a:solidFill>
              </a:rPr>
              <a:t> après </a:t>
            </a:r>
            <a:r>
              <a:rPr lang="en-US" sz="2400" dirty="0" err="1">
                <a:solidFill>
                  <a:srgbClr val="FFFFFF"/>
                </a:solidFill>
              </a:rPr>
              <a:t>leur</a:t>
            </a:r>
            <a:r>
              <a:rPr lang="en-US" sz="2400" dirty="0">
                <a:solidFill>
                  <a:srgbClr val="FFFFFF"/>
                </a:solidFill>
              </a:rPr>
              <a:t> mort,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l’espoir</a:t>
            </a:r>
            <a:r>
              <a:rPr lang="en-US" sz="2400" dirty="0">
                <a:solidFill>
                  <a:srgbClr val="FFFFFF"/>
                </a:solidFill>
              </a:rPr>
              <a:t> que,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futur</a:t>
            </a:r>
            <a:r>
              <a:rPr lang="en-US" sz="2400" dirty="0">
                <a:solidFill>
                  <a:srgbClr val="FFFFFF"/>
                </a:solidFill>
              </a:rPr>
              <a:t>, la science </a:t>
            </a:r>
            <a:r>
              <a:rPr lang="en-US" sz="2400" dirty="0" err="1">
                <a:solidFill>
                  <a:srgbClr val="FFFFFF"/>
                </a:solidFill>
              </a:rPr>
              <a:t>découvrira</a:t>
            </a:r>
            <a:r>
              <a:rPr lang="en-US" sz="2400" dirty="0">
                <a:solidFill>
                  <a:srgbClr val="FFFFFF"/>
                </a:solidFill>
              </a:rPr>
              <a:t> le secret de </a:t>
            </a:r>
            <a:r>
              <a:rPr lang="en-US" sz="2400" dirty="0" err="1">
                <a:solidFill>
                  <a:srgbClr val="FFFFFF"/>
                </a:solidFill>
              </a:rPr>
              <a:t>l’immortalité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777" y="4366370"/>
            <a:ext cx="7772400" cy="136207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LES SECRETS DE LA LONGÉVITÉ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À</a:t>
            </a:r>
            <a:r>
              <a:rPr lang="en-US" dirty="0">
                <a:solidFill>
                  <a:srgbClr val="FFFFFF"/>
                </a:solidFill>
              </a:rPr>
              <a:t> la </a:t>
            </a:r>
            <a:r>
              <a:rPr lang="en-US" dirty="0" err="1">
                <a:solidFill>
                  <a:srgbClr val="FFFFFF"/>
                </a:solidFill>
              </a:rPr>
              <a:t>recherche</a:t>
            </a:r>
            <a:r>
              <a:rPr lang="en-US" dirty="0">
                <a:solidFill>
                  <a:srgbClr val="FFFFFF"/>
                </a:solidFill>
              </a:rPr>
              <a:t> des zones </a:t>
            </a:r>
            <a:r>
              <a:rPr lang="en-US" dirty="0" err="1">
                <a:solidFill>
                  <a:srgbClr val="FFFFFF"/>
                </a:solidFill>
              </a:rPr>
              <a:t>bleues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88059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Un </a:t>
            </a:r>
            <a:r>
              <a:rPr lang="en-US" sz="2400" dirty="0" err="1">
                <a:solidFill>
                  <a:srgbClr val="FFFFFF"/>
                </a:solidFill>
              </a:rPr>
              <a:t>groupe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scientifiques</a:t>
            </a:r>
            <a:r>
              <a:rPr lang="en-US" sz="2400" dirty="0">
                <a:solidFill>
                  <a:srgbClr val="FFFFFF"/>
                </a:solidFill>
              </a:rPr>
              <a:t> et de </a:t>
            </a:r>
            <a:r>
              <a:rPr lang="en-US" sz="2400" dirty="0" err="1" smtClean="0">
                <a:solidFill>
                  <a:srgbClr val="FFFFFF"/>
                </a:solidFill>
              </a:rPr>
              <a:t>démographes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dirigés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par Dan </a:t>
            </a:r>
            <a:r>
              <a:rPr lang="en-US" sz="2400" dirty="0" err="1">
                <a:solidFill>
                  <a:srgbClr val="FFFFFF"/>
                </a:solidFill>
              </a:rPr>
              <a:t>Buettner</a:t>
            </a:r>
            <a:r>
              <a:rPr lang="en-US" sz="2400" dirty="0">
                <a:solidFill>
                  <a:srgbClr val="FFFFFF"/>
                </a:solidFill>
              </a:rPr>
              <a:t> a </a:t>
            </a:r>
            <a:r>
              <a:rPr lang="en-US" sz="2400" dirty="0" err="1">
                <a:solidFill>
                  <a:srgbClr val="FFFFFF"/>
                </a:solidFill>
              </a:rPr>
              <a:t>réalisé</a:t>
            </a:r>
            <a:r>
              <a:rPr lang="en-US" sz="2400" dirty="0">
                <a:solidFill>
                  <a:srgbClr val="FFFFFF"/>
                </a:solidFill>
              </a:rPr>
              <a:t> un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travail de </a:t>
            </a:r>
            <a:r>
              <a:rPr lang="en-US" sz="2400" dirty="0" err="1">
                <a:solidFill>
                  <a:srgbClr val="FFFFFF"/>
                </a:solidFill>
              </a:rPr>
              <a:t>recherche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étalé</a:t>
            </a:r>
            <a:r>
              <a:rPr lang="en-US" sz="2400" dirty="0">
                <a:solidFill>
                  <a:srgbClr val="FFFFFF"/>
                </a:solidFill>
              </a:rPr>
              <a:t> sur sept </a:t>
            </a:r>
            <a:r>
              <a:rPr lang="en-US" sz="2400" dirty="0" err="1">
                <a:solidFill>
                  <a:srgbClr val="FFFFFF"/>
                </a:solidFill>
              </a:rPr>
              <a:t>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pour la </a:t>
            </a:r>
            <a:r>
              <a:rPr lang="en-US" sz="2400" dirty="0">
                <a:solidFill>
                  <a:srgbClr val="FFFFFF"/>
                </a:solidFill>
              </a:rPr>
              <a:t>revue National Geographic.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Son </a:t>
            </a:r>
            <a:r>
              <a:rPr lang="en-US" sz="2400" dirty="0">
                <a:solidFill>
                  <a:srgbClr val="FFFFFF"/>
                </a:solidFill>
              </a:rPr>
              <a:t>but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de </a:t>
            </a:r>
            <a:r>
              <a:rPr lang="en-US" sz="2400" dirty="0" err="1" smtClean="0">
                <a:solidFill>
                  <a:srgbClr val="FFFFFF"/>
                </a:solidFill>
              </a:rPr>
              <a:t>percer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les secrets de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qu’on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appelle</a:t>
            </a:r>
            <a:r>
              <a:rPr lang="en-US" sz="2400" dirty="0">
                <a:solidFill>
                  <a:srgbClr val="FFFFFF"/>
                </a:solidFill>
              </a:rPr>
              <a:t> les « </a:t>
            </a:r>
            <a:r>
              <a:rPr lang="en-US" sz="2400" dirty="0" smtClean="0">
                <a:solidFill>
                  <a:srgbClr val="FFFFFF"/>
                </a:solidFill>
              </a:rPr>
              <a:t>zones </a:t>
            </a:r>
            <a:r>
              <a:rPr lang="en-US" sz="2400" dirty="0" err="1" smtClean="0">
                <a:solidFill>
                  <a:srgbClr val="FFFFFF"/>
                </a:solidFill>
              </a:rPr>
              <a:t>bleues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», </a:t>
            </a:r>
            <a:r>
              <a:rPr lang="en-US" sz="2400" dirty="0" err="1">
                <a:solidFill>
                  <a:srgbClr val="FFFFFF"/>
                </a:solidFill>
              </a:rPr>
              <a:t>ces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régions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planète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peuplées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par des </a:t>
            </a:r>
            <a:r>
              <a:rPr lang="en-US" sz="2400" dirty="0">
                <a:solidFill>
                  <a:srgbClr val="FFFFFF"/>
                </a:solidFill>
              </a:rPr>
              <a:t>gens qui </a:t>
            </a:r>
            <a:r>
              <a:rPr lang="en-US" sz="2400" dirty="0" err="1">
                <a:solidFill>
                  <a:srgbClr val="FFFFFF"/>
                </a:solidFill>
              </a:rPr>
              <a:t>vivent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excessivement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vieux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4" name="Imagen 3" descr="da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479078" y="1627220"/>
            <a:ext cx="3175000" cy="41749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communauté</a:t>
            </a:r>
            <a:r>
              <a:rPr lang="en-US" dirty="0">
                <a:solidFill>
                  <a:schemeClr val="bg1"/>
                </a:solidFill>
              </a:rPr>
              <a:t> la plus </a:t>
            </a:r>
            <a:r>
              <a:rPr lang="en-US" dirty="0" err="1">
                <a:solidFill>
                  <a:schemeClr val="bg1"/>
                </a:solidFill>
              </a:rPr>
              <a:t>saine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074259" y="2005501"/>
            <a:ext cx="4721817" cy="360114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Les </a:t>
            </a:r>
            <a:r>
              <a:rPr lang="en-US" sz="2400" dirty="0" err="1">
                <a:solidFill>
                  <a:schemeClr val="bg1"/>
                </a:solidFill>
              </a:rPr>
              <a:t>chercheurs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ont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découvert</a:t>
            </a:r>
            <a:r>
              <a:rPr lang="en-US" sz="2400" dirty="0">
                <a:solidFill>
                  <a:schemeClr val="bg1"/>
                </a:solidFill>
              </a:rPr>
              <a:t> que les </a:t>
            </a:r>
            <a:r>
              <a:rPr lang="en-US" sz="2400" dirty="0" err="1">
                <a:solidFill>
                  <a:schemeClr val="bg1"/>
                </a:solidFill>
              </a:rPr>
              <a:t>membres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l'Église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Adventiste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du </a:t>
            </a:r>
            <a:r>
              <a:rPr lang="en-US" sz="2400" dirty="0" err="1">
                <a:solidFill>
                  <a:schemeClr val="bg1"/>
                </a:solidFill>
              </a:rPr>
              <a:t>septième</a:t>
            </a:r>
            <a:r>
              <a:rPr lang="en-US" sz="2400" dirty="0">
                <a:solidFill>
                  <a:schemeClr val="bg1"/>
                </a:solidFill>
              </a:rPr>
              <a:t> jour de </a:t>
            </a:r>
            <a:r>
              <a:rPr lang="en-US" sz="2400" dirty="0" err="1">
                <a:solidFill>
                  <a:schemeClr val="bg1"/>
                </a:solidFill>
              </a:rPr>
              <a:t>Californie</a:t>
            </a:r>
            <a:r>
              <a:rPr lang="en-US" sz="2400" dirty="0">
                <a:solidFill>
                  <a:schemeClr val="bg1"/>
                </a:solidFill>
              </a:rPr>
              <a:t> du </a:t>
            </a:r>
            <a:r>
              <a:rPr lang="en-US" sz="2400" dirty="0" err="1">
                <a:solidFill>
                  <a:schemeClr val="bg1"/>
                </a:solidFill>
              </a:rPr>
              <a:t>Sud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États</a:t>
            </a:r>
            <a:r>
              <a:rPr lang="en-US" sz="2400" dirty="0">
                <a:solidFill>
                  <a:schemeClr val="bg1"/>
                </a:solidFill>
              </a:rPr>
              <a:t>-Unis) se </a:t>
            </a:r>
            <a:r>
              <a:rPr lang="en-US" sz="2400" dirty="0" err="1">
                <a:solidFill>
                  <a:schemeClr val="bg1"/>
                </a:solidFill>
              </a:rPr>
              <a:t>trouvent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parmi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ceux</a:t>
            </a:r>
            <a:r>
              <a:rPr lang="en-US" sz="2400" dirty="0">
                <a:solidFill>
                  <a:schemeClr val="bg1"/>
                </a:solidFill>
              </a:rPr>
              <a:t> qui </a:t>
            </a:r>
            <a:r>
              <a:rPr lang="en-US" sz="2400" dirty="0" err="1">
                <a:solidFill>
                  <a:schemeClr val="bg1"/>
                </a:solidFill>
              </a:rPr>
              <a:t>vivent</a:t>
            </a:r>
            <a:r>
              <a:rPr lang="en-US" sz="2400" dirty="0">
                <a:solidFill>
                  <a:schemeClr val="bg1"/>
                </a:solidFill>
              </a:rPr>
              <a:t> plus que la </a:t>
            </a:r>
            <a:r>
              <a:rPr lang="en-US" sz="2400" dirty="0" err="1">
                <a:solidFill>
                  <a:schemeClr val="bg1"/>
                </a:solidFill>
              </a:rPr>
              <a:t>moyenne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just"/>
            <a:r>
              <a:rPr lang="en-US" sz="2400" dirty="0" err="1" smtClean="0">
                <a:solidFill>
                  <a:schemeClr val="bg1"/>
                </a:solidFill>
              </a:rPr>
              <a:t>Quel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style de vie </a:t>
            </a:r>
            <a:r>
              <a:rPr lang="en-US" sz="2400" dirty="0" err="1">
                <a:solidFill>
                  <a:schemeClr val="bg1"/>
                </a:solidFill>
              </a:rPr>
              <a:t>faut-il</a:t>
            </a:r>
            <a:r>
              <a:rPr lang="en-US" sz="2400" dirty="0">
                <a:solidFill>
                  <a:schemeClr val="bg1"/>
                </a:solidFill>
              </a:rPr>
              <a:t> adopter pour </a:t>
            </a:r>
            <a:r>
              <a:rPr lang="en-US" sz="2400" dirty="0" err="1">
                <a:solidFill>
                  <a:schemeClr val="bg1"/>
                </a:solidFill>
              </a:rPr>
              <a:t>bénéficier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d'une</a:t>
            </a:r>
            <a:r>
              <a:rPr lang="en-US" sz="2400" dirty="0">
                <a:solidFill>
                  <a:schemeClr val="bg1"/>
                </a:solidFill>
              </a:rPr>
              <a:t> bonne santé ?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5" name="Imagen 4" descr="n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4" y="1532649"/>
            <a:ext cx="3441403" cy="4960581"/>
          </a:xfrm>
          <a:prstGeom prst="rect">
            <a:avLst/>
          </a:prstGeom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1. </a:t>
            </a:r>
            <a:r>
              <a:rPr lang="en-US" dirty="0" err="1">
                <a:solidFill>
                  <a:srgbClr val="FFFFFF"/>
                </a:solidFill>
              </a:rPr>
              <a:t>L’exercice</a:t>
            </a:r>
            <a:r>
              <a:rPr lang="en-US" dirty="0">
                <a:solidFill>
                  <a:srgbClr val="FFFFFF"/>
                </a:solidFill>
              </a:rPr>
              <a:t> physique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85312" y="1410151"/>
            <a:ext cx="4990073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</a:rPr>
              <a:t>L’exercice</a:t>
            </a:r>
            <a:r>
              <a:rPr lang="en-US" sz="2400" dirty="0">
                <a:solidFill>
                  <a:srgbClr val="FFFFFF"/>
                </a:solidFill>
              </a:rPr>
              <a:t> physique, qui </a:t>
            </a:r>
            <a:r>
              <a:rPr lang="en-US" sz="2400" dirty="0" err="1">
                <a:solidFill>
                  <a:srgbClr val="FFFFFF"/>
                </a:solidFill>
              </a:rPr>
              <a:t>faisait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partie</a:t>
            </a:r>
            <a:r>
              <a:rPr lang="en-US" sz="2400" dirty="0">
                <a:solidFill>
                  <a:srgbClr val="FFFFFF"/>
                </a:solidFill>
              </a:rPr>
              <a:t> de la routine </a:t>
            </a:r>
            <a:r>
              <a:rPr lang="en-US" sz="2400" dirty="0" err="1">
                <a:solidFill>
                  <a:srgbClr val="FFFFFF"/>
                </a:solidFill>
              </a:rPr>
              <a:t>quotidienne</a:t>
            </a:r>
            <a:r>
              <a:rPr lang="en-US" sz="2400" dirty="0">
                <a:solidFill>
                  <a:srgbClr val="FFFFFF"/>
                </a:solidFill>
              </a:rPr>
              <a:t> des gens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y a </a:t>
            </a:r>
            <a:r>
              <a:rPr lang="en-US" sz="2400" dirty="0" err="1">
                <a:solidFill>
                  <a:srgbClr val="FFFFFF"/>
                </a:solidFill>
              </a:rPr>
              <a:t>quelques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décennies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peine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devenu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aujourd’hui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activité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cause du mode de vie </a:t>
            </a:r>
            <a:r>
              <a:rPr lang="en-US" sz="2400" dirty="0" err="1">
                <a:solidFill>
                  <a:srgbClr val="FFFFFF"/>
                </a:solidFill>
              </a:rPr>
              <a:t>actuel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devenu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sédentaire</a:t>
            </a:r>
            <a:r>
              <a:rPr lang="en-US" sz="2400" dirty="0">
                <a:solidFill>
                  <a:srgbClr val="FFFFFF"/>
                </a:solidFill>
              </a:rPr>
              <a:t> pour la </a:t>
            </a:r>
            <a:r>
              <a:rPr lang="en-US" sz="2400" dirty="0" err="1">
                <a:solidFill>
                  <a:srgbClr val="FFFFFF"/>
                </a:solidFill>
              </a:rPr>
              <a:t>plupart</a:t>
            </a:r>
            <a:r>
              <a:rPr lang="en-US" sz="2400" dirty="0">
                <a:solidFill>
                  <a:srgbClr val="FFFFFF"/>
                </a:solidFill>
              </a:rPr>
              <a:t> des gens.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Bienfaits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l'exercise</a:t>
            </a:r>
            <a:r>
              <a:rPr lang="en-US" dirty="0">
                <a:solidFill>
                  <a:srgbClr val="FFFFFF"/>
                </a:solidFill>
              </a:rPr>
              <a:t> physique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96431" y="1600200"/>
            <a:ext cx="8365899" cy="4525963"/>
          </a:xfrm>
        </p:spPr>
        <p:txBody>
          <a:bodyPr>
            <a:noAutofit/>
          </a:bodyPr>
          <a:lstStyle/>
          <a:p>
            <a:pPr algn="just"/>
            <a:r>
              <a:rPr lang="en-US" sz="2300" dirty="0">
                <a:solidFill>
                  <a:srgbClr val="FFFFFF"/>
                </a:solidFill>
              </a:rPr>
              <a:t>Il aide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tonifier</a:t>
            </a:r>
            <a:r>
              <a:rPr lang="en-US" sz="2300" dirty="0">
                <a:solidFill>
                  <a:srgbClr val="FFFFFF"/>
                </a:solidFill>
              </a:rPr>
              <a:t> les muscles, </a:t>
            </a:r>
            <a:r>
              <a:rPr lang="en-US" sz="2300" dirty="0" err="1">
                <a:solidFill>
                  <a:srgbClr val="FFFFFF"/>
                </a:solidFill>
              </a:rPr>
              <a:t>ce</a:t>
            </a:r>
            <a:r>
              <a:rPr lang="en-US" sz="2300" dirty="0">
                <a:solidFill>
                  <a:srgbClr val="FFFFFF"/>
                </a:solidFill>
              </a:rPr>
              <a:t> qui </a:t>
            </a:r>
            <a:r>
              <a:rPr lang="en-US" sz="2300" dirty="0" err="1">
                <a:solidFill>
                  <a:srgbClr val="FFFFFF"/>
                </a:solidFill>
              </a:rPr>
              <a:t>permet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brûler</a:t>
            </a:r>
            <a:r>
              <a:rPr lang="en-US" sz="2300" dirty="0">
                <a:solidFill>
                  <a:srgbClr val="FFFFFF"/>
                </a:solidFill>
              </a:rPr>
              <a:t> la </a:t>
            </a:r>
            <a:r>
              <a:rPr lang="en-US" sz="2300" dirty="0" err="1">
                <a:solidFill>
                  <a:srgbClr val="FFFFFF"/>
                </a:solidFill>
              </a:rPr>
              <a:t>graisse</a:t>
            </a:r>
            <a:r>
              <a:rPr lang="en-US" sz="2300" dirty="0">
                <a:solidFill>
                  <a:srgbClr val="FFFFFF"/>
                </a:solidFill>
              </a:rPr>
              <a:t>, cause de </a:t>
            </a:r>
            <a:r>
              <a:rPr lang="en-US" sz="2300" dirty="0" err="1" smtClean="0">
                <a:solidFill>
                  <a:srgbClr val="FFFFFF"/>
                </a:solidFill>
              </a:rPr>
              <a:t>l’obésité</a:t>
            </a:r>
            <a:r>
              <a:rPr lang="en-US" sz="23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 err="1">
                <a:solidFill>
                  <a:srgbClr val="FFFFFF"/>
                </a:solidFill>
              </a:rPr>
              <a:t>apporte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l’énergie</a:t>
            </a:r>
            <a:r>
              <a:rPr lang="en-US" sz="23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 err="1">
                <a:solidFill>
                  <a:srgbClr val="FFFFFF"/>
                </a:solidFill>
              </a:rPr>
              <a:t>diminue</a:t>
            </a:r>
            <a:r>
              <a:rPr lang="en-US" sz="2300" dirty="0">
                <a:solidFill>
                  <a:srgbClr val="FFFFFF"/>
                </a:solidFill>
              </a:rPr>
              <a:t> le </a:t>
            </a:r>
            <a:r>
              <a:rPr lang="en-US" sz="2300" dirty="0" smtClean="0">
                <a:solidFill>
                  <a:srgbClr val="FFFFFF"/>
                </a:solidFill>
              </a:rPr>
              <a:t>stress.</a:t>
            </a: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 err="1">
                <a:solidFill>
                  <a:srgbClr val="FFFFFF"/>
                </a:solidFill>
              </a:rPr>
              <a:t>réduit</a:t>
            </a:r>
            <a:r>
              <a:rPr lang="en-US" sz="2300" dirty="0">
                <a:solidFill>
                  <a:srgbClr val="FFFFFF"/>
                </a:solidFill>
              </a:rPr>
              <a:t> le </a:t>
            </a:r>
            <a:r>
              <a:rPr lang="en-US" sz="2300" dirty="0" err="1">
                <a:solidFill>
                  <a:srgbClr val="FFFFFF"/>
                </a:solidFill>
              </a:rPr>
              <a:t>risque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</a:rPr>
              <a:t>d’ostéoporose</a:t>
            </a:r>
            <a:r>
              <a:rPr lang="en-US" sz="23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 err="1">
                <a:solidFill>
                  <a:srgbClr val="FFFFFF"/>
                </a:solidFill>
              </a:rPr>
              <a:t>permet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mieux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dormir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spc="-50" dirty="0" smtClean="0">
                <a:solidFill>
                  <a:srgbClr val="FFFFFF"/>
                </a:solidFill>
              </a:rPr>
              <a:t>C’est </a:t>
            </a:r>
            <a:r>
              <a:rPr lang="en-US" sz="2300" spc="-50" dirty="0" err="1">
                <a:solidFill>
                  <a:srgbClr val="FFFFFF"/>
                </a:solidFill>
              </a:rPr>
              <a:t>logique</a:t>
            </a:r>
            <a:r>
              <a:rPr lang="en-US" sz="2300" spc="-50" dirty="0">
                <a:solidFill>
                  <a:srgbClr val="FFFFFF"/>
                </a:solidFill>
              </a:rPr>
              <a:t> de </a:t>
            </a:r>
            <a:r>
              <a:rPr lang="en-US" sz="2300" spc="-50" dirty="0" err="1">
                <a:solidFill>
                  <a:srgbClr val="FFFFFF"/>
                </a:solidFill>
              </a:rPr>
              <a:t>profi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ter</a:t>
            </a:r>
            <a:r>
              <a:rPr lang="en-US" sz="2300" spc="-50" dirty="0">
                <a:solidFill>
                  <a:srgbClr val="FFFFFF"/>
                </a:solidFill>
              </a:rPr>
              <a:t> d’un </a:t>
            </a:r>
            <a:r>
              <a:rPr lang="en-US" sz="2300" spc="-50" dirty="0" err="1">
                <a:solidFill>
                  <a:srgbClr val="FFFFFF"/>
                </a:solidFill>
              </a:rPr>
              <a:t>sommeil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réparateur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en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diminuant</a:t>
            </a:r>
            <a:r>
              <a:rPr lang="en-US" sz="2300" spc="-50" dirty="0">
                <a:solidFill>
                  <a:srgbClr val="FFFFFF"/>
                </a:solidFill>
              </a:rPr>
              <a:t> le </a:t>
            </a:r>
            <a:r>
              <a:rPr lang="en-US" sz="2300" spc="-50" dirty="0" err="1">
                <a:solidFill>
                  <a:srgbClr val="FFFFFF"/>
                </a:solidFill>
              </a:rPr>
              <a:t>taux</a:t>
            </a:r>
            <a:r>
              <a:rPr lang="en-US" sz="2300" spc="-50" dirty="0">
                <a:solidFill>
                  <a:srgbClr val="FFFFFF"/>
                </a:solidFill>
              </a:rPr>
              <a:t> de stress. </a:t>
            </a:r>
            <a:r>
              <a:rPr lang="en-US" sz="2300" spc="-50" dirty="0" err="1" smtClean="0">
                <a:solidFill>
                  <a:srgbClr val="FFFFFF"/>
                </a:solidFill>
              </a:rPr>
              <a:t>En</a:t>
            </a:r>
            <a:r>
              <a:rPr lang="en-US" sz="2300" spc="-50" dirty="0" smtClean="0">
                <a:solidFill>
                  <a:srgbClr val="FFFFFF"/>
                </a:solidFill>
              </a:rPr>
              <a:t> </a:t>
            </a:r>
            <a:r>
              <a:rPr lang="en-US" sz="2300" spc="-50" dirty="0">
                <a:solidFill>
                  <a:srgbClr val="FFFFFF"/>
                </a:solidFill>
              </a:rPr>
              <a:t>le </a:t>
            </a:r>
            <a:r>
              <a:rPr lang="en-US" sz="2300" spc="-50" dirty="0" err="1">
                <a:solidFill>
                  <a:srgbClr val="FFFFFF"/>
                </a:solidFill>
              </a:rPr>
              <a:t>pratiquant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souvent</a:t>
            </a:r>
            <a:r>
              <a:rPr lang="en-US" sz="2300" spc="-50" dirty="0">
                <a:solidFill>
                  <a:srgbClr val="FFFFFF"/>
                </a:solidFill>
              </a:rPr>
              <a:t> et </a:t>
            </a:r>
            <a:r>
              <a:rPr lang="en-US" sz="2300" spc="-50" dirty="0" err="1">
                <a:solidFill>
                  <a:srgbClr val="FFFFFF"/>
                </a:solidFill>
              </a:rPr>
              <a:t>régulièrement</a:t>
            </a:r>
            <a:r>
              <a:rPr lang="en-US" sz="2300" spc="-50" dirty="0">
                <a:solidFill>
                  <a:srgbClr val="FFFFFF"/>
                </a:solidFill>
              </a:rPr>
              <a:t>, </a:t>
            </a:r>
            <a:r>
              <a:rPr lang="en-US" sz="2300" spc="-50" dirty="0" err="1">
                <a:solidFill>
                  <a:srgbClr val="FFFFFF"/>
                </a:solidFill>
              </a:rPr>
              <a:t>il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stimule</a:t>
            </a:r>
            <a:r>
              <a:rPr lang="en-US" sz="2300" spc="-50" dirty="0">
                <a:solidFill>
                  <a:srgbClr val="FFFFFF"/>
                </a:solidFill>
              </a:rPr>
              <a:t> le </a:t>
            </a:r>
            <a:r>
              <a:rPr lang="en-US" sz="2300" spc="-50" dirty="0" err="1">
                <a:solidFill>
                  <a:srgbClr val="FFFFFF"/>
                </a:solidFill>
              </a:rPr>
              <a:t>système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immunitaire</a:t>
            </a:r>
            <a:r>
              <a:rPr lang="en-US" sz="2300" spc="-50" dirty="0">
                <a:solidFill>
                  <a:srgbClr val="FFFFFF"/>
                </a:solidFill>
              </a:rPr>
              <a:t>, </a:t>
            </a:r>
            <a:r>
              <a:rPr lang="en-US" sz="2300" spc="-50" dirty="0" err="1">
                <a:solidFill>
                  <a:srgbClr val="FFFFFF"/>
                </a:solidFill>
              </a:rPr>
              <a:t>contribuant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ainsi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à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prévenir</a:t>
            </a:r>
            <a:r>
              <a:rPr lang="en-US" sz="2300" spc="-50" dirty="0">
                <a:solidFill>
                  <a:srgbClr val="FFFFFF"/>
                </a:solidFill>
              </a:rPr>
              <a:t> les maladies </a:t>
            </a:r>
            <a:r>
              <a:rPr lang="en-US" sz="2300" spc="-50" dirty="0" err="1">
                <a:solidFill>
                  <a:srgbClr val="FFFFFF"/>
                </a:solidFill>
              </a:rPr>
              <a:t>dites</a:t>
            </a:r>
            <a:r>
              <a:rPr lang="en-US" sz="2300" spc="-50" dirty="0">
                <a:solidFill>
                  <a:srgbClr val="FFFFFF"/>
                </a:solidFill>
              </a:rPr>
              <a:t> de la </a:t>
            </a:r>
            <a:r>
              <a:rPr lang="en-US" sz="2300" spc="-50" dirty="0" err="1">
                <a:solidFill>
                  <a:srgbClr val="FFFFFF"/>
                </a:solidFill>
              </a:rPr>
              <a:t>civilisation</a:t>
            </a:r>
            <a:r>
              <a:rPr lang="en-US" sz="2300" spc="-50" dirty="0">
                <a:solidFill>
                  <a:srgbClr val="FFFFFF"/>
                </a:solidFill>
              </a:rPr>
              <a:t>, </a:t>
            </a:r>
            <a:r>
              <a:rPr lang="en-US" sz="2300" spc="-50" dirty="0" err="1">
                <a:solidFill>
                  <a:srgbClr val="FFFFFF"/>
                </a:solidFill>
              </a:rPr>
              <a:t>comme</a:t>
            </a:r>
            <a:r>
              <a:rPr lang="en-US" sz="2300" spc="-50" dirty="0">
                <a:solidFill>
                  <a:srgbClr val="FFFFFF"/>
                </a:solidFill>
              </a:rPr>
              <a:t> la </a:t>
            </a:r>
            <a:r>
              <a:rPr lang="en-US" sz="2300" spc="-50" dirty="0" err="1">
                <a:solidFill>
                  <a:srgbClr val="FFFFFF"/>
                </a:solidFill>
              </a:rPr>
              <a:t>maladie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coronaire</a:t>
            </a:r>
            <a:r>
              <a:rPr lang="en-US" sz="2300" spc="-50" dirty="0">
                <a:solidFill>
                  <a:srgbClr val="FFFFFF"/>
                </a:solidFill>
              </a:rPr>
              <a:t> et </a:t>
            </a:r>
            <a:r>
              <a:rPr lang="en-US" sz="2300" spc="-50" dirty="0" err="1" smtClean="0">
                <a:solidFill>
                  <a:srgbClr val="FFFFFF"/>
                </a:solidFill>
              </a:rPr>
              <a:t>cardiovasculaire</a:t>
            </a:r>
            <a:r>
              <a:rPr lang="en-US" sz="2300" spc="-5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 err="1">
                <a:solidFill>
                  <a:srgbClr val="FFFFFF"/>
                </a:solidFill>
              </a:rPr>
              <a:t>permet</a:t>
            </a:r>
            <a:r>
              <a:rPr lang="en-US" sz="2300" dirty="0">
                <a:solidFill>
                  <a:srgbClr val="FFFFFF"/>
                </a:solidFill>
              </a:rPr>
              <a:t> au corps </a:t>
            </a:r>
            <a:r>
              <a:rPr lang="en-US" sz="2300" dirty="0" err="1">
                <a:solidFill>
                  <a:srgbClr val="FFFFFF"/>
                </a:solidFill>
              </a:rPr>
              <a:t>d’utiliser</a:t>
            </a:r>
            <a:r>
              <a:rPr lang="en-US" sz="2300" dirty="0">
                <a:solidFill>
                  <a:srgbClr val="FFFFFF"/>
                </a:solidFill>
              </a:rPr>
              <a:t> plus </a:t>
            </a:r>
            <a:r>
              <a:rPr lang="en-US" sz="2300" dirty="0" err="1">
                <a:solidFill>
                  <a:srgbClr val="FFFFFF"/>
                </a:solidFill>
              </a:rPr>
              <a:t>efficacement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l’oxygène</a:t>
            </a:r>
            <a:r>
              <a:rPr lang="en-US" sz="2300" dirty="0">
                <a:solidFill>
                  <a:srgbClr val="FFFFFF"/>
                </a:solidFill>
              </a:rPr>
              <a:t> et les nutriments. Le </a:t>
            </a:r>
            <a:r>
              <a:rPr lang="en-US" sz="2300" dirty="0" err="1">
                <a:solidFill>
                  <a:srgbClr val="FFFFFF"/>
                </a:solidFill>
              </a:rPr>
              <a:t>résultat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un </a:t>
            </a:r>
            <a:r>
              <a:rPr lang="en-US" sz="2300" dirty="0" err="1">
                <a:solidFill>
                  <a:srgbClr val="FFFFFF"/>
                </a:solidFill>
              </a:rPr>
              <a:t>système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immunitaire</a:t>
            </a:r>
            <a:r>
              <a:rPr lang="en-US" sz="2300" dirty="0">
                <a:solidFill>
                  <a:srgbClr val="FFFFFF"/>
                </a:solidFill>
              </a:rPr>
              <a:t>, plus </a:t>
            </a:r>
            <a:r>
              <a:rPr lang="en-US" sz="2300" dirty="0" err="1">
                <a:solidFill>
                  <a:srgbClr val="FFFFFF"/>
                </a:solidFill>
              </a:rPr>
              <a:t>sain</a:t>
            </a:r>
            <a:r>
              <a:rPr lang="en-US" sz="2300" dirty="0">
                <a:solidFill>
                  <a:srgbClr val="FFFFFF"/>
                </a:solidFill>
              </a:rPr>
              <a:t>.</a:t>
            </a:r>
            <a:endParaRPr lang="en-US" sz="23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2796</TotalTime>
  <Words>1736</Words>
  <Application>Microsoft Macintosh PowerPoint</Application>
  <PresentationFormat>On-screen Show (4:3)</PresentationFormat>
  <Paragraphs>153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Wingdings 2</vt:lpstr>
      <vt:lpstr>Arial</vt:lpstr>
      <vt:lpstr>Tema de Office</vt:lpstr>
      <vt:lpstr>PowerPoint Presentation</vt:lpstr>
      <vt:lpstr>Comment avoir une  longue vie de qualité</vt:lpstr>
      <vt:lpstr>Demeurer éternellement jeune</vt:lpstr>
      <vt:lpstr>Demeurer éternellement jeune</vt:lpstr>
      <vt:lpstr>LES SECRETS DE LA LONGÉVITÉ</vt:lpstr>
      <vt:lpstr>À la recherche des zones bleues</vt:lpstr>
      <vt:lpstr>La communauté la plus saine</vt:lpstr>
      <vt:lpstr>1. L’exercice physique</vt:lpstr>
      <vt:lpstr>Bienfaits de l'exercise physique</vt:lpstr>
      <vt:lpstr>2. L’eau</vt:lpstr>
      <vt:lpstr>3. La confiance en Dieu</vt:lpstr>
      <vt:lpstr>4. Le repos</vt:lpstr>
      <vt:lpstr>5. L’air pur</vt:lpstr>
      <vt:lpstr>6. La tempérance</vt:lpstr>
      <vt:lpstr>7. Un régime équilibré</vt:lpstr>
      <vt:lpstr>LA SIGNIFICATION BIBLIQUE DU CORPS HUMAIN</vt:lpstr>
      <vt:lpstr>1. Je suis libre mais tout ne me fait pas du bien</vt:lpstr>
      <vt:lpstr>2. Le corps n'est pas fait pour l'immoralité sexuelle</vt:lpstr>
      <vt:lpstr>3. Le corps est fait pour  servir le Seigneur</vt:lpstr>
      <vt:lpstr>4. Le corps est un instrument divin</vt:lpstr>
      <vt:lpstr>Le corps doit être uni à  quelque chose</vt:lpstr>
      <vt:lpstr>Uniques propriétaires du corps humain</vt:lpstr>
      <vt:lpstr>6. Le corps est un lieu sacré</vt:lpstr>
      <vt:lpstr>7. Jésus a payé pour nos corps</vt:lpstr>
      <vt:lpstr>Le Seigneur donna sa vie pour nos corps</vt:lpstr>
      <vt:lpstr>HONOREZ DIEU AVEC VOTRE CORPS</vt:lpstr>
      <vt:lpstr>Le secret de la vie éternelle</vt:lpstr>
      <vt:lpstr>Une formule infaillible</vt:lpstr>
      <vt:lpstr>Honnête avec très peu</vt:lpstr>
      <vt:lpstr>Sommaire</vt:lpstr>
      <vt:lpstr>Rapport Zones Bleues sur  Loma Linda, California</vt:lpstr>
      <vt:lpstr>Rapport Zones Bleues sur  Loma Linda, California</vt:lpstr>
      <vt:lpstr>Ma décision</vt:lpstr>
      <vt:lpstr>Le sujet suivant :</vt:lpstr>
    </vt:vector>
  </TitlesOfParts>
  <Company>Editorial Safeliz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greatest need</dc:title>
  <dc:creator>Alejandro Medina</dc:creator>
  <cp:lastModifiedBy>Sergio Roberto Mato Riner</cp:lastModifiedBy>
  <cp:revision>403</cp:revision>
  <dcterms:created xsi:type="dcterms:W3CDTF">2016-10-26T07:26:55Z</dcterms:created>
  <dcterms:modified xsi:type="dcterms:W3CDTF">2017-01-23T16:50:42Z</dcterms:modified>
</cp:coreProperties>
</file>