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6" r:id="rId1"/>
  </p:sldMasterIdLst>
  <p:notesMasterIdLst>
    <p:notesMasterId r:id="rId34"/>
  </p:notesMasterIdLst>
  <p:handoutMasterIdLst>
    <p:handoutMasterId r:id="rId35"/>
  </p:handoutMasterIdLst>
  <p:sldIdLst>
    <p:sldId id="369" r:id="rId2"/>
    <p:sldId id="370" r:id="rId3"/>
    <p:sldId id="297" r:id="rId4"/>
    <p:sldId id="350" r:id="rId5"/>
    <p:sldId id="334" r:id="rId6"/>
    <p:sldId id="263" r:id="rId7"/>
    <p:sldId id="306" r:id="rId8"/>
    <p:sldId id="271" r:id="rId9"/>
    <p:sldId id="326" r:id="rId10"/>
    <p:sldId id="305" r:id="rId11"/>
    <p:sldId id="335" r:id="rId12"/>
    <p:sldId id="355" r:id="rId13"/>
    <p:sldId id="351" r:id="rId14"/>
    <p:sldId id="281" r:id="rId15"/>
    <p:sldId id="356" r:id="rId16"/>
    <p:sldId id="357" r:id="rId17"/>
    <p:sldId id="358" r:id="rId18"/>
    <p:sldId id="359" r:id="rId19"/>
    <p:sldId id="360" r:id="rId20"/>
    <p:sldId id="361" r:id="rId21"/>
    <p:sldId id="362" r:id="rId22"/>
    <p:sldId id="363" r:id="rId23"/>
    <p:sldId id="275" r:id="rId24"/>
    <p:sldId id="353" r:id="rId25"/>
    <p:sldId id="365" r:id="rId26"/>
    <p:sldId id="367" r:id="rId27"/>
    <p:sldId id="364" r:id="rId28"/>
    <p:sldId id="295" r:id="rId29"/>
    <p:sldId id="366" r:id="rId30"/>
    <p:sldId id="368" r:id="rId31"/>
    <p:sldId id="371" r:id="rId32"/>
    <p:sldId id="372"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83"/>
    <p:restoredTop sz="96283" autoAdjust="0"/>
  </p:normalViewPr>
  <p:slideViewPr>
    <p:cSldViewPr snapToGrid="0" snapToObjects="1">
      <p:cViewPr varScale="1">
        <p:scale>
          <a:sx n="97" d="100"/>
          <a:sy n="97" d="100"/>
        </p:scale>
        <p:origin x="-131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8D33E5-D864-8A46-BC2D-78EB67B07136}" type="doc">
      <dgm:prSet loTypeId="urn:microsoft.com/office/officeart/2005/8/layout/equation1" loCatId="" qsTypeId="urn:microsoft.com/office/officeart/2005/8/quickstyle/simple4" qsCatId="simple" csTypeId="urn:microsoft.com/office/officeart/2005/8/colors/accent1_2" csCatId="accent1" phldr="1"/>
      <dgm:spPr/>
    </dgm:pt>
    <dgm:pt modelId="{69C106E2-7228-FF4C-A836-513BE18F42C2}">
      <dgm:prSet phldrT="[Texto]"/>
      <dgm:spPr>
        <a:solidFill>
          <a:schemeClr val="accent2">
            <a:lumMod val="75000"/>
            <a:alpha val="66000"/>
          </a:schemeClr>
        </a:solidFill>
      </dgm:spPr>
      <dgm:t>
        <a:bodyPr/>
        <a:lstStyle/>
        <a:p>
          <a:r>
            <a:rPr lang="es-ES" dirty="0" smtClean="0"/>
            <a:t>DUST </a:t>
          </a:r>
          <a:r>
            <a:rPr lang="en-US" noProof="0" dirty="0" smtClean="0"/>
            <a:t>(body)</a:t>
          </a:r>
          <a:endParaRPr lang="es-ES" dirty="0"/>
        </a:p>
      </dgm:t>
    </dgm:pt>
    <dgm:pt modelId="{1966E32B-3BA6-DF44-82B6-420A429CBD5E}" type="parTrans" cxnId="{A559EA1D-DE2D-5840-ACDD-4218A6D1318D}">
      <dgm:prSet/>
      <dgm:spPr/>
      <dgm:t>
        <a:bodyPr/>
        <a:lstStyle/>
        <a:p>
          <a:endParaRPr lang="es-ES"/>
        </a:p>
      </dgm:t>
    </dgm:pt>
    <dgm:pt modelId="{3ED6A700-DB52-FC49-9007-70BA252F3CAA}" type="sibTrans" cxnId="{A559EA1D-DE2D-5840-ACDD-4218A6D1318D}">
      <dgm:prSet/>
      <dgm:spPr>
        <a:solidFill>
          <a:schemeClr val="bg1">
            <a:alpha val="85000"/>
          </a:schemeClr>
        </a:solidFill>
      </dgm:spPr>
      <dgm:t>
        <a:bodyPr/>
        <a:lstStyle/>
        <a:p>
          <a:endParaRPr lang="es-ES"/>
        </a:p>
      </dgm:t>
    </dgm:pt>
    <dgm:pt modelId="{2D79B685-E621-DB49-8AE8-96F239CE8436}">
      <dgm:prSet phldrT="[Texto]"/>
      <dgm:spPr>
        <a:solidFill>
          <a:schemeClr val="accent2">
            <a:lumMod val="75000"/>
            <a:alpha val="66000"/>
          </a:schemeClr>
        </a:solidFill>
      </dgm:spPr>
      <dgm:t>
        <a:bodyPr/>
        <a:lstStyle/>
        <a:p>
          <a:r>
            <a:rPr lang="es-ES" dirty="0" smtClean="0"/>
            <a:t>BREATH OF LIFE (</a:t>
          </a:r>
          <a:r>
            <a:rPr lang="es-ES" dirty="0" err="1" smtClean="0"/>
            <a:t>spirit</a:t>
          </a:r>
          <a:r>
            <a:rPr lang="es-ES" dirty="0" smtClean="0"/>
            <a:t>)</a:t>
          </a:r>
          <a:endParaRPr lang="es-ES" dirty="0"/>
        </a:p>
      </dgm:t>
    </dgm:pt>
    <dgm:pt modelId="{380162A6-A1B3-2241-9110-ACAAC805C4F1}" type="parTrans" cxnId="{73840056-5BC8-1F41-AA20-F559C6A6ECF0}">
      <dgm:prSet/>
      <dgm:spPr/>
      <dgm:t>
        <a:bodyPr/>
        <a:lstStyle/>
        <a:p>
          <a:endParaRPr lang="es-ES"/>
        </a:p>
      </dgm:t>
    </dgm:pt>
    <dgm:pt modelId="{01EA5A91-2093-3940-8EDF-AD27F0519414}" type="sibTrans" cxnId="{73840056-5BC8-1F41-AA20-F559C6A6ECF0}">
      <dgm:prSet/>
      <dgm:spPr>
        <a:solidFill>
          <a:schemeClr val="bg1">
            <a:alpha val="85000"/>
          </a:schemeClr>
        </a:solidFill>
      </dgm:spPr>
      <dgm:t>
        <a:bodyPr/>
        <a:lstStyle/>
        <a:p>
          <a:endParaRPr lang="es-ES"/>
        </a:p>
      </dgm:t>
    </dgm:pt>
    <dgm:pt modelId="{FD545EFC-EEC8-4145-B93D-80949361F60F}">
      <dgm:prSet phldrT="[Texto]"/>
      <dgm:spPr>
        <a:solidFill>
          <a:schemeClr val="accent2">
            <a:lumMod val="75000"/>
            <a:alpha val="66000"/>
          </a:schemeClr>
        </a:solidFill>
      </dgm:spPr>
      <dgm:t>
        <a:bodyPr/>
        <a:lstStyle/>
        <a:p>
          <a:r>
            <a:rPr lang="es-ES" dirty="0" smtClean="0"/>
            <a:t>LIVING BEING</a:t>
          </a:r>
          <a:endParaRPr lang="es-ES" dirty="0"/>
        </a:p>
      </dgm:t>
    </dgm:pt>
    <dgm:pt modelId="{D50F1169-DBEB-7943-A3C3-182A958D9D17}" type="parTrans" cxnId="{D65A2CF8-A229-FF41-9B59-F8752D2CF6DF}">
      <dgm:prSet/>
      <dgm:spPr/>
      <dgm:t>
        <a:bodyPr/>
        <a:lstStyle/>
        <a:p>
          <a:endParaRPr lang="es-ES"/>
        </a:p>
      </dgm:t>
    </dgm:pt>
    <dgm:pt modelId="{86E6E7A4-C68C-1648-9B78-E4DF4D71761F}" type="sibTrans" cxnId="{D65A2CF8-A229-FF41-9B59-F8752D2CF6DF}">
      <dgm:prSet/>
      <dgm:spPr/>
      <dgm:t>
        <a:bodyPr/>
        <a:lstStyle/>
        <a:p>
          <a:endParaRPr lang="es-ES"/>
        </a:p>
      </dgm:t>
    </dgm:pt>
    <dgm:pt modelId="{DD7C7EAD-A833-A844-8DC8-6FBE89E4DE37}" type="pres">
      <dgm:prSet presAssocID="{9E8D33E5-D864-8A46-BC2D-78EB67B07136}" presName="linearFlow" presStyleCnt="0">
        <dgm:presLayoutVars>
          <dgm:dir/>
          <dgm:resizeHandles val="exact"/>
        </dgm:presLayoutVars>
      </dgm:prSet>
      <dgm:spPr/>
    </dgm:pt>
    <dgm:pt modelId="{8B2031EE-20CC-E346-B9DF-73848DEE2AF2}" type="pres">
      <dgm:prSet presAssocID="{69C106E2-7228-FF4C-A836-513BE18F42C2}" presName="node" presStyleLbl="node1" presStyleIdx="0" presStyleCnt="3">
        <dgm:presLayoutVars>
          <dgm:bulletEnabled val="1"/>
        </dgm:presLayoutVars>
      </dgm:prSet>
      <dgm:spPr/>
      <dgm:t>
        <a:bodyPr/>
        <a:lstStyle/>
        <a:p>
          <a:endParaRPr lang="es-ES"/>
        </a:p>
      </dgm:t>
    </dgm:pt>
    <dgm:pt modelId="{1DBA554D-42EF-A043-9D89-145F26643C06}" type="pres">
      <dgm:prSet presAssocID="{3ED6A700-DB52-FC49-9007-70BA252F3CAA}" presName="spacerL" presStyleCnt="0"/>
      <dgm:spPr/>
    </dgm:pt>
    <dgm:pt modelId="{5F452D2B-7375-D34B-9115-D342B69D1D5C}" type="pres">
      <dgm:prSet presAssocID="{3ED6A700-DB52-FC49-9007-70BA252F3CAA}" presName="sibTrans" presStyleLbl="sibTrans2D1" presStyleIdx="0" presStyleCnt="2"/>
      <dgm:spPr/>
      <dgm:t>
        <a:bodyPr/>
        <a:lstStyle/>
        <a:p>
          <a:endParaRPr lang="es-ES"/>
        </a:p>
      </dgm:t>
    </dgm:pt>
    <dgm:pt modelId="{2FBF6066-7C40-3949-BA1D-89DEABAFBB79}" type="pres">
      <dgm:prSet presAssocID="{3ED6A700-DB52-FC49-9007-70BA252F3CAA}" presName="spacerR" presStyleCnt="0"/>
      <dgm:spPr/>
    </dgm:pt>
    <dgm:pt modelId="{A5D5BDE4-6CB7-4449-835A-5DBFA8DF5AC2}" type="pres">
      <dgm:prSet presAssocID="{2D79B685-E621-DB49-8AE8-96F239CE8436}" presName="node" presStyleLbl="node1" presStyleIdx="1" presStyleCnt="3">
        <dgm:presLayoutVars>
          <dgm:bulletEnabled val="1"/>
        </dgm:presLayoutVars>
      </dgm:prSet>
      <dgm:spPr/>
      <dgm:t>
        <a:bodyPr/>
        <a:lstStyle/>
        <a:p>
          <a:endParaRPr lang="es-ES"/>
        </a:p>
      </dgm:t>
    </dgm:pt>
    <dgm:pt modelId="{8C4A3FF6-7A31-9444-A64D-B749A6A346EF}" type="pres">
      <dgm:prSet presAssocID="{01EA5A91-2093-3940-8EDF-AD27F0519414}" presName="spacerL" presStyleCnt="0"/>
      <dgm:spPr/>
    </dgm:pt>
    <dgm:pt modelId="{4767A42B-0EBD-4D4B-896C-CF8982026785}" type="pres">
      <dgm:prSet presAssocID="{01EA5A91-2093-3940-8EDF-AD27F0519414}" presName="sibTrans" presStyleLbl="sibTrans2D1" presStyleIdx="1" presStyleCnt="2"/>
      <dgm:spPr/>
      <dgm:t>
        <a:bodyPr/>
        <a:lstStyle/>
        <a:p>
          <a:endParaRPr lang="es-ES"/>
        </a:p>
      </dgm:t>
    </dgm:pt>
    <dgm:pt modelId="{0919BDC9-26A3-E547-A0C8-5EAD00AED2CB}" type="pres">
      <dgm:prSet presAssocID="{01EA5A91-2093-3940-8EDF-AD27F0519414}" presName="spacerR" presStyleCnt="0"/>
      <dgm:spPr/>
    </dgm:pt>
    <dgm:pt modelId="{57DE1BE9-4587-2C45-B272-E3F9928C308C}" type="pres">
      <dgm:prSet presAssocID="{FD545EFC-EEC8-4145-B93D-80949361F60F}" presName="node" presStyleLbl="node1" presStyleIdx="2" presStyleCnt="3">
        <dgm:presLayoutVars>
          <dgm:bulletEnabled val="1"/>
        </dgm:presLayoutVars>
      </dgm:prSet>
      <dgm:spPr/>
      <dgm:t>
        <a:bodyPr/>
        <a:lstStyle/>
        <a:p>
          <a:endParaRPr lang="es-ES"/>
        </a:p>
      </dgm:t>
    </dgm:pt>
  </dgm:ptLst>
  <dgm:cxnLst>
    <dgm:cxn modelId="{D65A2CF8-A229-FF41-9B59-F8752D2CF6DF}" srcId="{9E8D33E5-D864-8A46-BC2D-78EB67B07136}" destId="{FD545EFC-EEC8-4145-B93D-80949361F60F}" srcOrd="2" destOrd="0" parTransId="{D50F1169-DBEB-7943-A3C3-182A958D9D17}" sibTransId="{86E6E7A4-C68C-1648-9B78-E4DF4D71761F}"/>
    <dgm:cxn modelId="{A559EA1D-DE2D-5840-ACDD-4218A6D1318D}" srcId="{9E8D33E5-D864-8A46-BC2D-78EB67B07136}" destId="{69C106E2-7228-FF4C-A836-513BE18F42C2}" srcOrd="0" destOrd="0" parTransId="{1966E32B-3BA6-DF44-82B6-420A429CBD5E}" sibTransId="{3ED6A700-DB52-FC49-9007-70BA252F3CAA}"/>
    <dgm:cxn modelId="{53112353-1B46-0F40-A34A-712F4EED44BD}" type="presOf" srcId="{2D79B685-E621-DB49-8AE8-96F239CE8436}" destId="{A5D5BDE4-6CB7-4449-835A-5DBFA8DF5AC2}" srcOrd="0" destOrd="0" presId="urn:microsoft.com/office/officeart/2005/8/layout/equation1"/>
    <dgm:cxn modelId="{34DDA7E9-F79D-0D42-A859-499590CC3F5F}" type="presOf" srcId="{69C106E2-7228-FF4C-A836-513BE18F42C2}" destId="{8B2031EE-20CC-E346-B9DF-73848DEE2AF2}" srcOrd="0" destOrd="0" presId="urn:microsoft.com/office/officeart/2005/8/layout/equation1"/>
    <dgm:cxn modelId="{2FE94B85-9D20-A94D-AB4F-A204739F47E6}" type="presOf" srcId="{01EA5A91-2093-3940-8EDF-AD27F0519414}" destId="{4767A42B-0EBD-4D4B-896C-CF8982026785}" srcOrd="0" destOrd="0" presId="urn:microsoft.com/office/officeart/2005/8/layout/equation1"/>
    <dgm:cxn modelId="{89529CF5-E567-6547-BBA5-543D247BD2AC}" type="presOf" srcId="{9E8D33E5-D864-8A46-BC2D-78EB67B07136}" destId="{DD7C7EAD-A833-A844-8DC8-6FBE89E4DE37}" srcOrd="0" destOrd="0" presId="urn:microsoft.com/office/officeart/2005/8/layout/equation1"/>
    <dgm:cxn modelId="{73840056-5BC8-1F41-AA20-F559C6A6ECF0}" srcId="{9E8D33E5-D864-8A46-BC2D-78EB67B07136}" destId="{2D79B685-E621-DB49-8AE8-96F239CE8436}" srcOrd="1" destOrd="0" parTransId="{380162A6-A1B3-2241-9110-ACAAC805C4F1}" sibTransId="{01EA5A91-2093-3940-8EDF-AD27F0519414}"/>
    <dgm:cxn modelId="{B8ED292C-935A-6144-A615-1B94C2953D37}" type="presOf" srcId="{3ED6A700-DB52-FC49-9007-70BA252F3CAA}" destId="{5F452D2B-7375-D34B-9115-D342B69D1D5C}" srcOrd="0" destOrd="0" presId="urn:microsoft.com/office/officeart/2005/8/layout/equation1"/>
    <dgm:cxn modelId="{1F1B07EF-FA39-5F47-A7B7-967F5DA53466}" type="presOf" srcId="{FD545EFC-EEC8-4145-B93D-80949361F60F}" destId="{57DE1BE9-4587-2C45-B272-E3F9928C308C}" srcOrd="0" destOrd="0" presId="urn:microsoft.com/office/officeart/2005/8/layout/equation1"/>
    <dgm:cxn modelId="{59BC5D80-E748-F244-87D7-6637E08E1617}" type="presParOf" srcId="{DD7C7EAD-A833-A844-8DC8-6FBE89E4DE37}" destId="{8B2031EE-20CC-E346-B9DF-73848DEE2AF2}" srcOrd="0" destOrd="0" presId="urn:microsoft.com/office/officeart/2005/8/layout/equation1"/>
    <dgm:cxn modelId="{3903D7BD-EE27-AE44-87B1-A0B71C638390}" type="presParOf" srcId="{DD7C7EAD-A833-A844-8DC8-6FBE89E4DE37}" destId="{1DBA554D-42EF-A043-9D89-145F26643C06}" srcOrd="1" destOrd="0" presId="urn:microsoft.com/office/officeart/2005/8/layout/equation1"/>
    <dgm:cxn modelId="{9B673D5A-007E-2E4F-8258-A7197BA6D18C}" type="presParOf" srcId="{DD7C7EAD-A833-A844-8DC8-6FBE89E4DE37}" destId="{5F452D2B-7375-D34B-9115-D342B69D1D5C}" srcOrd="2" destOrd="0" presId="urn:microsoft.com/office/officeart/2005/8/layout/equation1"/>
    <dgm:cxn modelId="{BECE6D21-A300-554A-BB27-8593F7C7B8F0}" type="presParOf" srcId="{DD7C7EAD-A833-A844-8DC8-6FBE89E4DE37}" destId="{2FBF6066-7C40-3949-BA1D-89DEABAFBB79}" srcOrd="3" destOrd="0" presId="urn:microsoft.com/office/officeart/2005/8/layout/equation1"/>
    <dgm:cxn modelId="{559AE176-CF07-4741-95A4-FA88521ACB81}" type="presParOf" srcId="{DD7C7EAD-A833-A844-8DC8-6FBE89E4DE37}" destId="{A5D5BDE4-6CB7-4449-835A-5DBFA8DF5AC2}" srcOrd="4" destOrd="0" presId="urn:microsoft.com/office/officeart/2005/8/layout/equation1"/>
    <dgm:cxn modelId="{6B82A73E-E7EA-DF4F-85BB-13579E761546}" type="presParOf" srcId="{DD7C7EAD-A833-A844-8DC8-6FBE89E4DE37}" destId="{8C4A3FF6-7A31-9444-A64D-B749A6A346EF}" srcOrd="5" destOrd="0" presId="urn:microsoft.com/office/officeart/2005/8/layout/equation1"/>
    <dgm:cxn modelId="{9513E9E1-0ECF-8E43-BE44-21C3B2287D7B}" type="presParOf" srcId="{DD7C7EAD-A833-A844-8DC8-6FBE89E4DE37}" destId="{4767A42B-0EBD-4D4B-896C-CF8982026785}" srcOrd="6" destOrd="0" presId="urn:microsoft.com/office/officeart/2005/8/layout/equation1"/>
    <dgm:cxn modelId="{40C6CE53-90DA-A041-87F5-B4C445D1FCF5}" type="presParOf" srcId="{DD7C7EAD-A833-A844-8DC8-6FBE89E4DE37}" destId="{0919BDC9-26A3-E547-A0C8-5EAD00AED2CB}" srcOrd="7" destOrd="0" presId="urn:microsoft.com/office/officeart/2005/8/layout/equation1"/>
    <dgm:cxn modelId="{8B948DAD-4D95-E947-8D7D-1F62F908D7C6}" type="presParOf" srcId="{DD7C7EAD-A833-A844-8DC8-6FBE89E4DE37}" destId="{57DE1BE9-4587-2C45-B272-E3F9928C308C}"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8D33E5-D864-8A46-BC2D-78EB67B07136}" type="doc">
      <dgm:prSet loTypeId="urn:microsoft.com/office/officeart/2005/8/layout/equation1" loCatId="" qsTypeId="urn:microsoft.com/office/officeart/2005/8/quickstyle/simple4" qsCatId="simple" csTypeId="urn:microsoft.com/office/officeart/2005/8/colors/accent1_2" csCatId="accent1" phldr="1"/>
      <dgm:spPr/>
    </dgm:pt>
    <dgm:pt modelId="{69C106E2-7228-FF4C-A836-513BE18F42C2}">
      <dgm:prSet phldrT="[Texto]"/>
      <dgm:spPr>
        <a:solidFill>
          <a:schemeClr val="accent2">
            <a:lumMod val="75000"/>
            <a:alpha val="66000"/>
          </a:schemeClr>
        </a:solidFill>
      </dgm:spPr>
      <dgm:t>
        <a:bodyPr/>
        <a:lstStyle/>
        <a:p>
          <a:r>
            <a:rPr lang="es-ES" dirty="0" smtClean="0"/>
            <a:t>DUST</a:t>
          </a:r>
        </a:p>
        <a:p>
          <a:r>
            <a:rPr lang="en-US" noProof="0" dirty="0" smtClean="0"/>
            <a:t>(body)</a:t>
          </a:r>
          <a:endParaRPr lang="en-US" noProof="0" dirty="0"/>
        </a:p>
      </dgm:t>
    </dgm:pt>
    <dgm:pt modelId="{1966E32B-3BA6-DF44-82B6-420A429CBD5E}" type="parTrans" cxnId="{A559EA1D-DE2D-5840-ACDD-4218A6D1318D}">
      <dgm:prSet/>
      <dgm:spPr/>
      <dgm:t>
        <a:bodyPr/>
        <a:lstStyle/>
        <a:p>
          <a:endParaRPr lang="es-ES"/>
        </a:p>
      </dgm:t>
    </dgm:pt>
    <dgm:pt modelId="{3ED6A700-DB52-FC49-9007-70BA252F3CAA}" type="sibTrans" cxnId="{A559EA1D-DE2D-5840-ACDD-4218A6D1318D}">
      <dgm:prSet/>
      <dgm:spPr>
        <a:solidFill>
          <a:schemeClr val="bg1">
            <a:alpha val="78000"/>
          </a:schemeClr>
        </a:solidFill>
      </dgm:spPr>
      <dgm:t>
        <a:bodyPr/>
        <a:lstStyle/>
        <a:p>
          <a:endParaRPr lang="es-ES" dirty="0"/>
        </a:p>
      </dgm:t>
    </dgm:pt>
    <dgm:pt modelId="{2D79B685-E621-DB49-8AE8-96F239CE8436}">
      <dgm:prSet phldrT="[Texto]"/>
      <dgm:spPr>
        <a:solidFill>
          <a:schemeClr val="accent2">
            <a:lumMod val="75000"/>
            <a:alpha val="66000"/>
          </a:schemeClr>
        </a:solidFill>
      </dgm:spPr>
      <dgm:t>
        <a:bodyPr/>
        <a:lstStyle/>
        <a:p>
          <a:r>
            <a:rPr lang="en-US" noProof="0" dirty="0" smtClean="0"/>
            <a:t>BREATH OF LIFE (spirit)</a:t>
          </a:r>
          <a:endParaRPr lang="en-US" noProof="0" dirty="0"/>
        </a:p>
      </dgm:t>
    </dgm:pt>
    <dgm:pt modelId="{380162A6-A1B3-2241-9110-ACAAC805C4F1}" type="parTrans" cxnId="{73840056-5BC8-1F41-AA20-F559C6A6ECF0}">
      <dgm:prSet/>
      <dgm:spPr/>
      <dgm:t>
        <a:bodyPr/>
        <a:lstStyle/>
        <a:p>
          <a:endParaRPr lang="es-ES"/>
        </a:p>
      </dgm:t>
    </dgm:pt>
    <dgm:pt modelId="{01EA5A91-2093-3940-8EDF-AD27F0519414}" type="sibTrans" cxnId="{73840056-5BC8-1F41-AA20-F559C6A6ECF0}">
      <dgm:prSet/>
      <dgm:spPr>
        <a:solidFill>
          <a:schemeClr val="bg1">
            <a:alpha val="78000"/>
          </a:schemeClr>
        </a:solidFill>
      </dgm:spPr>
      <dgm:t>
        <a:bodyPr/>
        <a:lstStyle/>
        <a:p>
          <a:endParaRPr lang="es-ES"/>
        </a:p>
      </dgm:t>
    </dgm:pt>
    <dgm:pt modelId="{FD545EFC-EEC8-4145-B93D-80949361F60F}">
      <dgm:prSet phldrT="[Texto]"/>
      <dgm:spPr>
        <a:solidFill>
          <a:schemeClr val="accent2">
            <a:lumMod val="75000"/>
            <a:alpha val="66000"/>
          </a:schemeClr>
        </a:solidFill>
      </dgm:spPr>
      <dgm:t>
        <a:bodyPr/>
        <a:lstStyle/>
        <a:p>
          <a:r>
            <a:rPr lang="es-ES" dirty="0" smtClean="0"/>
            <a:t>DEAD PERSON</a:t>
          </a:r>
          <a:endParaRPr lang="es-ES" dirty="0"/>
        </a:p>
      </dgm:t>
    </dgm:pt>
    <dgm:pt modelId="{D50F1169-DBEB-7943-A3C3-182A958D9D17}" type="parTrans" cxnId="{D65A2CF8-A229-FF41-9B59-F8752D2CF6DF}">
      <dgm:prSet/>
      <dgm:spPr/>
      <dgm:t>
        <a:bodyPr/>
        <a:lstStyle/>
        <a:p>
          <a:endParaRPr lang="es-ES"/>
        </a:p>
      </dgm:t>
    </dgm:pt>
    <dgm:pt modelId="{86E6E7A4-C68C-1648-9B78-E4DF4D71761F}" type="sibTrans" cxnId="{D65A2CF8-A229-FF41-9B59-F8752D2CF6DF}">
      <dgm:prSet/>
      <dgm:spPr/>
      <dgm:t>
        <a:bodyPr/>
        <a:lstStyle/>
        <a:p>
          <a:endParaRPr lang="es-ES"/>
        </a:p>
      </dgm:t>
    </dgm:pt>
    <dgm:pt modelId="{DD7C7EAD-A833-A844-8DC8-6FBE89E4DE37}" type="pres">
      <dgm:prSet presAssocID="{9E8D33E5-D864-8A46-BC2D-78EB67B07136}" presName="linearFlow" presStyleCnt="0">
        <dgm:presLayoutVars>
          <dgm:dir/>
          <dgm:resizeHandles val="exact"/>
        </dgm:presLayoutVars>
      </dgm:prSet>
      <dgm:spPr/>
    </dgm:pt>
    <dgm:pt modelId="{8B2031EE-20CC-E346-B9DF-73848DEE2AF2}" type="pres">
      <dgm:prSet presAssocID="{69C106E2-7228-FF4C-A836-513BE18F42C2}" presName="node" presStyleLbl="node1" presStyleIdx="0" presStyleCnt="3">
        <dgm:presLayoutVars>
          <dgm:bulletEnabled val="1"/>
        </dgm:presLayoutVars>
      </dgm:prSet>
      <dgm:spPr/>
      <dgm:t>
        <a:bodyPr/>
        <a:lstStyle/>
        <a:p>
          <a:endParaRPr lang="es-ES"/>
        </a:p>
      </dgm:t>
    </dgm:pt>
    <dgm:pt modelId="{1DBA554D-42EF-A043-9D89-145F26643C06}" type="pres">
      <dgm:prSet presAssocID="{3ED6A700-DB52-FC49-9007-70BA252F3CAA}" presName="spacerL" presStyleCnt="0"/>
      <dgm:spPr/>
    </dgm:pt>
    <dgm:pt modelId="{5F452D2B-7375-D34B-9115-D342B69D1D5C}" type="pres">
      <dgm:prSet presAssocID="{3ED6A700-DB52-FC49-9007-70BA252F3CAA}" presName="sibTrans" presStyleLbl="sibTrans2D1" presStyleIdx="0" presStyleCnt="2"/>
      <dgm:spPr>
        <a:prstGeom prst="mathMinus">
          <a:avLst/>
        </a:prstGeom>
      </dgm:spPr>
      <dgm:t>
        <a:bodyPr/>
        <a:lstStyle/>
        <a:p>
          <a:endParaRPr lang="es-ES"/>
        </a:p>
      </dgm:t>
    </dgm:pt>
    <dgm:pt modelId="{2FBF6066-7C40-3949-BA1D-89DEABAFBB79}" type="pres">
      <dgm:prSet presAssocID="{3ED6A700-DB52-FC49-9007-70BA252F3CAA}" presName="spacerR" presStyleCnt="0"/>
      <dgm:spPr/>
    </dgm:pt>
    <dgm:pt modelId="{A5D5BDE4-6CB7-4449-835A-5DBFA8DF5AC2}" type="pres">
      <dgm:prSet presAssocID="{2D79B685-E621-DB49-8AE8-96F239CE8436}" presName="node" presStyleLbl="node1" presStyleIdx="1" presStyleCnt="3">
        <dgm:presLayoutVars>
          <dgm:bulletEnabled val="1"/>
        </dgm:presLayoutVars>
      </dgm:prSet>
      <dgm:spPr/>
      <dgm:t>
        <a:bodyPr/>
        <a:lstStyle/>
        <a:p>
          <a:endParaRPr lang="es-ES"/>
        </a:p>
      </dgm:t>
    </dgm:pt>
    <dgm:pt modelId="{8C4A3FF6-7A31-9444-A64D-B749A6A346EF}" type="pres">
      <dgm:prSet presAssocID="{01EA5A91-2093-3940-8EDF-AD27F0519414}" presName="spacerL" presStyleCnt="0"/>
      <dgm:spPr/>
    </dgm:pt>
    <dgm:pt modelId="{4767A42B-0EBD-4D4B-896C-CF8982026785}" type="pres">
      <dgm:prSet presAssocID="{01EA5A91-2093-3940-8EDF-AD27F0519414}" presName="sibTrans" presStyleLbl="sibTrans2D1" presStyleIdx="1" presStyleCnt="2"/>
      <dgm:spPr/>
      <dgm:t>
        <a:bodyPr/>
        <a:lstStyle/>
        <a:p>
          <a:endParaRPr lang="es-ES"/>
        </a:p>
      </dgm:t>
    </dgm:pt>
    <dgm:pt modelId="{0919BDC9-26A3-E547-A0C8-5EAD00AED2CB}" type="pres">
      <dgm:prSet presAssocID="{01EA5A91-2093-3940-8EDF-AD27F0519414}" presName="spacerR" presStyleCnt="0"/>
      <dgm:spPr/>
    </dgm:pt>
    <dgm:pt modelId="{57DE1BE9-4587-2C45-B272-E3F9928C308C}" type="pres">
      <dgm:prSet presAssocID="{FD545EFC-EEC8-4145-B93D-80949361F60F}" presName="node" presStyleLbl="node1" presStyleIdx="2" presStyleCnt="3">
        <dgm:presLayoutVars>
          <dgm:bulletEnabled val="1"/>
        </dgm:presLayoutVars>
      </dgm:prSet>
      <dgm:spPr/>
      <dgm:t>
        <a:bodyPr/>
        <a:lstStyle/>
        <a:p>
          <a:endParaRPr lang="es-ES"/>
        </a:p>
      </dgm:t>
    </dgm:pt>
  </dgm:ptLst>
  <dgm:cxnLst>
    <dgm:cxn modelId="{73840056-5BC8-1F41-AA20-F559C6A6ECF0}" srcId="{9E8D33E5-D864-8A46-BC2D-78EB67B07136}" destId="{2D79B685-E621-DB49-8AE8-96F239CE8436}" srcOrd="1" destOrd="0" parTransId="{380162A6-A1B3-2241-9110-ACAAC805C4F1}" sibTransId="{01EA5A91-2093-3940-8EDF-AD27F0519414}"/>
    <dgm:cxn modelId="{D65A2CF8-A229-FF41-9B59-F8752D2CF6DF}" srcId="{9E8D33E5-D864-8A46-BC2D-78EB67B07136}" destId="{FD545EFC-EEC8-4145-B93D-80949361F60F}" srcOrd="2" destOrd="0" parTransId="{D50F1169-DBEB-7943-A3C3-182A958D9D17}" sibTransId="{86E6E7A4-C68C-1648-9B78-E4DF4D71761F}"/>
    <dgm:cxn modelId="{A559EA1D-DE2D-5840-ACDD-4218A6D1318D}" srcId="{9E8D33E5-D864-8A46-BC2D-78EB67B07136}" destId="{69C106E2-7228-FF4C-A836-513BE18F42C2}" srcOrd="0" destOrd="0" parTransId="{1966E32B-3BA6-DF44-82B6-420A429CBD5E}" sibTransId="{3ED6A700-DB52-FC49-9007-70BA252F3CAA}"/>
    <dgm:cxn modelId="{620774A3-B61C-AE49-A1D5-C8CA1F1F7CE1}" type="presOf" srcId="{01EA5A91-2093-3940-8EDF-AD27F0519414}" destId="{4767A42B-0EBD-4D4B-896C-CF8982026785}" srcOrd="0" destOrd="0" presId="urn:microsoft.com/office/officeart/2005/8/layout/equation1"/>
    <dgm:cxn modelId="{E224CE57-8B94-4647-B572-5BE71DFFB582}" type="presOf" srcId="{2D79B685-E621-DB49-8AE8-96F239CE8436}" destId="{A5D5BDE4-6CB7-4449-835A-5DBFA8DF5AC2}" srcOrd="0" destOrd="0" presId="urn:microsoft.com/office/officeart/2005/8/layout/equation1"/>
    <dgm:cxn modelId="{169A3204-422A-A847-8F55-5E6CC775107E}" type="presOf" srcId="{69C106E2-7228-FF4C-A836-513BE18F42C2}" destId="{8B2031EE-20CC-E346-B9DF-73848DEE2AF2}" srcOrd="0" destOrd="0" presId="urn:microsoft.com/office/officeart/2005/8/layout/equation1"/>
    <dgm:cxn modelId="{04260EF9-650F-194C-8E45-1BF91E5EBD10}" type="presOf" srcId="{FD545EFC-EEC8-4145-B93D-80949361F60F}" destId="{57DE1BE9-4587-2C45-B272-E3F9928C308C}" srcOrd="0" destOrd="0" presId="urn:microsoft.com/office/officeart/2005/8/layout/equation1"/>
    <dgm:cxn modelId="{8CC68855-2C97-BF42-9A92-7EA09FC51B3A}" type="presOf" srcId="{3ED6A700-DB52-FC49-9007-70BA252F3CAA}" destId="{5F452D2B-7375-D34B-9115-D342B69D1D5C}" srcOrd="0" destOrd="0" presId="urn:microsoft.com/office/officeart/2005/8/layout/equation1"/>
    <dgm:cxn modelId="{73018C4E-3A6F-354C-A94C-109C4457E90F}" type="presOf" srcId="{9E8D33E5-D864-8A46-BC2D-78EB67B07136}" destId="{DD7C7EAD-A833-A844-8DC8-6FBE89E4DE37}" srcOrd="0" destOrd="0" presId="urn:microsoft.com/office/officeart/2005/8/layout/equation1"/>
    <dgm:cxn modelId="{41F85949-081B-8C41-AA06-6CF2D80DCFE6}" type="presParOf" srcId="{DD7C7EAD-A833-A844-8DC8-6FBE89E4DE37}" destId="{8B2031EE-20CC-E346-B9DF-73848DEE2AF2}" srcOrd="0" destOrd="0" presId="urn:microsoft.com/office/officeart/2005/8/layout/equation1"/>
    <dgm:cxn modelId="{122ED542-D8CA-2E42-82A8-038A4F947C33}" type="presParOf" srcId="{DD7C7EAD-A833-A844-8DC8-6FBE89E4DE37}" destId="{1DBA554D-42EF-A043-9D89-145F26643C06}" srcOrd="1" destOrd="0" presId="urn:microsoft.com/office/officeart/2005/8/layout/equation1"/>
    <dgm:cxn modelId="{0F8E0213-3788-B440-8866-6A366566E228}" type="presParOf" srcId="{DD7C7EAD-A833-A844-8DC8-6FBE89E4DE37}" destId="{5F452D2B-7375-D34B-9115-D342B69D1D5C}" srcOrd="2" destOrd="0" presId="urn:microsoft.com/office/officeart/2005/8/layout/equation1"/>
    <dgm:cxn modelId="{8DF2B45D-208A-F240-87D4-355D91EC083B}" type="presParOf" srcId="{DD7C7EAD-A833-A844-8DC8-6FBE89E4DE37}" destId="{2FBF6066-7C40-3949-BA1D-89DEABAFBB79}" srcOrd="3" destOrd="0" presId="urn:microsoft.com/office/officeart/2005/8/layout/equation1"/>
    <dgm:cxn modelId="{65E8631C-BF1C-6944-8A5B-B827444E7E61}" type="presParOf" srcId="{DD7C7EAD-A833-A844-8DC8-6FBE89E4DE37}" destId="{A5D5BDE4-6CB7-4449-835A-5DBFA8DF5AC2}" srcOrd="4" destOrd="0" presId="urn:microsoft.com/office/officeart/2005/8/layout/equation1"/>
    <dgm:cxn modelId="{AFB182EA-7DFC-D14D-91FC-171016763D44}" type="presParOf" srcId="{DD7C7EAD-A833-A844-8DC8-6FBE89E4DE37}" destId="{8C4A3FF6-7A31-9444-A64D-B749A6A346EF}" srcOrd="5" destOrd="0" presId="urn:microsoft.com/office/officeart/2005/8/layout/equation1"/>
    <dgm:cxn modelId="{02829BBE-A933-B143-8928-BDDC8C84D9A2}" type="presParOf" srcId="{DD7C7EAD-A833-A844-8DC8-6FBE89E4DE37}" destId="{4767A42B-0EBD-4D4B-896C-CF8982026785}" srcOrd="6" destOrd="0" presId="urn:microsoft.com/office/officeart/2005/8/layout/equation1"/>
    <dgm:cxn modelId="{02491B41-FED3-6441-9190-717F7CEA18CA}" type="presParOf" srcId="{DD7C7EAD-A833-A844-8DC8-6FBE89E4DE37}" destId="{0919BDC9-26A3-E547-A0C8-5EAD00AED2CB}" srcOrd="7" destOrd="0" presId="urn:microsoft.com/office/officeart/2005/8/layout/equation1"/>
    <dgm:cxn modelId="{AC2C4748-F2C4-C843-9D16-7C4FED28773F}" type="presParOf" srcId="{DD7C7EAD-A833-A844-8DC8-6FBE89E4DE37}" destId="{57DE1BE9-4587-2C45-B272-E3F9928C308C}"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031EE-20CC-E346-B9DF-73848DEE2AF2}">
      <dsp:nvSpPr>
        <dsp:cNvPr id="0" name=""/>
        <dsp:cNvSpPr/>
      </dsp:nvSpPr>
      <dsp:spPr>
        <a:xfrm>
          <a:off x="1383" y="1345790"/>
          <a:ext cx="1834381" cy="1834381"/>
        </a:xfrm>
        <a:prstGeom prst="ellipse">
          <a:avLst/>
        </a:prstGeom>
        <a:solidFill>
          <a:schemeClr val="accent2">
            <a:lumMod val="75000"/>
            <a:alpha val="66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S" sz="2900" kern="1200" dirty="0" smtClean="0"/>
            <a:t>DUST </a:t>
          </a:r>
          <a:r>
            <a:rPr lang="en-US" sz="2900" kern="1200" noProof="0" dirty="0" smtClean="0"/>
            <a:t>(body)</a:t>
          </a:r>
          <a:endParaRPr lang="es-ES" sz="2900" kern="1200" dirty="0"/>
        </a:p>
      </dsp:txBody>
      <dsp:txXfrm>
        <a:off x="270022" y="1614429"/>
        <a:ext cx="1297103" cy="1297103"/>
      </dsp:txXfrm>
    </dsp:sp>
    <dsp:sp modelId="{5F452D2B-7375-D34B-9115-D342B69D1D5C}">
      <dsp:nvSpPr>
        <dsp:cNvPr id="0" name=""/>
        <dsp:cNvSpPr/>
      </dsp:nvSpPr>
      <dsp:spPr>
        <a:xfrm>
          <a:off x="1984716" y="1731010"/>
          <a:ext cx="1063941" cy="1063941"/>
        </a:xfrm>
        <a:prstGeom prst="mathPlus">
          <a:avLst/>
        </a:prstGeom>
        <a:solidFill>
          <a:schemeClr val="bg1">
            <a:alpha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p>
      </dsp:txBody>
      <dsp:txXfrm>
        <a:off x="2125741" y="2137861"/>
        <a:ext cx="781891" cy="250239"/>
      </dsp:txXfrm>
    </dsp:sp>
    <dsp:sp modelId="{A5D5BDE4-6CB7-4449-835A-5DBFA8DF5AC2}">
      <dsp:nvSpPr>
        <dsp:cNvPr id="0" name=""/>
        <dsp:cNvSpPr/>
      </dsp:nvSpPr>
      <dsp:spPr>
        <a:xfrm>
          <a:off x="3197609" y="1345790"/>
          <a:ext cx="1834381" cy="1834381"/>
        </a:xfrm>
        <a:prstGeom prst="ellipse">
          <a:avLst/>
        </a:prstGeom>
        <a:solidFill>
          <a:schemeClr val="accent2">
            <a:lumMod val="75000"/>
            <a:alpha val="66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S" sz="2900" kern="1200" dirty="0" smtClean="0"/>
            <a:t>BREATH OF LIFE (</a:t>
          </a:r>
          <a:r>
            <a:rPr lang="es-ES" sz="2900" kern="1200" dirty="0" err="1" smtClean="0"/>
            <a:t>spirit</a:t>
          </a:r>
          <a:r>
            <a:rPr lang="es-ES" sz="2900" kern="1200" dirty="0" smtClean="0"/>
            <a:t>)</a:t>
          </a:r>
          <a:endParaRPr lang="es-ES" sz="2900" kern="1200" dirty="0"/>
        </a:p>
      </dsp:txBody>
      <dsp:txXfrm>
        <a:off x="3466248" y="1614429"/>
        <a:ext cx="1297103" cy="1297103"/>
      </dsp:txXfrm>
    </dsp:sp>
    <dsp:sp modelId="{4767A42B-0EBD-4D4B-896C-CF8982026785}">
      <dsp:nvSpPr>
        <dsp:cNvPr id="0" name=""/>
        <dsp:cNvSpPr/>
      </dsp:nvSpPr>
      <dsp:spPr>
        <a:xfrm>
          <a:off x="5180942" y="1731010"/>
          <a:ext cx="1063941" cy="1063941"/>
        </a:xfrm>
        <a:prstGeom prst="mathEqual">
          <a:avLst/>
        </a:prstGeom>
        <a:solidFill>
          <a:schemeClr val="bg1">
            <a:alpha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s-ES" sz="2900" kern="1200"/>
        </a:p>
      </dsp:txBody>
      <dsp:txXfrm>
        <a:off x="5321967" y="1950182"/>
        <a:ext cx="781891" cy="625597"/>
      </dsp:txXfrm>
    </dsp:sp>
    <dsp:sp modelId="{57DE1BE9-4587-2C45-B272-E3F9928C308C}">
      <dsp:nvSpPr>
        <dsp:cNvPr id="0" name=""/>
        <dsp:cNvSpPr/>
      </dsp:nvSpPr>
      <dsp:spPr>
        <a:xfrm>
          <a:off x="6393835" y="1345790"/>
          <a:ext cx="1834381" cy="1834381"/>
        </a:xfrm>
        <a:prstGeom prst="ellipse">
          <a:avLst/>
        </a:prstGeom>
        <a:solidFill>
          <a:schemeClr val="accent2">
            <a:lumMod val="75000"/>
            <a:alpha val="66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S" sz="2900" kern="1200" dirty="0" smtClean="0"/>
            <a:t>LIVING BEING</a:t>
          </a:r>
          <a:endParaRPr lang="es-ES" sz="2900" kern="1200" dirty="0"/>
        </a:p>
      </dsp:txBody>
      <dsp:txXfrm>
        <a:off x="6662474" y="1614429"/>
        <a:ext cx="1297103" cy="1297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031EE-20CC-E346-B9DF-73848DEE2AF2}">
      <dsp:nvSpPr>
        <dsp:cNvPr id="0" name=""/>
        <dsp:cNvSpPr/>
      </dsp:nvSpPr>
      <dsp:spPr>
        <a:xfrm>
          <a:off x="1383" y="1345790"/>
          <a:ext cx="1834381" cy="1834381"/>
        </a:xfrm>
        <a:prstGeom prst="ellipse">
          <a:avLst/>
        </a:prstGeom>
        <a:solidFill>
          <a:schemeClr val="accent2">
            <a:lumMod val="75000"/>
            <a:alpha val="66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S" sz="2900" kern="1200" dirty="0" smtClean="0"/>
            <a:t>DUST</a:t>
          </a:r>
        </a:p>
        <a:p>
          <a:pPr lvl="0" algn="ctr" defTabSz="1289050">
            <a:lnSpc>
              <a:spcPct val="90000"/>
            </a:lnSpc>
            <a:spcBef>
              <a:spcPct val="0"/>
            </a:spcBef>
            <a:spcAft>
              <a:spcPct val="35000"/>
            </a:spcAft>
          </a:pPr>
          <a:r>
            <a:rPr lang="en-US" sz="2900" kern="1200" noProof="0" dirty="0" smtClean="0"/>
            <a:t>(body)</a:t>
          </a:r>
          <a:endParaRPr lang="en-US" sz="2900" kern="1200" noProof="0" dirty="0"/>
        </a:p>
      </dsp:txBody>
      <dsp:txXfrm>
        <a:off x="270022" y="1614429"/>
        <a:ext cx="1297103" cy="1297103"/>
      </dsp:txXfrm>
    </dsp:sp>
    <dsp:sp modelId="{5F452D2B-7375-D34B-9115-D342B69D1D5C}">
      <dsp:nvSpPr>
        <dsp:cNvPr id="0" name=""/>
        <dsp:cNvSpPr/>
      </dsp:nvSpPr>
      <dsp:spPr>
        <a:xfrm>
          <a:off x="1984716" y="1731010"/>
          <a:ext cx="1063941" cy="1063941"/>
        </a:xfrm>
        <a:prstGeom prst="mathMinus">
          <a:avLst/>
        </a:prstGeom>
        <a:solidFill>
          <a:schemeClr val="bg1">
            <a:alpha val="78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dirty="0"/>
        </a:p>
      </dsp:txBody>
      <dsp:txXfrm>
        <a:off x="2125741" y="2137861"/>
        <a:ext cx="781891" cy="250239"/>
      </dsp:txXfrm>
    </dsp:sp>
    <dsp:sp modelId="{A5D5BDE4-6CB7-4449-835A-5DBFA8DF5AC2}">
      <dsp:nvSpPr>
        <dsp:cNvPr id="0" name=""/>
        <dsp:cNvSpPr/>
      </dsp:nvSpPr>
      <dsp:spPr>
        <a:xfrm>
          <a:off x="3197609" y="1345790"/>
          <a:ext cx="1834381" cy="1834381"/>
        </a:xfrm>
        <a:prstGeom prst="ellipse">
          <a:avLst/>
        </a:prstGeom>
        <a:solidFill>
          <a:schemeClr val="accent2">
            <a:lumMod val="75000"/>
            <a:alpha val="66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noProof="0" dirty="0" smtClean="0"/>
            <a:t>BREATH OF LIFE (spirit)</a:t>
          </a:r>
          <a:endParaRPr lang="en-US" sz="2900" kern="1200" noProof="0" dirty="0"/>
        </a:p>
      </dsp:txBody>
      <dsp:txXfrm>
        <a:off x="3466248" y="1614429"/>
        <a:ext cx="1297103" cy="1297103"/>
      </dsp:txXfrm>
    </dsp:sp>
    <dsp:sp modelId="{4767A42B-0EBD-4D4B-896C-CF8982026785}">
      <dsp:nvSpPr>
        <dsp:cNvPr id="0" name=""/>
        <dsp:cNvSpPr/>
      </dsp:nvSpPr>
      <dsp:spPr>
        <a:xfrm>
          <a:off x="5180942" y="1731010"/>
          <a:ext cx="1063941" cy="1063941"/>
        </a:xfrm>
        <a:prstGeom prst="mathEqual">
          <a:avLst/>
        </a:prstGeom>
        <a:solidFill>
          <a:schemeClr val="bg1">
            <a:alpha val="78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s-ES" sz="2900" kern="1200"/>
        </a:p>
      </dsp:txBody>
      <dsp:txXfrm>
        <a:off x="5321967" y="1950182"/>
        <a:ext cx="781891" cy="625597"/>
      </dsp:txXfrm>
    </dsp:sp>
    <dsp:sp modelId="{57DE1BE9-4587-2C45-B272-E3F9928C308C}">
      <dsp:nvSpPr>
        <dsp:cNvPr id="0" name=""/>
        <dsp:cNvSpPr/>
      </dsp:nvSpPr>
      <dsp:spPr>
        <a:xfrm>
          <a:off x="6393835" y="1345790"/>
          <a:ext cx="1834381" cy="1834381"/>
        </a:xfrm>
        <a:prstGeom prst="ellipse">
          <a:avLst/>
        </a:prstGeom>
        <a:solidFill>
          <a:schemeClr val="accent2">
            <a:lumMod val="75000"/>
            <a:alpha val="66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S" sz="2900" kern="1200" dirty="0" smtClean="0"/>
            <a:t>DEAD PERSON</a:t>
          </a:r>
          <a:endParaRPr lang="es-ES" sz="2900" kern="1200" dirty="0"/>
        </a:p>
      </dsp:txBody>
      <dsp:txXfrm>
        <a:off x="6662474" y="1614429"/>
        <a:ext cx="1297103" cy="129710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t>28/12/16</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t>‹Nr.›</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t>28/12/16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t>‹Nr.›</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3</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4</a:t>
            </a:fld>
            <a:endParaRPr lang="es-ES"/>
          </a:p>
        </p:txBody>
      </p:sp>
    </p:spTree>
    <p:extLst>
      <p:ext uri="{BB962C8B-B14F-4D97-AF65-F5344CB8AC3E}">
        <p14:creationId xmlns:p14="http://schemas.microsoft.com/office/powerpoint/2010/main" val="32573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3676675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695434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609297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ítulo y objetos encima del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229600" cy="1143000"/>
          </a:xfr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828800"/>
            <a:ext cx="8229600" cy="20748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4056063"/>
            <a:ext cx="8229600" cy="2074862"/>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248400"/>
            <a:ext cx="1676400" cy="457200"/>
          </a:xfrm>
        </p:spPr>
        <p:txBody>
          <a:bodyPr/>
          <a:lstStyle>
            <a:lvl1pPr>
              <a:defRPr/>
            </a:lvl1pPr>
          </a:lstStyle>
          <a:p>
            <a:endParaRPr lang="en-US"/>
          </a:p>
        </p:txBody>
      </p:sp>
      <p:sp>
        <p:nvSpPr>
          <p:cNvPr id="6" name="Marcador de pie de página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Marcador de número de diapositiva 6"/>
          <p:cNvSpPr>
            <a:spLocks noGrp="1"/>
          </p:cNvSpPr>
          <p:nvPr>
            <p:ph type="sldNum" sz="quarter" idx="12"/>
          </p:nvPr>
        </p:nvSpPr>
        <p:spPr>
          <a:xfrm>
            <a:off x="6781800" y="6248400"/>
            <a:ext cx="1905000" cy="457200"/>
          </a:xfrm>
        </p:spPr>
        <p:txBody>
          <a:bodyPr/>
          <a:lstStyle>
            <a:lvl1pPr>
              <a:defRPr/>
            </a:lvl1pPr>
          </a:lstStyle>
          <a:p>
            <a:fld id="{9BE6C8E8-2E68-DE40-A47E-AE022DE330F1}" type="slidenum">
              <a:rPr lang="en-US"/>
              <a:pPr/>
              <a:t>‹Nr.›</a:t>
            </a:fld>
            <a:endParaRPr lang="en-US"/>
          </a:p>
        </p:txBody>
      </p:sp>
    </p:spTree>
    <p:extLst>
      <p:ext uri="{BB962C8B-B14F-4D97-AF65-F5344CB8AC3E}">
        <p14:creationId xmlns:p14="http://schemas.microsoft.com/office/powerpoint/2010/main" val="2081968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2296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457200" y="1828800"/>
            <a:ext cx="4038600" cy="430212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imágenes prediseñadas 3"/>
          <p:cNvSpPr>
            <a:spLocks noGrp="1"/>
          </p:cNvSpPr>
          <p:nvPr>
            <p:ph type="clipArt" sz="half" idx="2"/>
          </p:nvPr>
        </p:nvSpPr>
        <p:spPr>
          <a:xfrm>
            <a:off x="4648200" y="1828800"/>
            <a:ext cx="4038600" cy="4302125"/>
          </a:xfrm>
        </p:spPr>
        <p:txBody>
          <a:bodyPr/>
          <a:lstStyle/>
          <a:p>
            <a:endParaRPr lang="es-ES"/>
          </a:p>
        </p:txBody>
      </p:sp>
      <p:sp>
        <p:nvSpPr>
          <p:cNvPr id="5" name="Marcador de fecha 4"/>
          <p:cNvSpPr>
            <a:spLocks noGrp="1"/>
          </p:cNvSpPr>
          <p:nvPr>
            <p:ph type="dt" sz="half" idx="10"/>
          </p:nvPr>
        </p:nvSpPr>
        <p:spPr>
          <a:xfrm>
            <a:off x="457200" y="6248400"/>
            <a:ext cx="1676400" cy="457200"/>
          </a:xfrm>
        </p:spPr>
        <p:txBody>
          <a:bodyPr/>
          <a:lstStyle>
            <a:lvl1pPr>
              <a:defRPr/>
            </a:lvl1pPr>
          </a:lstStyle>
          <a:p>
            <a:endParaRPr lang="en-US"/>
          </a:p>
        </p:txBody>
      </p:sp>
      <p:sp>
        <p:nvSpPr>
          <p:cNvPr id="6" name="Marcador de pie de página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Marcador de número de diapositiva 6"/>
          <p:cNvSpPr>
            <a:spLocks noGrp="1"/>
          </p:cNvSpPr>
          <p:nvPr>
            <p:ph type="sldNum" sz="quarter" idx="12"/>
          </p:nvPr>
        </p:nvSpPr>
        <p:spPr>
          <a:xfrm>
            <a:off x="6781800" y="6248400"/>
            <a:ext cx="1905000" cy="457200"/>
          </a:xfrm>
        </p:spPr>
        <p:txBody>
          <a:bodyPr/>
          <a:lstStyle>
            <a:lvl1pPr>
              <a:defRPr/>
            </a:lvl1pPr>
          </a:lstStyle>
          <a:p>
            <a:fld id="{F87AFAD0-75AB-B24B-91B2-8E5F8C2F9DAE}" type="slidenum">
              <a:rPr lang="en-US"/>
              <a:pPr/>
              <a:t>‹Nr.›</a:t>
            </a:fld>
            <a:endParaRPr lang="en-US"/>
          </a:p>
        </p:txBody>
      </p:sp>
    </p:spTree>
    <p:extLst>
      <p:ext uri="{BB962C8B-B14F-4D97-AF65-F5344CB8AC3E}">
        <p14:creationId xmlns:p14="http://schemas.microsoft.com/office/powerpoint/2010/main" val="264143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229600" cy="1143000"/>
          </a:xfrm>
        </p:spPr>
        <p:txBody>
          <a:bodyPr/>
          <a:lstStyle/>
          <a:p>
            <a:r>
              <a:rPr lang="es-ES_tradnl" smtClean="0"/>
              <a:t>Clic para editar título</a:t>
            </a:r>
            <a:endParaRPr lang="es-ES"/>
          </a:p>
        </p:txBody>
      </p:sp>
      <p:sp>
        <p:nvSpPr>
          <p:cNvPr id="3" name="Marcador de imágenes prediseñadas 2"/>
          <p:cNvSpPr>
            <a:spLocks noGrp="1"/>
          </p:cNvSpPr>
          <p:nvPr>
            <p:ph type="clipArt" sz="half" idx="1"/>
          </p:nvPr>
        </p:nvSpPr>
        <p:spPr>
          <a:xfrm>
            <a:off x="457200" y="1828800"/>
            <a:ext cx="4038600" cy="4302125"/>
          </a:xfrm>
        </p:spPr>
        <p:txBody>
          <a:bodyPr/>
          <a:lstStyle/>
          <a:p>
            <a:endParaRPr lang="es-ES"/>
          </a:p>
        </p:txBody>
      </p:sp>
      <p:sp>
        <p:nvSpPr>
          <p:cNvPr id="4" name="Marcador de texto 3"/>
          <p:cNvSpPr>
            <a:spLocks noGrp="1"/>
          </p:cNvSpPr>
          <p:nvPr>
            <p:ph type="body" sz="half" idx="2"/>
          </p:nvPr>
        </p:nvSpPr>
        <p:spPr>
          <a:xfrm>
            <a:off x="4648200" y="1828800"/>
            <a:ext cx="4038600" cy="430212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248400"/>
            <a:ext cx="1676400" cy="457200"/>
          </a:xfrm>
        </p:spPr>
        <p:txBody>
          <a:bodyPr/>
          <a:lstStyle>
            <a:lvl1pPr>
              <a:defRPr/>
            </a:lvl1pPr>
          </a:lstStyle>
          <a:p>
            <a:endParaRPr lang="en-US"/>
          </a:p>
        </p:txBody>
      </p:sp>
      <p:sp>
        <p:nvSpPr>
          <p:cNvPr id="6" name="Marcador de pie de página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Marcador de número de diapositiva 6"/>
          <p:cNvSpPr>
            <a:spLocks noGrp="1"/>
          </p:cNvSpPr>
          <p:nvPr>
            <p:ph type="sldNum" sz="quarter" idx="12"/>
          </p:nvPr>
        </p:nvSpPr>
        <p:spPr>
          <a:xfrm>
            <a:off x="6781800" y="6248400"/>
            <a:ext cx="1905000" cy="457200"/>
          </a:xfrm>
        </p:spPr>
        <p:txBody>
          <a:bodyPr/>
          <a:lstStyle>
            <a:lvl1pPr>
              <a:defRPr/>
            </a:lvl1pPr>
          </a:lstStyle>
          <a:p>
            <a:fld id="{F9EA696B-FFE1-C14A-8BAD-709F98D64014}" type="slidenum">
              <a:rPr lang="en-US"/>
              <a:pPr/>
              <a:t>‹Nr.›</a:t>
            </a:fld>
            <a:endParaRPr lang="en-US"/>
          </a:p>
        </p:txBody>
      </p:sp>
    </p:spTree>
    <p:extLst>
      <p:ext uri="{BB962C8B-B14F-4D97-AF65-F5344CB8AC3E}">
        <p14:creationId xmlns:p14="http://schemas.microsoft.com/office/powerpoint/2010/main" val="421125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70452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58869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t>miércoles 28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91531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t>miércoles 28 diciembre 16</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77363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t>miércoles 28 diciembre 16</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58809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t>miércoles 28 diciembre 16</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664574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t>miércoles 28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05770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t>miércoles 28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5097275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t>miércoles 28 diciembre 16</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‹Nr.›</a:t>
            </a:fld>
            <a:endParaRPr lang="en-US" dirty="0"/>
          </a:p>
        </p:txBody>
      </p:sp>
    </p:spTree>
    <p:extLst>
      <p:ext uri="{BB962C8B-B14F-4D97-AF65-F5344CB8AC3E}">
        <p14:creationId xmlns:p14="http://schemas.microsoft.com/office/powerpoint/2010/main" val="2113052697"/>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g"/><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45639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Can the Soul Die?</a:t>
            </a:r>
            <a:endParaRPr lang="en-US" dirty="0">
              <a:solidFill>
                <a:srgbClr val="FFFFFF"/>
              </a:solidFill>
            </a:endParaRPr>
          </a:p>
        </p:txBody>
      </p:sp>
      <p:sp>
        <p:nvSpPr>
          <p:cNvPr id="5" name="Marcador de contenido 4"/>
          <p:cNvSpPr>
            <a:spLocks noGrp="1"/>
          </p:cNvSpPr>
          <p:nvPr>
            <p:ph idx="1"/>
          </p:nvPr>
        </p:nvSpPr>
        <p:spPr>
          <a:xfrm>
            <a:off x="457200" y="1600200"/>
            <a:ext cx="7991380" cy="4525963"/>
          </a:xfrm>
        </p:spPr>
        <p:txBody>
          <a:bodyPr>
            <a:normAutofit/>
          </a:bodyPr>
          <a:lstStyle/>
          <a:p>
            <a:pPr algn="just"/>
            <a:r>
              <a:rPr lang="en-US" sz="2400" dirty="0" smtClean="0">
                <a:solidFill>
                  <a:srgbClr val="FFFFFF"/>
                </a:solidFill>
              </a:rPr>
              <a:t>“Behold, all souls are Mine; the soul of the father as well as the soul of the son is mine. The soul who sins shall die” (Ezek. 18:4, NKJV). </a:t>
            </a:r>
          </a:p>
          <a:p>
            <a:pPr algn="just"/>
            <a:r>
              <a:rPr lang="en-US" sz="2400" dirty="0" smtClean="0">
                <a:solidFill>
                  <a:srgbClr val="FFFFFF"/>
                </a:solidFill>
              </a:rPr>
              <a:t>When someone dies, the soul also dies, because the soul is the person. </a:t>
            </a:r>
          </a:p>
          <a:p>
            <a:pPr algn="just"/>
            <a:r>
              <a:rPr lang="en-US" sz="2400" spc="-20" dirty="0" smtClean="0">
                <a:solidFill>
                  <a:srgbClr val="FFFFFF"/>
                </a:solidFill>
              </a:rPr>
              <a:t>Nowhere in the Bible is the assertion that the soul is something that inhabits the human body, or that is immortal</a:t>
            </a:r>
            <a:r>
              <a:rPr lang="en-US" sz="2400" dirty="0" smtClean="0">
                <a:solidFill>
                  <a:srgbClr val="FFFFFF"/>
                </a:solidFill>
              </a:rPr>
              <a:t>.</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2245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solidFill>
                  <a:srgbClr val="FFFFFF"/>
                </a:solidFill>
              </a:rPr>
              <a:t>Where </a:t>
            </a:r>
            <a:r>
              <a:rPr lang="en-US" dirty="0" smtClean="0">
                <a:solidFill>
                  <a:srgbClr val="FFFFFF"/>
                </a:solidFill>
              </a:rPr>
              <a:t>Does Man Return </a:t>
            </a:r>
            <a:r>
              <a:rPr lang="en-US" dirty="0">
                <a:solidFill>
                  <a:srgbClr val="FFFFFF"/>
                </a:solidFill>
              </a:rPr>
              <a:t>to as a </a:t>
            </a:r>
            <a:r>
              <a:rPr lang="en-US" dirty="0" smtClean="0">
                <a:solidFill>
                  <a:srgbClr val="FFFFFF"/>
                </a:solidFill>
              </a:rPr>
              <a:t/>
            </a:r>
            <a:br>
              <a:rPr lang="en-US" dirty="0" smtClean="0">
                <a:solidFill>
                  <a:srgbClr val="FFFFFF"/>
                </a:solidFill>
              </a:rPr>
            </a:br>
            <a:r>
              <a:rPr lang="en-US" dirty="0" smtClean="0">
                <a:solidFill>
                  <a:srgbClr val="FFFFFF"/>
                </a:solidFill>
              </a:rPr>
              <a:t>Result </a:t>
            </a:r>
            <a:r>
              <a:rPr lang="en-US" dirty="0">
                <a:solidFill>
                  <a:srgbClr val="FFFFFF"/>
                </a:solidFill>
              </a:rPr>
              <a:t>of </a:t>
            </a:r>
            <a:r>
              <a:rPr lang="en-US" dirty="0" smtClean="0">
                <a:solidFill>
                  <a:srgbClr val="FFFFFF"/>
                </a:solidFill>
              </a:rPr>
              <a:t>Sin</a:t>
            </a:r>
            <a:r>
              <a:rPr lang="en-US" dirty="0">
                <a:solidFill>
                  <a:srgbClr val="FFFFFF"/>
                </a:solidFill>
              </a:rPr>
              <a:t>?</a:t>
            </a:r>
          </a:p>
        </p:txBody>
      </p:sp>
      <p:sp>
        <p:nvSpPr>
          <p:cNvPr id="5" name="Marcador de contenido 4"/>
          <p:cNvSpPr>
            <a:spLocks noGrp="1"/>
          </p:cNvSpPr>
          <p:nvPr>
            <p:ph idx="1"/>
          </p:nvPr>
        </p:nvSpPr>
        <p:spPr>
          <a:xfrm>
            <a:off x="457200" y="1793484"/>
            <a:ext cx="8229600" cy="4525963"/>
          </a:xfrm>
        </p:spPr>
        <p:txBody>
          <a:bodyPr>
            <a:normAutofit/>
          </a:bodyPr>
          <a:lstStyle/>
          <a:p>
            <a:pPr algn="just"/>
            <a:r>
              <a:rPr lang="en-US" sz="2400" dirty="0" smtClean="0">
                <a:solidFill>
                  <a:srgbClr val="FFFFFF"/>
                </a:solidFill>
              </a:rPr>
              <a:t>“By the sweat of your brow you will eat your food until you return to the ground, since from it you were taken; for dust you are and to dust you will return” (Gen. 3:19).</a:t>
            </a:r>
          </a:p>
          <a:p>
            <a:pPr algn="just"/>
            <a:r>
              <a:rPr lang="en-US" sz="2400" dirty="0" smtClean="0">
                <a:solidFill>
                  <a:srgbClr val="FFFFFF"/>
                </a:solidFill>
              </a:rPr>
              <a:t>To whom would the breath of life (spirit) return? “And the dust returns to the ground it came from, and the spirit returns to God who gave it” (Eccl. 12:7). </a:t>
            </a:r>
          </a:p>
          <a:p>
            <a:pPr algn="just"/>
            <a:r>
              <a:rPr lang="en-US" sz="2400" dirty="0" smtClean="0">
                <a:solidFill>
                  <a:srgbClr val="FFFFFF"/>
                </a:solidFill>
              </a:rPr>
              <a:t>When someone dies, the spirit (breath of life) returns to God, and the body (dust) returns to the ground. For that reason, the Bible says: “For the living know that they will die, but the dead know nothing; they have no further reward, and even their name is forgotten” (Eccl. 9:5).</a:t>
            </a:r>
          </a:p>
          <a:p>
            <a:pPr algn="just"/>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64318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85086"/>
            <a:ext cx="8229600" cy="1143000"/>
          </a:xfrm>
        </p:spPr>
        <p:txBody>
          <a:bodyPr/>
          <a:lstStyle/>
          <a:p>
            <a:r>
              <a:rPr lang="en-US" dirty="0">
                <a:solidFill>
                  <a:srgbClr val="FFFFFF"/>
                </a:solidFill>
              </a:rPr>
              <a:t>The Biblical Concept of Death</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287124620"/>
              </p:ext>
            </p:extLst>
          </p:nvPr>
        </p:nvGraphicFramePr>
        <p:xfrm>
          <a:off x="457200" y="100654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261895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FFFF"/>
                </a:solidFill>
              </a:rPr>
              <a:t>The Bible and Immortality</a:t>
            </a:r>
            <a:endParaRPr lang="en-US" dirty="0">
              <a:solidFill>
                <a:srgbClr val="FFFFFF"/>
              </a:solidFill>
            </a:endParaRPr>
          </a:p>
        </p:txBody>
      </p:sp>
      <p:sp>
        <p:nvSpPr>
          <p:cNvPr id="2" name="Marcador de contenido 1"/>
          <p:cNvSpPr>
            <a:spLocks noGrp="1"/>
          </p:cNvSpPr>
          <p:nvPr>
            <p:ph idx="1"/>
          </p:nvPr>
        </p:nvSpPr>
        <p:spPr>
          <a:xfrm>
            <a:off x="457200" y="1489752"/>
            <a:ext cx="8229600" cy="4525963"/>
          </a:xfrm>
        </p:spPr>
        <p:txBody>
          <a:bodyPr>
            <a:noAutofit/>
          </a:bodyPr>
          <a:lstStyle/>
          <a:p>
            <a:pPr algn="just"/>
            <a:r>
              <a:rPr lang="en-US" sz="2300" dirty="0" smtClean="0">
                <a:solidFill>
                  <a:srgbClr val="FFFFFF"/>
                </a:solidFill>
              </a:rPr>
              <a:t>According to the Bible, only God is immortal: “God, the blessed and only Ruler, the King of kings and Lord of lords, who alone is immortal and who lives in unapproachable light, whom no one has seen or can see. To him be honor and might forever. Amen” (1 Tim. 6:15, 16).</a:t>
            </a:r>
          </a:p>
          <a:p>
            <a:pPr algn="just"/>
            <a:r>
              <a:rPr lang="en-US" sz="2300" spc="-30" dirty="0" smtClean="0">
                <a:solidFill>
                  <a:srgbClr val="FFFFFF"/>
                </a:solidFill>
              </a:rPr>
              <a:t>When will human beings receive immortality? “Listen, I tell you a mystery: We will not all sleep, but we will all be changed – in a flash, in the twinkling of an eye, at the last trumpet. For the trumpet will sound, the dead will be raised imperishable, and we will be changed. For the perishable must clothe itself with the imperishable, and the mortal with immortality” (1 Cor. 15:51-53). </a:t>
            </a:r>
          </a:p>
          <a:p>
            <a:pPr algn="just"/>
            <a:r>
              <a:rPr lang="en-US" sz="2300" dirty="0" smtClean="0">
                <a:solidFill>
                  <a:srgbClr val="FFFFFF"/>
                </a:solidFill>
              </a:rPr>
              <a:t>This promise will be carried out at the time of the Second Coming of Jesus.</a:t>
            </a:r>
            <a:endParaRPr lang="en-US" sz="23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45577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98070" y="720771"/>
            <a:ext cx="7772400" cy="1362075"/>
          </a:xfrm>
        </p:spPr>
        <p:txBody>
          <a:bodyPr>
            <a:normAutofit/>
          </a:bodyPr>
          <a:lstStyle/>
          <a:p>
            <a:r>
              <a:rPr lang="en-US" sz="4400" dirty="0" smtClean="0">
                <a:solidFill>
                  <a:srgbClr val="FFFFFF"/>
                </a:solidFill>
              </a:rPr>
              <a:t>THE SLEEP OF DEATH</a:t>
            </a:r>
            <a:endParaRPr lang="en-US" sz="4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Rectangle 2"/>
          <p:cNvSpPr>
            <a:spLocks noGrp="1" noChangeArrowheads="1"/>
          </p:cNvSpPr>
          <p:nvPr>
            <p:ph type="title"/>
          </p:nvPr>
        </p:nvSpPr>
        <p:spPr>
          <a:xfrm>
            <a:off x="457200" y="367728"/>
            <a:ext cx="8229600" cy="1143000"/>
          </a:xfrm>
        </p:spPr>
        <p:txBody>
          <a:bodyPr/>
          <a:lstStyle/>
          <a:p>
            <a:r>
              <a:rPr lang="en-US" dirty="0" smtClean="0">
                <a:solidFill>
                  <a:srgbClr val="FFFFFF"/>
                </a:solidFill>
              </a:rPr>
              <a:t>An Illustration of Death</a:t>
            </a:r>
            <a:endParaRPr lang="en-US" dirty="0">
              <a:solidFill>
                <a:srgbClr val="FFFFFF"/>
              </a:solidFill>
            </a:endParaRPr>
          </a:p>
        </p:txBody>
      </p:sp>
      <p:sp>
        <p:nvSpPr>
          <p:cNvPr id="16387" name="Rectangle 3"/>
          <p:cNvSpPr>
            <a:spLocks noGrp="1" noChangeArrowheads="1"/>
          </p:cNvSpPr>
          <p:nvPr>
            <p:ph type="body" sz="half" idx="2"/>
          </p:nvPr>
        </p:nvSpPr>
        <p:spPr>
          <a:xfrm>
            <a:off x="984787" y="1570874"/>
            <a:ext cx="7010400" cy="1438275"/>
          </a:xfrm>
        </p:spPr>
        <p:txBody>
          <a:bodyPr>
            <a:normAutofit/>
          </a:bodyPr>
          <a:lstStyle/>
          <a:p>
            <a:pPr algn="ctr">
              <a:buFont typeface="Wingdings" charset="0"/>
              <a:buNone/>
            </a:pPr>
            <a:r>
              <a:rPr lang="en-US" sz="3400" dirty="0" smtClean="0">
                <a:solidFill>
                  <a:srgbClr val="FFFFFF"/>
                </a:solidFill>
              </a:rPr>
              <a:t>	Jesus compared death to a dream (John 11:11-14).</a:t>
            </a:r>
            <a:endParaRPr lang="en-US" sz="3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0873475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530" name="Rectangle 2"/>
          <p:cNvSpPr>
            <a:spLocks noGrp="1" noChangeArrowheads="1"/>
          </p:cNvSpPr>
          <p:nvPr>
            <p:ph type="title"/>
          </p:nvPr>
        </p:nvSpPr>
        <p:spPr/>
        <p:txBody>
          <a:bodyPr>
            <a:noAutofit/>
          </a:bodyPr>
          <a:lstStyle/>
          <a:p>
            <a:r>
              <a:rPr lang="en-US" sz="4000" dirty="0" smtClean="0">
                <a:solidFill>
                  <a:srgbClr val="FFFFFF"/>
                </a:solidFill>
              </a:rPr>
              <a:t>1. </a:t>
            </a:r>
            <a:r>
              <a:rPr lang="en-US" sz="4000" dirty="0">
                <a:solidFill>
                  <a:srgbClr val="FFFFFF"/>
                </a:solidFill>
              </a:rPr>
              <a:t>Those who sleep are </a:t>
            </a:r>
            <a:r>
              <a:rPr lang="en-US" sz="4000" dirty="0" smtClean="0">
                <a:solidFill>
                  <a:srgbClr val="FFFFFF"/>
                </a:solidFill>
              </a:rPr>
              <a:t/>
            </a:r>
            <a:br>
              <a:rPr lang="en-US" sz="4000" dirty="0" smtClean="0">
                <a:solidFill>
                  <a:srgbClr val="FFFFFF"/>
                </a:solidFill>
              </a:rPr>
            </a:br>
            <a:r>
              <a:rPr lang="en-US" sz="4000" dirty="0" smtClean="0">
                <a:solidFill>
                  <a:srgbClr val="FFFFFF"/>
                </a:solidFill>
              </a:rPr>
              <a:t>unconscious </a:t>
            </a:r>
            <a:r>
              <a:rPr lang="en-US" sz="4000" dirty="0" smtClean="0">
                <a:solidFill>
                  <a:srgbClr val="FFFFFF"/>
                </a:solidFill>
              </a:rPr>
              <a:t>(Eccl. 9:5)</a:t>
            </a:r>
            <a:endParaRPr lang="en-US" sz="4000" dirty="0">
              <a:solidFill>
                <a:srgbClr val="FFFFFF"/>
              </a:solidFill>
            </a:endParaRPr>
          </a:p>
        </p:txBody>
      </p:sp>
      <p:sp>
        <p:nvSpPr>
          <p:cNvPr id="22532" name="Rectangle 4"/>
          <p:cNvSpPr>
            <a:spLocks noGrp="1" noChangeArrowheads="1"/>
          </p:cNvSpPr>
          <p:nvPr>
            <p:ph type="body" sz="half" idx="1"/>
          </p:nvPr>
        </p:nvSpPr>
        <p:spPr>
          <a:xfrm>
            <a:off x="498615" y="2049696"/>
            <a:ext cx="7991380" cy="1705463"/>
          </a:xfrm>
        </p:spPr>
        <p:txBody>
          <a:bodyPr>
            <a:normAutofit/>
          </a:bodyPr>
          <a:lstStyle/>
          <a:p>
            <a:pPr>
              <a:lnSpc>
                <a:spcPct val="80000"/>
              </a:lnSpc>
            </a:pPr>
            <a:r>
              <a:rPr lang="en-US" sz="2400" dirty="0" smtClean="0">
                <a:solidFill>
                  <a:srgbClr val="FFFFFF"/>
                </a:solidFill>
              </a:rPr>
              <a:t>Conscience is the part of the mind that makes you aware of your actions as being either morally right or wrong.</a:t>
            </a:r>
          </a:p>
          <a:p>
            <a:pPr>
              <a:lnSpc>
                <a:spcPct val="80000"/>
              </a:lnSpc>
            </a:pPr>
            <a:r>
              <a:rPr lang="en-US" sz="2400" dirty="0" smtClean="0">
                <a:solidFill>
                  <a:srgbClr val="FFFFFF"/>
                </a:solidFill>
              </a:rPr>
              <a:t>When somebody sleeps conscience is also absent. </a:t>
            </a:r>
          </a:p>
          <a:p>
            <a:pPr>
              <a:lnSpc>
                <a:spcPct val="80000"/>
              </a:lnSpc>
            </a:pPr>
            <a:r>
              <a:rPr lang="en-US" sz="2400" dirty="0" smtClean="0">
                <a:solidFill>
                  <a:srgbClr val="FFFFFF"/>
                </a:solidFill>
              </a:rPr>
              <a:t>For that reason, “dead know nothing.”</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895225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578" name="Rectangle 2"/>
          <p:cNvSpPr>
            <a:spLocks noGrp="1" noChangeArrowheads="1"/>
          </p:cNvSpPr>
          <p:nvPr>
            <p:ph type="title"/>
          </p:nvPr>
        </p:nvSpPr>
        <p:spPr/>
        <p:txBody>
          <a:bodyPr>
            <a:normAutofit fontScale="90000"/>
          </a:bodyPr>
          <a:lstStyle/>
          <a:p>
            <a:r>
              <a:rPr lang="en-US" sz="4000" dirty="0" smtClean="0">
                <a:solidFill>
                  <a:srgbClr val="FFFFFF"/>
                </a:solidFill>
              </a:rPr>
              <a:t>2. </a:t>
            </a:r>
            <a:r>
              <a:rPr lang="en-US" dirty="0" smtClean="0">
                <a:solidFill>
                  <a:srgbClr val="FFFFFF"/>
                </a:solidFill>
              </a:rPr>
              <a:t>During sleep, conscious thoughts cease (Ps. 146:4)</a:t>
            </a:r>
            <a:endParaRPr lang="en-US" sz="4000" dirty="0">
              <a:solidFill>
                <a:srgbClr val="FFFFFF"/>
              </a:solidFill>
            </a:endParaRPr>
          </a:p>
        </p:txBody>
      </p:sp>
      <p:sp>
        <p:nvSpPr>
          <p:cNvPr id="24579" name="Rectangle 3"/>
          <p:cNvSpPr>
            <a:spLocks noGrp="1" noChangeArrowheads="1"/>
          </p:cNvSpPr>
          <p:nvPr>
            <p:ph type="body" sz="half" idx="2"/>
          </p:nvPr>
        </p:nvSpPr>
        <p:spPr>
          <a:xfrm>
            <a:off x="526382" y="2156489"/>
            <a:ext cx="4857514" cy="4302125"/>
          </a:xfrm>
        </p:spPr>
        <p:txBody>
          <a:bodyPr>
            <a:normAutofit/>
          </a:bodyPr>
          <a:lstStyle/>
          <a:p>
            <a:pPr algn="just">
              <a:lnSpc>
                <a:spcPct val="90000"/>
              </a:lnSpc>
            </a:pPr>
            <a:r>
              <a:rPr lang="en-US" sz="2400" dirty="0" smtClean="0">
                <a:solidFill>
                  <a:srgbClr val="FFFFFF"/>
                </a:solidFill>
              </a:rPr>
              <a:t>The dead are not thinking, and they cannot influence the living.</a:t>
            </a:r>
          </a:p>
          <a:p>
            <a:pPr algn="just">
              <a:lnSpc>
                <a:spcPct val="90000"/>
              </a:lnSpc>
            </a:pPr>
            <a:r>
              <a:rPr lang="en-US" sz="2400" dirty="0" smtClean="0">
                <a:solidFill>
                  <a:srgbClr val="FFFFFF"/>
                </a:solidFill>
              </a:rPr>
              <a:t>Therefore, they cannot talk, hear or answer human cries.</a:t>
            </a:r>
          </a:p>
          <a:p>
            <a:pPr algn="just">
              <a:lnSpc>
                <a:spcPct val="90000"/>
              </a:lnSpc>
            </a:pPr>
            <a:r>
              <a:rPr lang="en-US" sz="2400" dirty="0" smtClean="0">
                <a:solidFill>
                  <a:srgbClr val="FFFFFF"/>
                </a:solidFill>
              </a:rPr>
              <a:t>There cannot be contact between the living and the dead.</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767025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602" name="Rectangle 2"/>
          <p:cNvSpPr>
            <a:spLocks noGrp="1" noChangeArrowheads="1"/>
          </p:cNvSpPr>
          <p:nvPr>
            <p:ph type="title"/>
          </p:nvPr>
        </p:nvSpPr>
        <p:spPr/>
        <p:txBody>
          <a:bodyPr>
            <a:noAutofit/>
          </a:bodyPr>
          <a:lstStyle/>
          <a:p>
            <a:r>
              <a:rPr lang="es-MX" sz="4000" dirty="0">
                <a:solidFill>
                  <a:srgbClr val="FFFFFF"/>
                </a:solidFill>
              </a:rPr>
              <a:t>3</a:t>
            </a:r>
            <a:r>
              <a:rPr lang="es-MX" sz="4000" dirty="0" smtClean="0">
                <a:solidFill>
                  <a:srgbClr val="FFFFFF"/>
                </a:solidFill>
              </a:rPr>
              <a:t>. </a:t>
            </a:r>
            <a:r>
              <a:rPr lang="en-US" sz="4000" dirty="0">
                <a:solidFill>
                  <a:srgbClr val="FFFFFF"/>
                </a:solidFill>
              </a:rPr>
              <a:t>Sleep finalizes daily </a:t>
            </a:r>
            <a:r>
              <a:rPr lang="en-US" sz="4000" dirty="0" smtClean="0">
                <a:solidFill>
                  <a:srgbClr val="FFFFFF"/>
                </a:solidFill>
              </a:rPr>
              <a:t/>
            </a:r>
            <a:br>
              <a:rPr lang="en-US" sz="4000" dirty="0" smtClean="0">
                <a:solidFill>
                  <a:srgbClr val="FFFFFF"/>
                </a:solidFill>
              </a:rPr>
            </a:br>
            <a:r>
              <a:rPr lang="en-US" sz="4000" dirty="0" smtClean="0">
                <a:solidFill>
                  <a:srgbClr val="FFFFFF"/>
                </a:solidFill>
              </a:rPr>
              <a:t>activities (</a:t>
            </a:r>
            <a:r>
              <a:rPr lang="en-US" sz="4000" dirty="0">
                <a:solidFill>
                  <a:srgbClr val="FFFFFF"/>
                </a:solidFill>
              </a:rPr>
              <a:t>Eccl. 9:10)</a:t>
            </a:r>
            <a:r>
              <a:rPr lang="en-US" sz="4000" dirty="0" smtClean="0">
                <a:solidFill>
                  <a:srgbClr val="FFFFFF"/>
                </a:solidFill>
              </a:rPr>
              <a:t> </a:t>
            </a:r>
            <a:endParaRPr lang="en-US" sz="4000" dirty="0">
              <a:solidFill>
                <a:srgbClr val="FFFFFF"/>
              </a:solidFill>
            </a:endParaRPr>
          </a:p>
        </p:txBody>
      </p:sp>
      <p:sp>
        <p:nvSpPr>
          <p:cNvPr id="25603" name="Rectangle 3"/>
          <p:cNvSpPr>
            <a:spLocks noGrp="1" noChangeArrowheads="1"/>
          </p:cNvSpPr>
          <p:nvPr>
            <p:ph type="body" sz="half" idx="1"/>
          </p:nvPr>
        </p:nvSpPr>
        <p:spPr>
          <a:xfrm>
            <a:off x="457200" y="2187756"/>
            <a:ext cx="7232112" cy="4302125"/>
          </a:xfrm>
        </p:spPr>
        <p:txBody>
          <a:bodyPr>
            <a:normAutofit/>
          </a:bodyPr>
          <a:lstStyle/>
          <a:p>
            <a:pPr>
              <a:lnSpc>
                <a:spcPct val="90000"/>
              </a:lnSpc>
            </a:pPr>
            <a:r>
              <a:rPr lang="en-US" sz="2400" dirty="0" smtClean="0">
                <a:solidFill>
                  <a:srgbClr val="FFFFFF"/>
                </a:solidFill>
              </a:rPr>
              <a:t>The dead have finished their activities on this Earth.</a:t>
            </a:r>
          </a:p>
          <a:p>
            <a:pPr>
              <a:lnSpc>
                <a:spcPct val="90000"/>
              </a:lnSpc>
            </a:pPr>
            <a:r>
              <a:rPr lang="en-US" sz="2400" dirty="0" smtClean="0">
                <a:solidFill>
                  <a:srgbClr val="FFFFFF"/>
                </a:solidFill>
              </a:rPr>
              <a:t>They are not in a good place, serving God, or in a bad place, receiving a punishment.</a:t>
            </a:r>
          </a:p>
          <a:p>
            <a:pPr>
              <a:lnSpc>
                <a:spcPct val="90000"/>
              </a:lnSpc>
            </a:pPr>
            <a:r>
              <a:rPr lang="en-US" sz="2400" dirty="0" smtClean="0">
                <a:solidFill>
                  <a:srgbClr val="FFFFFF"/>
                </a:solidFill>
              </a:rPr>
              <a:t>They are just resting.</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9501566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626" name="Rectangle 2"/>
          <p:cNvSpPr>
            <a:spLocks noGrp="1" noChangeArrowheads="1"/>
          </p:cNvSpPr>
          <p:nvPr>
            <p:ph type="title"/>
          </p:nvPr>
        </p:nvSpPr>
        <p:spPr>
          <a:xfrm>
            <a:off x="457200" y="628985"/>
            <a:ext cx="8229600" cy="1143000"/>
          </a:xfrm>
        </p:spPr>
        <p:txBody>
          <a:bodyPr>
            <a:noAutofit/>
          </a:bodyPr>
          <a:lstStyle/>
          <a:p>
            <a:r>
              <a:rPr lang="es-MX" sz="3600" dirty="0">
                <a:solidFill>
                  <a:schemeClr val="bg1"/>
                </a:solidFill>
              </a:rPr>
              <a:t>4. </a:t>
            </a:r>
            <a:r>
              <a:rPr lang="en-US" sz="3600" dirty="0">
                <a:solidFill>
                  <a:schemeClr val="bg1"/>
                </a:solidFill>
              </a:rPr>
              <a:t>Sleep cuts us off from those who are awake, and from their activities (Eccl. 9:6)</a:t>
            </a:r>
            <a:r>
              <a:rPr lang="es-MX" sz="3600" dirty="0" smtClean="0">
                <a:solidFill>
                  <a:schemeClr val="bg1"/>
                </a:solidFill>
              </a:rPr>
              <a:t>.</a:t>
            </a:r>
            <a:endParaRPr lang="en-US" sz="3600" dirty="0">
              <a:solidFill>
                <a:schemeClr val="bg1"/>
              </a:solidFill>
            </a:endParaRPr>
          </a:p>
        </p:txBody>
      </p:sp>
      <p:sp>
        <p:nvSpPr>
          <p:cNvPr id="26627" name="Rectangle 3"/>
          <p:cNvSpPr>
            <a:spLocks noGrp="1" noChangeArrowheads="1"/>
          </p:cNvSpPr>
          <p:nvPr>
            <p:ph type="body" sz="half" idx="2"/>
          </p:nvPr>
        </p:nvSpPr>
        <p:spPr>
          <a:xfrm>
            <a:off x="457200" y="4780360"/>
            <a:ext cx="8229600" cy="1500735"/>
          </a:xfrm>
        </p:spPr>
        <p:txBody>
          <a:bodyPr>
            <a:normAutofit/>
          </a:bodyPr>
          <a:lstStyle/>
          <a:p>
            <a:r>
              <a:rPr lang="en-US" sz="2400" dirty="0" smtClean="0">
                <a:solidFill>
                  <a:schemeClr val="bg1"/>
                </a:solidFill>
              </a:rPr>
              <a:t>The dead do not know if we are worshiping them or if we are trying to communicate with them.</a:t>
            </a:r>
          </a:p>
          <a:p>
            <a:r>
              <a:rPr lang="en-US" sz="2400" dirty="0" smtClean="0">
                <a:solidFill>
                  <a:schemeClr val="bg1"/>
                </a:solidFill>
              </a:rPr>
              <a:t>They cannot help us resolve our problems.</a:t>
            </a:r>
            <a:endParaRPr lang="en-US" sz="2400" dirty="0">
              <a:solidFill>
                <a:schemeClr val="bg1"/>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chemeClr val="bg1"/>
                </a:solidFill>
              </a:rPr>
              <a:t>There Is an Answer!</a:t>
            </a:r>
            <a:endParaRPr lang="en-US" dirty="0">
              <a:solidFill>
                <a:schemeClr val="bg1"/>
              </a:solidFill>
            </a:endParaRPr>
          </a:p>
        </p:txBody>
      </p:sp>
    </p:spTree>
    <p:extLst>
      <p:ext uri="{BB962C8B-B14F-4D97-AF65-F5344CB8AC3E}">
        <p14:creationId xmlns:p14="http://schemas.microsoft.com/office/powerpoint/2010/main" val="31058107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What Happens After Death?</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smtClean="0">
                <a:solidFill>
                  <a:srgbClr val="FFFFFF"/>
                </a:solidFill>
              </a:rPr>
              <a:t>Topic 9</a:t>
            </a:r>
            <a:endParaRPr lang="en-US" dirty="0">
              <a:solidFill>
                <a:srgbClr val="FFFFFF"/>
              </a:solidFill>
            </a:endParaRPr>
          </a:p>
        </p:txBody>
      </p:sp>
      <p:pic>
        <p:nvPicPr>
          <p:cNvPr id="5" name="Imagen 4" descr="NEV31EN_HayRespuest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14" y="1393768"/>
            <a:ext cx="2308597" cy="2308597"/>
          </a:xfrm>
          <a:prstGeom prst="rect">
            <a:avLst/>
          </a:prstGeom>
        </p:spPr>
      </p:pic>
    </p:spTree>
    <p:extLst>
      <p:ext uri="{BB962C8B-B14F-4D97-AF65-F5344CB8AC3E}">
        <p14:creationId xmlns:p14="http://schemas.microsoft.com/office/powerpoint/2010/main" val="40659274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650" name="Rectangle 2"/>
          <p:cNvSpPr>
            <a:spLocks noGrp="1" noChangeArrowheads="1"/>
          </p:cNvSpPr>
          <p:nvPr>
            <p:ph type="title"/>
          </p:nvPr>
        </p:nvSpPr>
        <p:spPr/>
        <p:txBody>
          <a:bodyPr>
            <a:normAutofit fontScale="90000"/>
          </a:bodyPr>
          <a:lstStyle/>
          <a:p>
            <a:r>
              <a:rPr lang="en-US" sz="4000" dirty="0" smtClean="0">
                <a:solidFill>
                  <a:srgbClr val="FFFFFF"/>
                </a:solidFill>
              </a:rPr>
              <a:t>5. </a:t>
            </a:r>
            <a:r>
              <a:rPr lang="en-US" dirty="0" smtClean="0">
                <a:solidFill>
                  <a:srgbClr val="FFFFFF"/>
                </a:solidFill>
              </a:rPr>
              <a:t>Normal sleep renders conscious emotions inactive (Eccl. 9:6)</a:t>
            </a:r>
            <a:r>
              <a:rPr lang="en-US" sz="4000" dirty="0" smtClean="0">
                <a:solidFill>
                  <a:srgbClr val="FFFFFF"/>
                </a:solidFill>
              </a:rPr>
              <a:t>.</a:t>
            </a:r>
            <a:endParaRPr lang="en-US" sz="4000" dirty="0">
              <a:solidFill>
                <a:srgbClr val="FFFFFF"/>
              </a:solidFill>
            </a:endParaRPr>
          </a:p>
        </p:txBody>
      </p:sp>
      <p:sp>
        <p:nvSpPr>
          <p:cNvPr id="27651" name="Rectangle 3"/>
          <p:cNvSpPr>
            <a:spLocks noGrp="1" noChangeArrowheads="1"/>
          </p:cNvSpPr>
          <p:nvPr>
            <p:ph type="body" sz="half" idx="2"/>
          </p:nvPr>
        </p:nvSpPr>
        <p:spPr>
          <a:xfrm>
            <a:off x="457201" y="2088231"/>
            <a:ext cx="8229599" cy="1762353"/>
          </a:xfrm>
        </p:spPr>
        <p:txBody>
          <a:bodyPr>
            <a:normAutofit/>
          </a:bodyPr>
          <a:lstStyle/>
          <a:p>
            <a:r>
              <a:rPr lang="en-US" sz="2400" dirty="0" smtClean="0">
                <a:solidFill>
                  <a:srgbClr val="FFFFFF"/>
                </a:solidFill>
              </a:rPr>
              <a:t>The dead do not suffer, neither complain nor are disturbed by our tears or claims.</a:t>
            </a:r>
          </a:p>
          <a:p>
            <a:r>
              <a:rPr lang="en-US" sz="2400" dirty="0" smtClean="0">
                <a:solidFill>
                  <a:srgbClr val="FFFFFF"/>
                </a:solidFill>
              </a:rPr>
              <a:t>For that reason, they cannot answer anybody.</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5413274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674" name="Rectangle 2"/>
          <p:cNvSpPr>
            <a:spLocks noGrp="1" noChangeArrowheads="1"/>
          </p:cNvSpPr>
          <p:nvPr>
            <p:ph type="title"/>
          </p:nvPr>
        </p:nvSpPr>
        <p:spPr>
          <a:xfrm>
            <a:off x="320650" y="533399"/>
            <a:ext cx="5373658" cy="2333151"/>
          </a:xfrm>
        </p:spPr>
        <p:txBody>
          <a:bodyPr>
            <a:normAutofit fontScale="90000"/>
          </a:bodyPr>
          <a:lstStyle/>
          <a:p>
            <a:r>
              <a:rPr lang="en-US" sz="4000" dirty="0" smtClean="0">
                <a:solidFill>
                  <a:srgbClr val="FFFFFF"/>
                </a:solidFill>
              </a:rPr>
              <a:t>6. </a:t>
            </a:r>
            <a:r>
              <a:rPr lang="en-US" dirty="0" smtClean="0">
                <a:solidFill>
                  <a:srgbClr val="FFFFFF"/>
                </a:solidFill>
              </a:rPr>
              <a:t>During sleep, human beings do not worship God (Ps. 115:17)</a:t>
            </a:r>
            <a:endParaRPr lang="en-US" sz="4000" dirty="0">
              <a:solidFill>
                <a:srgbClr val="FFFFFF"/>
              </a:solidFill>
            </a:endParaRPr>
          </a:p>
        </p:txBody>
      </p:sp>
      <p:sp>
        <p:nvSpPr>
          <p:cNvPr id="28675" name="Rectangle 3"/>
          <p:cNvSpPr>
            <a:spLocks noGrp="1" noChangeArrowheads="1"/>
          </p:cNvSpPr>
          <p:nvPr>
            <p:ph type="body" sz="half" idx="1"/>
          </p:nvPr>
        </p:nvSpPr>
        <p:spPr>
          <a:xfrm>
            <a:off x="320650" y="3125996"/>
            <a:ext cx="6179322" cy="2622579"/>
          </a:xfrm>
        </p:spPr>
        <p:txBody>
          <a:bodyPr>
            <a:normAutofit/>
          </a:bodyPr>
          <a:lstStyle/>
          <a:p>
            <a:r>
              <a:rPr lang="en-US" sz="2400" dirty="0" smtClean="0">
                <a:solidFill>
                  <a:srgbClr val="FFFFFF"/>
                </a:solidFill>
              </a:rPr>
              <a:t>The dead are not in heaven, singing and praising God; they are not in hell suffering an eternal torment.</a:t>
            </a:r>
          </a:p>
          <a:p>
            <a:r>
              <a:rPr lang="en-US" sz="2400" dirty="0" smtClean="0">
                <a:solidFill>
                  <a:srgbClr val="FFFFFF"/>
                </a:solidFill>
              </a:rPr>
              <a:t>They are unconscious, as if they were </a:t>
            </a:r>
            <a:r>
              <a:rPr lang="en-US" sz="2400" dirty="0">
                <a:solidFill>
                  <a:srgbClr val="FFFFFF"/>
                </a:solidFill>
              </a:rPr>
              <a:t>a</a:t>
            </a:r>
            <a:r>
              <a:rPr lang="en-US" sz="2400" dirty="0" smtClean="0">
                <a:solidFill>
                  <a:srgbClr val="FFFFFF"/>
                </a:solidFill>
              </a:rPr>
              <a:t>sleep.</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0552880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519745"/>
            <a:ext cx="8229600" cy="1143000"/>
          </a:xfrm>
        </p:spPr>
        <p:txBody>
          <a:bodyPr>
            <a:normAutofit fontScale="90000"/>
          </a:bodyPr>
          <a:lstStyle/>
          <a:p>
            <a:r>
              <a:rPr lang="en-US" sz="4000" dirty="0" smtClean="0">
                <a:solidFill>
                  <a:srgbClr val="FFFFFF"/>
                </a:solidFill>
              </a:rPr>
              <a:t>7. </a:t>
            </a:r>
            <a:r>
              <a:rPr lang="en-US" dirty="0" smtClean="0">
                <a:solidFill>
                  <a:srgbClr val="FFFFFF"/>
                </a:solidFill>
              </a:rPr>
              <a:t>Sleep anticipates an awakening </a:t>
            </a:r>
            <a:br>
              <a:rPr lang="en-US" dirty="0" smtClean="0">
                <a:solidFill>
                  <a:srgbClr val="FFFFFF"/>
                </a:solidFill>
              </a:rPr>
            </a:br>
            <a:r>
              <a:rPr lang="en-US" dirty="0" smtClean="0">
                <a:solidFill>
                  <a:srgbClr val="FFFFFF"/>
                </a:solidFill>
              </a:rPr>
              <a:t>(John 5:28, 29)</a:t>
            </a:r>
            <a:endParaRPr lang="en-US" sz="4000" dirty="0">
              <a:solidFill>
                <a:srgbClr val="FFFFFF"/>
              </a:solidFill>
            </a:endParaRPr>
          </a:p>
        </p:txBody>
      </p:sp>
      <p:sp>
        <p:nvSpPr>
          <p:cNvPr id="18435" name="Rectangle 3"/>
          <p:cNvSpPr>
            <a:spLocks noGrp="1" noChangeArrowheads="1"/>
          </p:cNvSpPr>
          <p:nvPr>
            <p:ph type="body" sz="half" idx="2"/>
          </p:nvPr>
        </p:nvSpPr>
        <p:spPr>
          <a:xfrm>
            <a:off x="4648200" y="1883420"/>
            <a:ext cx="4038600" cy="4302125"/>
          </a:xfrm>
        </p:spPr>
        <p:txBody>
          <a:bodyPr>
            <a:noAutofit/>
          </a:bodyPr>
          <a:lstStyle/>
          <a:p>
            <a:r>
              <a:rPr lang="en-US" sz="2400" dirty="0" smtClean="0">
                <a:solidFill>
                  <a:srgbClr val="FFFFFF"/>
                </a:solidFill>
              </a:rPr>
              <a:t>All the dead will one day wake up to either to :</a:t>
            </a:r>
          </a:p>
          <a:p>
            <a:pPr lvl="1"/>
            <a:r>
              <a:rPr lang="en-US" sz="2400" dirty="0" smtClean="0">
                <a:solidFill>
                  <a:srgbClr val="FFFFFF"/>
                </a:solidFill>
              </a:rPr>
              <a:t>The resurrection of life, </a:t>
            </a:r>
            <a:r>
              <a:rPr lang="en-US" sz="2400" b="1" dirty="0" smtClean="0">
                <a:solidFill>
                  <a:srgbClr val="FFFFFF"/>
                </a:solidFill>
              </a:rPr>
              <a:t>or</a:t>
            </a:r>
          </a:p>
          <a:p>
            <a:pPr lvl="1"/>
            <a:r>
              <a:rPr lang="en-US" sz="2400" dirty="0" smtClean="0">
                <a:solidFill>
                  <a:srgbClr val="FFFFFF"/>
                </a:solidFill>
              </a:rPr>
              <a:t>The resurrection of condemnation</a:t>
            </a:r>
          </a:p>
          <a:p>
            <a:r>
              <a:rPr lang="en-US" sz="2400" dirty="0" smtClean="0">
                <a:solidFill>
                  <a:srgbClr val="FFFFFF"/>
                </a:solidFill>
              </a:rPr>
              <a:t>Resurrection is the restoration of life, after death, including the essence of their being and personality.</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3" name="Imagen 2" descr="ThinkstockPhotos-15215883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382" y="2539748"/>
            <a:ext cx="4185508" cy="3126893"/>
          </a:xfrm>
          <a:prstGeom prst="rect">
            <a:avLst/>
          </a:prstGeom>
          <a:ln>
            <a:solidFill>
              <a:schemeClr val="bg1">
                <a:lumMod val="95000"/>
              </a:schemeClr>
            </a:solidFill>
          </a:ln>
        </p:spPr>
      </p:pic>
    </p:spTree>
    <p:extLst>
      <p:ext uri="{BB962C8B-B14F-4D97-AF65-F5344CB8AC3E}">
        <p14:creationId xmlns:p14="http://schemas.microsoft.com/office/powerpoint/2010/main" val="33806581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449205" y="1324500"/>
            <a:ext cx="5081234" cy="1740881"/>
          </a:xfrm>
        </p:spPr>
        <p:txBody>
          <a:bodyPr>
            <a:noAutofit/>
          </a:bodyPr>
          <a:lstStyle/>
          <a:p>
            <a:r>
              <a:rPr lang="en-US" sz="4400" dirty="0" smtClean="0">
                <a:solidFill>
                  <a:srgbClr val="FFFFFF"/>
                </a:solidFill>
              </a:rPr>
              <a:t>THE HOPE OF RESURRECTION</a:t>
            </a:r>
            <a:endParaRPr lang="en-US" sz="4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The Promise of His Coming</a:t>
            </a:r>
            <a:endParaRPr lang="en-US" dirty="0">
              <a:solidFill>
                <a:srgbClr val="FFFFFF"/>
              </a:solidFill>
            </a:endParaRPr>
          </a:p>
        </p:txBody>
      </p:sp>
      <p:sp>
        <p:nvSpPr>
          <p:cNvPr id="3" name="Marcador de contenido 2"/>
          <p:cNvSpPr>
            <a:spLocks noGrp="1"/>
          </p:cNvSpPr>
          <p:nvPr>
            <p:ph idx="1"/>
          </p:nvPr>
        </p:nvSpPr>
        <p:spPr>
          <a:xfrm>
            <a:off x="457200" y="1600201"/>
            <a:ext cx="8229600" cy="3028694"/>
          </a:xfrm>
        </p:spPr>
        <p:txBody>
          <a:bodyPr>
            <a:normAutofit/>
          </a:bodyPr>
          <a:lstStyle/>
          <a:p>
            <a:pPr algn="just"/>
            <a:r>
              <a:rPr lang="en-US" sz="2500" dirty="0" smtClean="0">
                <a:solidFill>
                  <a:srgbClr val="FFFFFF"/>
                </a:solidFill>
              </a:rPr>
              <a:t>“Do not let your hearts be troubled. You believe in God; believe also in me.</a:t>
            </a:r>
            <a:r>
              <a:rPr lang="en-US" sz="2500" b="1" dirty="0" smtClean="0">
                <a:solidFill>
                  <a:srgbClr val="FFFFFF"/>
                </a:solidFill>
              </a:rPr>
              <a:t> </a:t>
            </a:r>
            <a:r>
              <a:rPr lang="en-US" sz="2500" dirty="0" smtClean="0">
                <a:solidFill>
                  <a:srgbClr val="FFFFFF"/>
                </a:solidFill>
              </a:rPr>
              <a:t>My Father’s house has many rooms; if that were not so, would I have told you that I am going there to prepare a place for you? And if I go and prepare a place for you, I will come back and take you to be with me that you also may be where I am” (John 14:1-3).</a:t>
            </a:r>
            <a:endParaRPr lang="en-US" sz="25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85885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20018"/>
            <a:ext cx="8229600" cy="1143000"/>
          </a:xfrm>
        </p:spPr>
        <p:txBody>
          <a:bodyPr/>
          <a:lstStyle/>
          <a:p>
            <a:r>
              <a:rPr lang="en-US" dirty="0" smtClean="0">
                <a:solidFill>
                  <a:srgbClr val="FFFFFF"/>
                </a:solidFill>
              </a:rPr>
              <a:t>The Certainty of Resurrection</a:t>
            </a:r>
            <a:endParaRPr lang="en-US" dirty="0">
              <a:solidFill>
                <a:srgbClr val="FFFFFF"/>
              </a:solidFill>
            </a:endParaRPr>
          </a:p>
        </p:txBody>
      </p:sp>
      <p:sp>
        <p:nvSpPr>
          <p:cNvPr id="3" name="Marcador de contenido 2"/>
          <p:cNvSpPr>
            <a:spLocks noGrp="1"/>
          </p:cNvSpPr>
          <p:nvPr>
            <p:ph idx="1"/>
          </p:nvPr>
        </p:nvSpPr>
        <p:spPr>
          <a:xfrm>
            <a:off x="511820" y="1463650"/>
            <a:ext cx="8009151" cy="4525963"/>
          </a:xfrm>
        </p:spPr>
        <p:txBody>
          <a:bodyPr>
            <a:normAutofit/>
          </a:bodyPr>
          <a:lstStyle/>
          <a:p>
            <a:pPr marL="0" indent="0" algn="just">
              <a:buNone/>
            </a:pPr>
            <a:r>
              <a:rPr lang="en-US" sz="2500" dirty="0" smtClean="0">
                <a:solidFill>
                  <a:srgbClr val="FFFFFF"/>
                </a:solidFill>
              </a:rPr>
              <a:t>“And if Christ has not been raised, our preaching is useless and so is your faith.</a:t>
            </a:r>
            <a:r>
              <a:rPr lang="en-US" sz="2500" b="1" dirty="0" smtClean="0">
                <a:solidFill>
                  <a:srgbClr val="FFFFFF"/>
                </a:solidFill>
              </a:rPr>
              <a:t> </a:t>
            </a:r>
            <a:r>
              <a:rPr lang="en-US" sz="2500" dirty="0" smtClean="0">
                <a:solidFill>
                  <a:srgbClr val="FFFFFF"/>
                </a:solidFill>
              </a:rPr>
              <a:t>More than that, we are then found to be false witnesses about God, for we have testified about God that he raised Christ from the dead. But he did not raise him if in fact the dead are not raised.</a:t>
            </a:r>
            <a:r>
              <a:rPr lang="en-US" sz="2500" b="1" dirty="0" smtClean="0">
                <a:solidFill>
                  <a:srgbClr val="FFFFFF"/>
                </a:solidFill>
              </a:rPr>
              <a:t> </a:t>
            </a:r>
            <a:r>
              <a:rPr lang="en-US" sz="2500" dirty="0" smtClean="0">
                <a:solidFill>
                  <a:srgbClr val="FFFFFF"/>
                </a:solidFill>
              </a:rPr>
              <a:t>For if the dead are not raised, then Christ has not been raised either.</a:t>
            </a:r>
            <a:r>
              <a:rPr lang="en-US" sz="2500" b="1" dirty="0" smtClean="0">
                <a:solidFill>
                  <a:srgbClr val="FFFFFF"/>
                </a:solidFill>
              </a:rPr>
              <a:t> </a:t>
            </a:r>
            <a:r>
              <a:rPr lang="en-US" sz="2500" dirty="0" smtClean="0">
                <a:solidFill>
                  <a:srgbClr val="FFFFFF"/>
                </a:solidFill>
              </a:rPr>
              <a:t>And if Christ has not been raised, your faith is futile; you are still in your sins” (1 Cor. 15:14-17).</a:t>
            </a:r>
            <a:endParaRPr lang="en-US" sz="25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9788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102" name="Rectangle 6"/>
          <p:cNvSpPr>
            <a:spLocks noGrp="1" noChangeArrowheads="1"/>
          </p:cNvSpPr>
          <p:nvPr>
            <p:ph idx="1"/>
          </p:nvPr>
        </p:nvSpPr>
        <p:spPr>
          <a:xfrm>
            <a:off x="468312" y="1557338"/>
            <a:ext cx="5096320" cy="4897437"/>
          </a:xfrm>
        </p:spPr>
        <p:txBody>
          <a:bodyPr>
            <a:normAutofit/>
          </a:bodyPr>
          <a:lstStyle/>
          <a:p>
            <a:pPr>
              <a:lnSpc>
                <a:spcPct val="90000"/>
              </a:lnSpc>
            </a:pPr>
            <a:r>
              <a:rPr lang="en-US" sz="2400" dirty="0" smtClean="0">
                <a:solidFill>
                  <a:schemeClr val="bg1"/>
                </a:solidFill>
              </a:rPr>
              <a:t>The guards of the tomb </a:t>
            </a:r>
          </a:p>
          <a:p>
            <a:pPr marL="0" indent="0">
              <a:lnSpc>
                <a:spcPct val="90000"/>
              </a:lnSpc>
              <a:buNone/>
            </a:pPr>
            <a:r>
              <a:rPr lang="en-US" sz="2400" dirty="0">
                <a:solidFill>
                  <a:schemeClr val="bg1"/>
                </a:solidFill>
              </a:rPr>
              <a:t> </a:t>
            </a:r>
            <a:r>
              <a:rPr lang="en-US" sz="2400" dirty="0" smtClean="0">
                <a:solidFill>
                  <a:schemeClr val="bg1"/>
                </a:solidFill>
              </a:rPr>
              <a:t>    (Matt. 28:4)</a:t>
            </a:r>
          </a:p>
          <a:p>
            <a:pPr>
              <a:lnSpc>
                <a:spcPct val="90000"/>
              </a:lnSpc>
            </a:pPr>
            <a:r>
              <a:rPr lang="en-US" sz="2400" dirty="0" smtClean="0">
                <a:solidFill>
                  <a:schemeClr val="bg1"/>
                </a:solidFill>
              </a:rPr>
              <a:t>The women that went to anoint Him (v. 9, 10)</a:t>
            </a:r>
          </a:p>
          <a:p>
            <a:pPr>
              <a:lnSpc>
                <a:spcPct val="90000"/>
              </a:lnSpc>
            </a:pPr>
            <a:r>
              <a:rPr lang="en-US" sz="2400" dirty="0" smtClean="0">
                <a:solidFill>
                  <a:schemeClr val="bg1"/>
                </a:solidFill>
              </a:rPr>
              <a:t>Mary Magdalene </a:t>
            </a:r>
          </a:p>
          <a:p>
            <a:pPr marL="0" indent="0">
              <a:lnSpc>
                <a:spcPct val="90000"/>
              </a:lnSpc>
              <a:buNone/>
            </a:pPr>
            <a:r>
              <a:rPr lang="en-US" sz="2400" dirty="0" smtClean="0">
                <a:solidFill>
                  <a:schemeClr val="bg1"/>
                </a:solidFill>
              </a:rPr>
              <a:t>     (John 20:11-18)</a:t>
            </a:r>
          </a:p>
          <a:p>
            <a:pPr>
              <a:lnSpc>
                <a:spcPct val="90000"/>
              </a:lnSpc>
            </a:pPr>
            <a:r>
              <a:rPr lang="en-US" sz="2400" dirty="0" smtClean="0">
                <a:solidFill>
                  <a:schemeClr val="bg1"/>
                </a:solidFill>
              </a:rPr>
              <a:t>Simon Peter</a:t>
            </a:r>
          </a:p>
          <a:p>
            <a:pPr marL="0" indent="0">
              <a:lnSpc>
                <a:spcPct val="90000"/>
              </a:lnSpc>
              <a:buNone/>
            </a:pPr>
            <a:r>
              <a:rPr lang="en-US" sz="2400" dirty="0">
                <a:solidFill>
                  <a:schemeClr val="bg1"/>
                </a:solidFill>
              </a:rPr>
              <a:t> </a:t>
            </a:r>
            <a:r>
              <a:rPr lang="en-US" sz="2400" dirty="0" smtClean="0">
                <a:solidFill>
                  <a:schemeClr val="bg1"/>
                </a:solidFill>
              </a:rPr>
              <a:t>    (Luke 24:34; 1 Cor. 15:5)</a:t>
            </a:r>
          </a:p>
          <a:p>
            <a:pPr>
              <a:lnSpc>
                <a:spcPct val="90000"/>
              </a:lnSpc>
            </a:pPr>
            <a:r>
              <a:rPr lang="en-US" sz="2400" dirty="0" smtClean="0">
                <a:solidFill>
                  <a:schemeClr val="bg1"/>
                </a:solidFill>
              </a:rPr>
              <a:t>Two disciples in the road </a:t>
            </a:r>
          </a:p>
          <a:p>
            <a:pPr marL="0" indent="0">
              <a:lnSpc>
                <a:spcPct val="90000"/>
              </a:lnSpc>
              <a:buNone/>
            </a:pPr>
            <a:r>
              <a:rPr lang="en-US" sz="2400" dirty="0">
                <a:solidFill>
                  <a:schemeClr val="bg1"/>
                </a:solidFill>
              </a:rPr>
              <a:t> </a:t>
            </a:r>
            <a:r>
              <a:rPr lang="en-US" sz="2400" dirty="0" smtClean="0">
                <a:solidFill>
                  <a:schemeClr val="bg1"/>
                </a:solidFill>
              </a:rPr>
              <a:t>    to Emmaus </a:t>
            </a:r>
          </a:p>
          <a:p>
            <a:pPr marL="0" indent="0">
              <a:lnSpc>
                <a:spcPct val="90000"/>
              </a:lnSpc>
              <a:buNone/>
            </a:pPr>
            <a:r>
              <a:rPr lang="en-US" sz="2400" dirty="0" smtClean="0">
                <a:solidFill>
                  <a:schemeClr val="bg1"/>
                </a:solidFill>
              </a:rPr>
              <a:t>     (Luke 24:13-31; Mark 16:12, 13)</a:t>
            </a:r>
            <a:endParaRPr lang="en-US" sz="2400" dirty="0">
              <a:solidFill>
                <a:schemeClr val="bg1"/>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
        <p:nvSpPr>
          <p:cNvPr id="7" name="Título 1"/>
          <p:cNvSpPr txBox="1">
            <a:spLocks/>
          </p:cNvSpPr>
          <p:nvPr/>
        </p:nvSpPr>
        <p:spPr>
          <a:xfrm>
            <a:off x="470855" y="3545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FF"/>
                </a:solidFill>
              </a:rPr>
              <a:t>Who Saw the Resurrected Jesus?</a:t>
            </a:r>
          </a:p>
        </p:txBody>
      </p:sp>
    </p:spTree>
    <p:extLst>
      <p:ext uri="{BB962C8B-B14F-4D97-AF65-F5344CB8AC3E}">
        <p14:creationId xmlns:p14="http://schemas.microsoft.com/office/powerpoint/2010/main" val="372039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The Time of Resurrection</a:t>
            </a:r>
            <a:endParaRPr lang="en-US" dirty="0">
              <a:solidFill>
                <a:srgbClr val="FFFFFF"/>
              </a:solidFill>
            </a:endParaRPr>
          </a:p>
        </p:txBody>
      </p:sp>
      <p:sp>
        <p:nvSpPr>
          <p:cNvPr id="3" name="Marcador de contenido 2"/>
          <p:cNvSpPr>
            <a:spLocks noGrp="1"/>
          </p:cNvSpPr>
          <p:nvPr>
            <p:ph idx="1"/>
          </p:nvPr>
        </p:nvSpPr>
        <p:spPr/>
        <p:txBody>
          <a:bodyPr>
            <a:normAutofit/>
          </a:bodyPr>
          <a:lstStyle/>
          <a:p>
            <a:pPr marL="0" indent="0" algn="just">
              <a:buNone/>
            </a:pPr>
            <a:r>
              <a:rPr lang="en-US" sz="2500" dirty="0" smtClean="0">
                <a:solidFill>
                  <a:srgbClr val="FFFFFF"/>
                </a:solidFill>
              </a:rPr>
              <a:t>“For the Lord himself will come down from heaven, with a loud command, with the voice of the archangel and with the trumpet call of God, and the dead in Christ will rise first.</a:t>
            </a:r>
            <a:r>
              <a:rPr lang="en-US" sz="2500" b="1" dirty="0" smtClean="0">
                <a:solidFill>
                  <a:srgbClr val="FFFFFF"/>
                </a:solidFill>
              </a:rPr>
              <a:t> </a:t>
            </a:r>
            <a:r>
              <a:rPr lang="en-US" sz="2500" dirty="0" smtClean="0">
                <a:solidFill>
                  <a:srgbClr val="FFFFFF"/>
                </a:solidFill>
              </a:rPr>
              <a:t>After that, we who are still alive and are left will be caught up together with them in the clouds to meet the Lord in the air. And so we will be with the Lord forever” (1 Thess. 4:16-17).</a:t>
            </a:r>
            <a:endParaRPr lang="en-US" sz="25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45786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Summary</a:t>
            </a:r>
            <a:endParaRPr lang="en-US" dirty="0">
              <a:solidFill>
                <a:srgbClr val="FFFFFF"/>
              </a:solidFill>
            </a:endParaRPr>
          </a:p>
        </p:txBody>
      </p:sp>
      <p:sp>
        <p:nvSpPr>
          <p:cNvPr id="3" name="Marcador de contenido 2"/>
          <p:cNvSpPr>
            <a:spLocks noGrp="1"/>
          </p:cNvSpPr>
          <p:nvPr>
            <p:ph idx="1"/>
          </p:nvPr>
        </p:nvSpPr>
        <p:spPr>
          <a:xfrm>
            <a:off x="361614" y="1586545"/>
            <a:ext cx="8528055" cy="4525963"/>
          </a:xfrm>
        </p:spPr>
        <p:txBody>
          <a:bodyPr>
            <a:normAutofit/>
          </a:bodyPr>
          <a:lstStyle/>
          <a:p>
            <a:pPr algn="just"/>
            <a:r>
              <a:rPr lang="en-US" sz="2400" dirty="0">
                <a:solidFill>
                  <a:srgbClr val="FFFFFF"/>
                </a:solidFill>
              </a:rPr>
              <a:t>According to the Bible, the soul is an intrinsic part of a human being. The soul is a living being.</a:t>
            </a:r>
          </a:p>
          <a:p>
            <a:pPr algn="just"/>
            <a:r>
              <a:rPr lang="en-US" sz="2400" dirty="0">
                <a:solidFill>
                  <a:srgbClr val="FFFFFF"/>
                </a:solidFill>
              </a:rPr>
              <a:t>Beings have no soul; they are a soul</a:t>
            </a:r>
            <a:r>
              <a:rPr lang="en-US" sz="2400" dirty="0" smtClean="0">
                <a:solidFill>
                  <a:srgbClr val="FFFFFF"/>
                </a:solidFill>
              </a:rPr>
              <a:t>.</a:t>
            </a:r>
          </a:p>
          <a:p>
            <a:pPr algn="just"/>
            <a:r>
              <a:rPr lang="en-US" sz="2400" dirty="0">
                <a:solidFill>
                  <a:srgbClr val="FFFFFF"/>
                </a:solidFill>
              </a:rPr>
              <a:t>According to the Bible, only God has </a:t>
            </a:r>
            <a:r>
              <a:rPr lang="en-US" sz="2400" dirty="0" smtClean="0">
                <a:solidFill>
                  <a:srgbClr val="FFFFFF"/>
                </a:solidFill>
              </a:rPr>
              <a:t>immortality. Human beings will receive immortality when Christ returns to this world.</a:t>
            </a:r>
          </a:p>
          <a:p>
            <a:pPr algn="just"/>
            <a:r>
              <a:rPr lang="en-US" sz="2400" dirty="0">
                <a:solidFill>
                  <a:srgbClr val="FFFFFF"/>
                </a:solidFill>
              </a:rPr>
              <a:t>Jesus compared death </a:t>
            </a:r>
            <a:r>
              <a:rPr lang="en-US" sz="2400" dirty="0" smtClean="0">
                <a:solidFill>
                  <a:srgbClr val="FFFFFF"/>
                </a:solidFill>
              </a:rPr>
              <a:t>to </a:t>
            </a:r>
            <a:r>
              <a:rPr lang="en-US" sz="2400" dirty="0">
                <a:solidFill>
                  <a:srgbClr val="FFFFFF"/>
                </a:solidFill>
              </a:rPr>
              <a:t>a </a:t>
            </a:r>
            <a:r>
              <a:rPr lang="en-US" sz="2400" dirty="0" smtClean="0">
                <a:solidFill>
                  <a:srgbClr val="FFFFFF"/>
                </a:solidFill>
              </a:rPr>
              <a:t>dream because </a:t>
            </a:r>
            <a:r>
              <a:rPr lang="en-US" sz="2400" dirty="0">
                <a:solidFill>
                  <a:srgbClr val="FFFFFF"/>
                </a:solidFill>
              </a:rPr>
              <a:t>w</a:t>
            </a:r>
            <a:r>
              <a:rPr lang="en-US" sz="2400" dirty="0" smtClean="0">
                <a:solidFill>
                  <a:srgbClr val="FFFFFF"/>
                </a:solidFill>
              </a:rPr>
              <a:t>hen </a:t>
            </a:r>
            <a:r>
              <a:rPr lang="en-US" sz="2400" dirty="0">
                <a:solidFill>
                  <a:srgbClr val="FFFFFF"/>
                </a:solidFill>
              </a:rPr>
              <a:t>somebody </a:t>
            </a:r>
            <a:r>
              <a:rPr lang="en-US" sz="2400" dirty="0" smtClean="0">
                <a:solidFill>
                  <a:srgbClr val="FFFFFF"/>
                </a:solidFill>
              </a:rPr>
              <a:t>sleeps, </a:t>
            </a:r>
            <a:r>
              <a:rPr lang="en-US" sz="2400" dirty="0">
                <a:solidFill>
                  <a:srgbClr val="FFFFFF"/>
                </a:solidFill>
              </a:rPr>
              <a:t>conscience is also absent</a:t>
            </a:r>
            <a:r>
              <a:rPr lang="en-US" sz="2400" dirty="0" smtClean="0">
                <a:solidFill>
                  <a:srgbClr val="FFFFFF"/>
                </a:solidFill>
              </a:rPr>
              <a:t>. The dead cannot communicate with the living.</a:t>
            </a:r>
          </a:p>
          <a:p>
            <a:pPr algn="just"/>
            <a:r>
              <a:rPr lang="en-US" sz="2400" dirty="0" smtClean="0">
                <a:solidFill>
                  <a:srgbClr val="FFFFFF"/>
                </a:solidFill>
              </a:rPr>
              <a:t>The dead will one day rise when Jesus returns to Earth.</a:t>
            </a:r>
          </a:p>
          <a:p>
            <a:pPr marL="0" indent="0" algn="just">
              <a:buNone/>
            </a:pPr>
            <a:endParaRPr lang="en-US" sz="2400" dirty="0" smtClean="0">
              <a:solidFill>
                <a:srgbClr val="FFFFFF"/>
              </a:solidFill>
            </a:endParaRPr>
          </a:p>
          <a:p>
            <a:pPr algn="just"/>
            <a:endParaRPr lang="en-US" sz="2400" dirty="0" smtClean="0">
              <a:solidFill>
                <a:srgbClr val="FFFFFF"/>
              </a:solidFill>
            </a:endParaRPr>
          </a:p>
          <a:p>
            <a:pPr algn="just"/>
            <a:endParaRPr lang="en-US" sz="2400" dirty="0" smtClean="0">
              <a:solidFill>
                <a:srgbClr val="FFFFFF"/>
              </a:solidFill>
            </a:endParaRPr>
          </a:p>
          <a:p>
            <a:pPr algn="just"/>
            <a:endParaRPr lang="en-US" sz="2400" dirty="0" smtClean="0">
              <a:solidFill>
                <a:srgbClr val="FFFFFF"/>
              </a:solidFill>
            </a:endParaRPr>
          </a:p>
          <a:p>
            <a:pPr algn="just"/>
            <a:endParaRPr lang="en-US" sz="2400" dirty="0" smtClean="0">
              <a:solidFill>
                <a:srgbClr val="FFFFFF"/>
              </a:solidFill>
            </a:endParaRPr>
          </a:p>
          <a:p>
            <a:pPr algn="just"/>
            <a:endParaRPr lang="es-ES" sz="2400" dirty="0">
              <a:solidFill>
                <a:srgbClr val="FFFFFF"/>
              </a:solidFill>
            </a:endParaRPr>
          </a:p>
          <a:p>
            <a:pPr algn="just"/>
            <a:endParaRPr lang="es-ES" sz="2400" dirty="0">
              <a:solidFill>
                <a:srgbClr val="FFFFFF"/>
              </a:solidFill>
            </a:endParaRPr>
          </a:p>
          <a:p>
            <a:pPr algn="just"/>
            <a:endParaRPr lang="es-E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An Ancient Hope</a:t>
            </a:r>
            <a:endParaRPr lang="en-US" dirty="0">
              <a:solidFill>
                <a:srgbClr val="FFFFFF"/>
              </a:solidFill>
            </a:endParaRPr>
          </a:p>
        </p:txBody>
      </p:sp>
      <p:sp>
        <p:nvSpPr>
          <p:cNvPr id="3" name="Marcador de contenido 2"/>
          <p:cNvSpPr>
            <a:spLocks noGrp="1"/>
          </p:cNvSpPr>
          <p:nvPr>
            <p:ph sz="half" idx="1"/>
          </p:nvPr>
        </p:nvSpPr>
        <p:spPr/>
        <p:txBody>
          <a:bodyPr>
            <a:noAutofit/>
          </a:bodyPr>
          <a:lstStyle/>
          <a:p>
            <a:r>
              <a:rPr lang="en-US" sz="2400" dirty="0">
                <a:solidFill>
                  <a:srgbClr val="FFFFFF"/>
                </a:solidFill>
              </a:rPr>
              <a:t>The Aztecs, a Mexican Indian tribe, held the tradition that “Quetzal-</a:t>
            </a:r>
            <a:r>
              <a:rPr lang="en-US" sz="2400" dirty="0" err="1">
                <a:solidFill>
                  <a:srgbClr val="FFFFFF"/>
                </a:solidFill>
              </a:rPr>
              <a:t>coatl</a:t>
            </a:r>
            <a:r>
              <a:rPr lang="en-US" sz="2400" dirty="0">
                <a:solidFill>
                  <a:srgbClr val="FFFFFF"/>
                </a:solidFill>
              </a:rPr>
              <a:t> the white,” a kind and gracious god, who had come to earth to teach the people the domestic arts, would return after many centuries, and lead them to a land that was the abode of the gods, a place of eternal and highest happiness. </a:t>
            </a:r>
            <a:endParaRPr lang="en-US" sz="2400" dirty="0" smtClean="0">
              <a:solidFill>
                <a:srgbClr val="FFFFFF"/>
              </a:solidFill>
            </a:endParaRPr>
          </a:p>
        </p:txBody>
      </p:sp>
      <p:pic>
        <p:nvPicPr>
          <p:cNvPr id="7" name="Marcador de contenido 6"/>
          <p:cNvPicPr>
            <a:picLocks noGrp="1" noChangeAspect="1"/>
          </p:cNvPicPr>
          <p:nvPr>
            <p:ph sz="half" idx="2"/>
          </p:nvPr>
        </p:nvPicPr>
        <p:blipFill>
          <a:blip r:embed="rId2"/>
          <a:srcRect t="11020" b="11020"/>
          <a:stretch>
            <a:fillRect/>
          </a:stretch>
        </p:blipFill>
        <p:spPr>
          <a:xfrm>
            <a:off x="4716475" y="1600200"/>
            <a:ext cx="4038600" cy="4525963"/>
          </a:xfrm>
          <a:prstGeom prst="rect">
            <a:avLst/>
          </a:prstGeom>
        </p:spPr>
      </p:pic>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398437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The Fear to Death</a:t>
            </a:r>
            <a:endParaRPr lang="en-US" dirty="0">
              <a:solidFill>
                <a:srgbClr val="FFFFFF"/>
              </a:solidFill>
            </a:endParaRPr>
          </a:p>
        </p:txBody>
      </p:sp>
      <p:sp>
        <p:nvSpPr>
          <p:cNvPr id="4" name="Marcador de texto 3"/>
          <p:cNvSpPr>
            <a:spLocks noGrp="1"/>
          </p:cNvSpPr>
          <p:nvPr>
            <p:ph sz="half" idx="2"/>
          </p:nvPr>
        </p:nvSpPr>
        <p:spPr>
          <a:xfrm>
            <a:off x="388174" y="1526820"/>
            <a:ext cx="4636798" cy="2808183"/>
          </a:xfrm>
        </p:spPr>
        <p:txBody>
          <a:bodyPr>
            <a:normAutofit/>
          </a:bodyPr>
          <a:lstStyle/>
          <a:p>
            <a:pPr algn="just"/>
            <a:r>
              <a:rPr lang="en-US" sz="2400" dirty="0" smtClean="0">
                <a:solidFill>
                  <a:srgbClr val="FFFFFF"/>
                </a:solidFill>
              </a:rPr>
              <a:t>A child had no reason to be afraid, but he desperately yelled while he grabbed his mother’s dress and refused to enter the plane. “I don’t want to die! I don’t want to die!”</a:t>
            </a:r>
          </a:p>
        </p:txBody>
      </p:sp>
      <p:sp>
        <p:nvSpPr>
          <p:cNvPr id="8"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An Ancient Hope</a:t>
            </a:r>
            <a:endParaRPr lang="en-US" dirty="0">
              <a:solidFill>
                <a:srgbClr val="FFFFFF"/>
              </a:solidFill>
            </a:endParaRPr>
          </a:p>
        </p:txBody>
      </p:sp>
      <p:sp>
        <p:nvSpPr>
          <p:cNvPr id="3" name="Marcador de contenido 2"/>
          <p:cNvSpPr>
            <a:spLocks noGrp="1"/>
          </p:cNvSpPr>
          <p:nvPr>
            <p:ph sz="half" idx="1"/>
          </p:nvPr>
        </p:nvSpPr>
        <p:spPr/>
        <p:txBody>
          <a:bodyPr>
            <a:normAutofit/>
          </a:bodyPr>
          <a:lstStyle/>
          <a:p>
            <a:r>
              <a:rPr lang="en-US" sz="2400" dirty="0">
                <a:solidFill>
                  <a:srgbClr val="FFFFFF"/>
                </a:solidFill>
              </a:rPr>
              <a:t>T</a:t>
            </a:r>
            <a:r>
              <a:rPr lang="en-US" sz="2400" dirty="0" smtClean="0">
                <a:solidFill>
                  <a:srgbClr val="FFFFFF"/>
                </a:solidFill>
              </a:rPr>
              <a:t>his </a:t>
            </a:r>
            <a:r>
              <a:rPr lang="en-US" sz="2400" dirty="0">
                <a:solidFill>
                  <a:srgbClr val="FFFFFF"/>
                </a:solidFill>
              </a:rPr>
              <a:t>was the reason for the awe inspired by the Spanish conquerors. </a:t>
            </a:r>
            <a:endParaRPr lang="en-US" sz="2400" dirty="0" smtClean="0">
              <a:solidFill>
                <a:srgbClr val="FFFFFF"/>
              </a:solidFill>
            </a:endParaRPr>
          </a:p>
          <a:p>
            <a:r>
              <a:rPr lang="en-US" sz="2400" dirty="0" smtClean="0">
                <a:solidFill>
                  <a:srgbClr val="FFFFFF"/>
                </a:solidFill>
              </a:rPr>
              <a:t>Being </a:t>
            </a:r>
            <a:r>
              <a:rPr lang="en-US" sz="2400" dirty="0">
                <a:solidFill>
                  <a:srgbClr val="FFFFFF"/>
                </a:solidFill>
              </a:rPr>
              <a:t>white of skin and bearded, they were thought to be the descendants of the White </a:t>
            </a:r>
            <a:r>
              <a:rPr lang="en-US" sz="2400" dirty="0" smtClean="0">
                <a:solidFill>
                  <a:srgbClr val="FFFFFF"/>
                </a:solidFill>
              </a:rPr>
              <a:t>God</a:t>
            </a:r>
            <a:r>
              <a:rPr lang="es-ES" sz="2400" dirty="0" smtClean="0">
                <a:solidFill>
                  <a:srgbClr val="FFFFFF"/>
                </a:solidFill>
              </a:rPr>
              <a:t>.</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8" name="Marcador de contenido 6"/>
          <p:cNvPicPr>
            <a:picLocks noChangeAspect="1"/>
          </p:cNvPicPr>
          <p:nvPr/>
        </p:nvPicPr>
        <p:blipFill>
          <a:blip r:embed="rId2"/>
          <a:srcRect t="11020" b="11020"/>
          <a:stretch>
            <a:fillRect/>
          </a:stretch>
        </p:blipFill>
        <p:spPr>
          <a:xfrm>
            <a:off x="4716475" y="1600200"/>
            <a:ext cx="4038600" cy="4525963"/>
          </a:xfrm>
          <a:prstGeom prst="rect">
            <a:avLst/>
          </a:prstGeom>
        </p:spPr>
      </p:pic>
    </p:spTree>
    <p:extLst>
      <p:ext uri="{BB962C8B-B14F-4D97-AF65-F5344CB8AC3E}">
        <p14:creationId xmlns:p14="http://schemas.microsoft.com/office/powerpoint/2010/main" val="4187210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My Decision</a:t>
            </a:r>
            <a:endParaRPr lang="en-US" dirty="0">
              <a:solidFill>
                <a:srgbClr val="FFFFFF"/>
              </a:solidFill>
            </a:endParaRPr>
          </a:p>
        </p:txBody>
      </p:sp>
      <p:sp>
        <p:nvSpPr>
          <p:cNvPr id="4" name="Marcador de contenido 3"/>
          <p:cNvSpPr>
            <a:spLocks noGrp="1"/>
          </p:cNvSpPr>
          <p:nvPr>
            <p:ph sz="half" idx="2"/>
          </p:nvPr>
        </p:nvSpPr>
        <p:spPr>
          <a:xfrm>
            <a:off x="2101090" y="1835784"/>
            <a:ext cx="4820243" cy="4525963"/>
          </a:xfrm>
        </p:spPr>
        <p:txBody>
          <a:bodyPr>
            <a:normAutofit/>
          </a:bodyPr>
          <a:lstStyle/>
          <a:p>
            <a:pPr algn="just"/>
            <a:r>
              <a:rPr lang="en-US" sz="2300" dirty="0">
                <a:solidFill>
                  <a:srgbClr val="FFFFFF"/>
                </a:solidFill>
              </a:rPr>
              <a:t>Jesus said: “I am the resurrection and the life. The one who believes in me will live, even though they die” (John 11:25)</a:t>
            </a:r>
            <a:r>
              <a:rPr lang="en-US" sz="2300" dirty="0" smtClean="0">
                <a:solidFill>
                  <a:srgbClr val="FFFFFF"/>
                </a:solidFill>
              </a:rPr>
              <a:t>.</a:t>
            </a:r>
          </a:p>
          <a:p>
            <a:pPr marL="0" indent="0" algn="just">
              <a:buNone/>
            </a:pPr>
            <a:endParaRPr lang="en-US" sz="2300" dirty="0">
              <a:solidFill>
                <a:srgbClr val="FFFFFF"/>
              </a:solidFill>
            </a:endParaRPr>
          </a:p>
          <a:p>
            <a:pPr algn="just"/>
            <a:r>
              <a:rPr lang="en-US" sz="2300" dirty="0">
                <a:solidFill>
                  <a:srgbClr val="FFFFFF"/>
                </a:solidFill>
              </a:rPr>
              <a:t>Are you willing to accept this promise Jesus offers you?</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25994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n-US" dirty="0">
                <a:solidFill>
                  <a:srgbClr val="FFFFFF"/>
                </a:solidFill>
              </a:rPr>
              <a:t>The Shadow of a New World Order</a:t>
            </a:r>
          </a:p>
          <a:p>
            <a:r>
              <a:rPr lang="en-US" dirty="0">
                <a:solidFill>
                  <a:srgbClr val="FFFFFF"/>
                </a:solidFill>
              </a:rPr>
              <a:t>The Search for Peace</a:t>
            </a:r>
          </a:p>
          <a:p>
            <a:r>
              <a:rPr lang="en-US" dirty="0">
                <a:solidFill>
                  <a:srgbClr val="FFFFFF"/>
                </a:solidFill>
              </a:rPr>
              <a:t>A New Attempt at World Unity</a:t>
            </a:r>
          </a:p>
          <a:p>
            <a:r>
              <a:rPr lang="en-US" dirty="0">
                <a:solidFill>
                  <a:srgbClr val="FFFFFF"/>
                </a:solidFill>
              </a:rPr>
              <a:t>No Time to Lose</a:t>
            </a:r>
          </a:p>
        </p:txBody>
      </p:sp>
      <p:pic>
        <p:nvPicPr>
          <p:cNvPr id="7" name="Imagen 6" descr="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a:solidFill>
                  <a:srgbClr val="FFFFFF"/>
                </a:solidFill>
              </a:rPr>
              <a:t>Next Topic:</a:t>
            </a:r>
            <a:endParaRPr lang="en-US" sz="2200" dirty="0">
              <a:solidFill>
                <a:srgbClr val="FFFFFF"/>
              </a:solidFill>
            </a:endParaRPr>
          </a:p>
        </p:txBody>
      </p:sp>
      <p:sp>
        <p:nvSpPr>
          <p:cNvPr id="9" name="Título 1"/>
          <p:cNvSpPr txBox="1">
            <a:spLocks/>
          </p:cNvSpPr>
          <p:nvPr/>
        </p:nvSpPr>
        <p:spPr>
          <a:xfrm>
            <a:off x="685800" y="1664768"/>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a:solidFill>
                  <a:srgbClr val="FFFFFF"/>
                </a:solidFill>
              </a:rPr>
              <a:t>WILL A NEW WORLD</a:t>
            </a:r>
          </a:p>
          <a:p>
            <a:pPr algn="ctr"/>
            <a:r>
              <a:rPr lang="en-US" dirty="0">
                <a:solidFill>
                  <a:srgbClr val="FFFFFF"/>
                </a:solidFill>
              </a:rPr>
              <a:t>ORDER BE ESTABLISHED?</a:t>
            </a:r>
          </a:p>
        </p:txBody>
      </p:sp>
      <p:pic>
        <p:nvPicPr>
          <p:cNvPr id="10" name="Imagen 9" descr="NEV31EN_HayRespuesta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890" y="3041051"/>
            <a:ext cx="3179100" cy="3179100"/>
          </a:xfrm>
          <a:prstGeom prst="rect">
            <a:avLst/>
          </a:prstGeom>
        </p:spPr>
      </p:pic>
      <p:sp>
        <p:nvSpPr>
          <p:cNvPr id="11"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31275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The Fear </a:t>
            </a:r>
            <a:r>
              <a:rPr lang="en-US" dirty="0">
                <a:solidFill>
                  <a:srgbClr val="FFFFFF"/>
                </a:solidFill>
              </a:rPr>
              <a:t>to Death</a:t>
            </a:r>
          </a:p>
        </p:txBody>
      </p:sp>
      <p:pic>
        <p:nvPicPr>
          <p:cNvPr id="7" name="Marcador de contenido 6"/>
          <p:cNvPicPr>
            <a:picLocks noGrp="1" noChangeAspect="1"/>
          </p:cNvPicPr>
          <p:nvPr>
            <p:ph sz="half" idx="1"/>
          </p:nvPr>
        </p:nvPicPr>
        <p:blipFill>
          <a:blip r:embed="rId3"/>
          <a:srcRect l="22079" r="22079"/>
          <a:stretch>
            <a:fillRect/>
          </a:stretch>
        </p:blipFill>
        <p:spPr>
          <a:xfrm>
            <a:off x="484810" y="1807283"/>
            <a:ext cx="3265694" cy="3659786"/>
          </a:xfrm>
          <a:ln>
            <a:solidFill>
              <a:schemeClr val="bg1">
                <a:lumMod val="95000"/>
              </a:schemeClr>
            </a:solidFill>
          </a:ln>
        </p:spPr>
      </p:pic>
      <p:sp>
        <p:nvSpPr>
          <p:cNvPr id="4" name="Marcador de texto 3"/>
          <p:cNvSpPr>
            <a:spLocks noGrp="1"/>
          </p:cNvSpPr>
          <p:nvPr>
            <p:ph sz="half" idx="2"/>
          </p:nvPr>
        </p:nvSpPr>
        <p:spPr>
          <a:xfrm>
            <a:off x="4035436" y="1792212"/>
            <a:ext cx="4679851" cy="3963511"/>
          </a:xfrm>
        </p:spPr>
        <p:txBody>
          <a:bodyPr>
            <a:normAutofit/>
          </a:bodyPr>
          <a:lstStyle/>
          <a:p>
            <a:pPr algn="just"/>
            <a:r>
              <a:rPr lang="en-US" sz="2400" dirty="0" smtClean="0">
                <a:solidFill>
                  <a:srgbClr val="FFFFFF"/>
                </a:solidFill>
              </a:rPr>
              <a:t>British novelist Julian Barnes is not a child anymore; he is a famous, mature man. </a:t>
            </a:r>
          </a:p>
          <a:p>
            <a:pPr algn="just"/>
            <a:r>
              <a:rPr lang="en-US" sz="2400" dirty="0" smtClean="0">
                <a:solidFill>
                  <a:srgbClr val="FFFFFF"/>
                </a:solidFill>
              </a:rPr>
              <a:t>A few years ago he published a book titled </a:t>
            </a:r>
            <a:r>
              <a:rPr lang="en-US" sz="2400" i="1" dirty="0" smtClean="0">
                <a:solidFill>
                  <a:srgbClr val="FFFFFF"/>
                </a:solidFill>
              </a:rPr>
              <a:t>Nothing to Be Frightened Of</a:t>
            </a:r>
            <a:r>
              <a:rPr lang="en-US" sz="2400" dirty="0" smtClean="0">
                <a:solidFill>
                  <a:srgbClr val="FFFFFF"/>
                </a:solidFill>
              </a:rPr>
              <a:t>. It could be said that the book is the restrained sobbing of an adult before death.</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7106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122772"/>
            <a:ext cx="8229600" cy="1143000"/>
          </a:xfrm>
        </p:spPr>
        <p:txBody>
          <a:bodyPr>
            <a:normAutofit/>
          </a:bodyPr>
          <a:lstStyle/>
          <a:p>
            <a:r>
              <a:rPr lang="en-US" dirty="0" smtClean="0">
                <a:solidFill>
                  <a:srgbClr val="FFFFFF"/>
                </a:solidFill>
              </a:rPr>
              <a:t>The Fear to Death</a:t>
            </a:r>
            <a:endParaRPr lang="en-US" dirty="0">
              <a:solidFill>
                <a:srgbClr val="FFFFFF"/>
              </a:solidFill>
            </a:endParaRPr>
          </a:p>
        </p:txBody>
      </p:sp>
      <p:sp>
        <p:nvSpPr>
          <p:cNvPr id="4" name="Marcador de texto 3"/>
          <p:cNvSpPr>
            <a:spLocks noGrp="1"/>
          </p:cNvSpPr>
          <p:nvPr>
            <p:ph sz="half" idx="2"/>
          </p:nvPr>
        </p:nvSpPr>
        <p:spPr>
          <a:xfrm>
            <a:off x="457200" y="1324080"/>
            <a:ext cx="8229600" cy="4525963"/>
          </a:xfrm>
        </p:spPr>
        <p:txBody>
          <a:bodyPr>
            <a:noAutofit/>
          </a:bodyPr>
          <a:lstStyle/>
          <a:p>
            <a:pPr algn="just"/>
            <a:r>
              <a:rPr lang="en-US" sz="2400" dirty="0" smtClean="0">
                <a:solidFill>
                  <a:srgbClr val="FFFFFF"/>
                </a:solidFill>
              </a:rPr>
              <a:t>In his recent book, the author states that death is the disappearance of something we cling to, which in reality does not exist.</a:t>
            </a:r>
          </a:p>
          <a:p>
            <a:pPr algn="just"/>
            <a:r>
              <a:rPr lang="en-US" sz="2400" dirty="0" smtClean="0">
                <a:solidFill>
                  <a:srgbClr val="FFFFFF"/>
                </a:solidFill>
              </a:rPr>
              <a:t>Therefore, a fear of death is senseless; it is a fear of nothing. </a:t>
            </a:r>
          </a:p>
          <a:p>
            <a:pPr algn="just"/>
            <a:r>
              <a:rPr lang="en-US" sz="2400" dirty="0" smtClean="0">
                <a:solidFill>
                  <a:srgbClr val="FFFFFF"/>
                </a:solidFill>
              </a:rPr>
              <a:t>Nevertheless, he confesses his daily fear of death. </a:t>
            </a:r>
          </a:p>
          <a:p>
            <a:pPr algn="just"/>
            <a:r>
              <a:rPr lang="en-US" sz="2400" dirty="0" smtClean="0">
                <a:solidFill>
                  <a:srgbClr val="FFFFFF"/>
                </a:solidFill>
              </a:rPr>
              <a:t>He imagines himself in situations in which he could die; for example, trapped in the jaws of a crocodile or in a shipwreck.</a:t>
            </a:r>
          </a:p>
        </p:txBody>
      </p:sp>
      <p:sp>
        <p:nvSpPr>
          <p:cNvPr id="9"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53224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36118" y="1561234"/>
            <a:ext cx="7772400" cy="1362075"/>
          </a:xfrm>
        </p:spPr>
        <p:txBody>
          <a:bodyPr>
            <a:normAutofit/>
          </a:bodyPr>
          <a:lstStyle/>
          <a:p>
            <a:r>
              <a:rPr lang="en-US" sz="4400" dirty="0" smtClean="0">
                <a:solidFill>
                  <a:srgbClr val="FFFFFF"/>
                </a:solidFill>
              </a:rPr>
              <a:t>WHAT IS DEATH?</a:t>
            </a:r>
            <a:endParaRPr lang="en-US" sz="4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PT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The Biblical Concept of Death</a:t>
            </a:r>
            <a:endParaRPr lang="en-US" dirty="0">
              <a:solidFill>
                <a:srgbClr val="FFFFFF"/>
              </a:solidFill>
            </a:endParaRPr>
          </a:p>
        </p:txBody>
      </p:sp>
      <p:sp>
        <p:nvSpPr>
          <p:cNvPr id="3" name="Marcador de contenido 2"/>
          <p:cNvSpPr>
            <a:spLocks noGrp="1"/>
          </p:cNvSpPr>
          <p:nvPr>
            <p:ph sz="half" idx="1"/>
          </p:nvPr>
        </p:nvSpPr>
        <p:spPr>
          <a:xfrm>
            <a:off x="360565" y="1600200"/>
            <a:ext cx="4038600" cy="4525963"/>
          </a:xfrm>
        </p:spPr>
        <p:txBody>
          <a:bodyPr>
            <a:normAutofit/>
          </a:bodyPr>
          <a:lstStyle/>
          <a:p>
            <a:pPr algn="just"/>
            <a:r>
              <a:rPr lang="en-US" sz="2400" dirty="0" smtClean="0">
                <a:solidFill>
                  <a:srgbClr val="FFFFFF"/>
                </a:solidFill>
              </a:rPr>
              <a:t>“Then the Lord God formed a man from the dust of the ground and breathed into his nostrils the breath of life, and the man became a living being” (Gen. 2:7).</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98892"/>
            <a:ext cx="8229600" cy="1143000"/>
          </a:xfrm>
        </p:spPr>
        <p:txBody>
          <a:bodyPr/>
          <a:lstStyle/>
          <a:p>
            <a:r>
              <a:rPr lang="en-US" dirty="0">
                <a:solidFill>
                  <a:srgbClr val="FFFFFF"/>
                </a:solidFill>
              </a:rPr>
              <a:t>The Biblical Concept of Death</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003259073"/>
              </p:ext>
            </p:extLst>
          </p:nvPr>
        </p:nvGraphicFramePr>
        <p:xfrm>
          <a:off x="457200" y="97893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2050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solidFill>
                  <a:srgbClr val="FFFFFF"/>
                </a:solidFill>
              </a:rPr>
              <a:t>The Biblical Concept of Death</a:t>
            </a:r>
          </a:p>
        </p:txBody>
      </p:sp>
      <p:sp>
        <p:nvSpPr>
          <p:cNvPr id="4" name="Marcador de contenido 3"/>
          <p:cNvSpPr>
            <a:spLocks noGrp="1"/>
          </p:cNvSpPr>
          <p:nvPr>
            <p:ph idx="1"/>
          </p:nvPr>
        </p:nvSpPr>
        <p:spPr>
          <a:xfrm>
            <a:off x="345122" y="1600200"/>
            <a:ext cx="8341678" cy="4525963"/>
          </a:xfrm>
        </p:spPr>
        <p:txBody>
          <a:bodyPr>
            <a:noAutofit/>
          </a:bodyPr>
          <a:lstStyle/>
          <a:p>
            <a:pPr algn="just"/>
            <a:r>
              <a:rPr lang="en-US" sz="2300" dirty="0" smtClean="0">
                <a:solidFill>
                  <a:srgbClr val="FFFFFF"/>
                </a:solidFill>
              </a:rPr>
              <a:t>According to the Bible, the soul is an intrinsic part of a human being. The soul is a living being.</a:t>
            </a:r>
          </a:p>
          <a:p>
            <a:pPr algn="just"/>
            <a:r>
              <a:rPr lang="en-US" sz="2300" dirty="0" smtClean="0">
                <a:solidFill>
                  <a:srgbClr val="FFFFFF"/>
                </a:solidFill>
              </a:rPr>
              <a:t>Beings have no soul; they are a soul. </a:t>
            </a:r>
          </a:p>
          <a:p>
            <a:pPr algn="just"/>
            <a:r>
              <a:rPr lang="en-US" sz="2300" dirty="0" smtClean="0">
                <a:solidFill>
                  <a:srgbClr val="FFFFFF"/>
                </a:solidFill>
              </a:rPr>
              <a:t>The Hebrew word used for “person,” “soul,” “being,” and in a few instances for “life” (for example, Lev. 17:11, 14) is </a:t>
            </a:r>
            <a:r>
              <a:rPr lang="en-US" sz="2300" i="1" dirty="0" err="1" smtClean="0">
                <a:solidFill>
                  <a:srgbClr val="FFFFFF"/>
                </a:solidFill>
              </a:rPr>
              <a:t>nephesh</a:t>
            </a:r>
            <a:r>
              <a:rPr lang="en-US" sz="2300" dirty="0" smtClean="0">
                <a:solidFill>
                  <a:srgbClr val="FFFFFF"/>
                </a:solidFill>
              </a:rPr>
              <a:t>. </a:t>
            </a:r>
          </a:p>
          <a:p>
            <a:pPr algn="just"/>
            <a:r>
              <a:rPr lang="en-US" sz="2300" dirty="0" smtClean="0">
                <a:solidFill>
                  <a:srgbClr val="FFFFFF"/>
                </a:solidFill>
              </a:rPr>
              <a:t>The translation for the word </a:t>
            </a:r>
            <a:r>
              <a:rPr lang="en-US" sz="2300" i="1" dirty="0" err="1" smtClean="0">
                <a:solidFill>
                  <a:srgbClr val="FFFFFF"/>
                </a:solidFill>
              </a:rPr>
              <a:t>ruach</a:t>
            </a:r>
            <a:r>
              <a:rPr lang="en-US" sz="2300" dirty="0" smtClean="0">
                <a:solidFill>
                  <a:srgbClr val="FFFFFF"/>
                </a:solidFill>
              </a:rPr>
              <a:t> is “spirit”, which comes from the same root words referring to breath or to breathe. </a:t>
            </a:r>
          </a:p>
          <a:p>
            <a:pPr algn="just"/>
            <a:r>
              <a:rPr lang="en-US" sz="2300" i="1" dirty="0">
                <a:solidFill>
                  <a:srgbClr val="FFFFFF"/>
                </a:solidFill>
              </a:rPr>
              <a:t>N</a:t>
            </a:r>
            <a:r>
              <a:rPr lang="en-US" sz="2300" i="1" dirty="0" smtClean="0">
                <a:solidFill>
                  <a:srgbClr val="FFFFFF"/>
                </a:solidFill>
              </a:rPr>
              <a:t>ephesh</a:t>
            </a:r>
            <a:r>
              <a:rPr lang="en-US" sz="2300" dirty="0" smtClean="0">
                <a:solidFill>
                  <a:srgbClr val="FFFFFF"/>
                </a:solidFill>
              </a:rPr>
              <a:t> characterizes what each living being is (the individualization of God’s breath); </a:t>
            </a:r>
            <a:r>
              <a:rPr lang="en-US" sz="2300" i="1" dirty="0" err="1" smtClean="0">
                <a:solidFill>
                  <a:srgbClr val="FFFFFF"/>
                </a:solidFill>
              </a:rPr>
              <a:t>ruach</a:t>
            </a:r>
            <a:r>
              <a:rPr lang="en-US" sz="2300" dirty="0" smtClean="0">
                <a:solidFill>
                  <a:srgbClr val="FFFFFF"/>
                </a:solidFill>
              </a:rPr>
              <a:t> is the breath of common life of each living being. </a:t>
            </a:r>
          </a:p>
          <a:p>
            <a:pPr algn="just"/>
            <a:r>
              <a:rPr lang="en-US" sz="2300" spc="-30" dirty="0" smtClean="0">
                <a:solidFill>
                  <a:srgbClr val="FFFFFF"/>
                </a:solidFill>
              </a:rPr>
              <a:t>In Genesis 2:7, </a:t>
            </a:r>
            <a:r>
              <a:rPr lang="en-US" sz="2300" i="1" spc="-30" dirty="0" err="1" smtClean="0">
                <a:solidFill>
                  <a:srgbClr val="FFFFFF"/>
                </a:solidFill>
              </a:rPr>
              <a:t>nephesh</a:t>
            </a:r>
            <a:r>
              <a:rPr lang="en-US" sz="2300" spc="-30" dirty="0">
                <a:solidFill>
                  <a:srgbClr val="FFFFFF"/>
                </a:solidFill>
              </a:rPr>
              <a:t> </a:t>
            </a:r>
            <a:r>
              <a:rPr lang="en-US" sz="2300" spc="-30" dirty="0" smtClean="0">
                <a:solidFill>
                  <a:srgbClr val="FFFFFF"/>
                </a:solidFill>
              </a:rPr>
              <a:t>is used to describe the man created by God.</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71783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3205</TotalTime>
  <Words>1790</Words>
  <Application>Microsoft Macintosh PowerPoint</Application>
  <PresentationFormat>Presentación en pantalla (4:3)</PresentationFormat>
  <Paragraphs>150</Paragraphs>
  <Slides>32</Slides>
  <Notes>2</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Tema de Office</vt:lpstr>
      <vt:lpstr>Presentación de PowerPoint</vt:lpstr>
      <vt:lpstr>What Happens After Death?</vt:lpstr>
      <vt:lpstr>The Fear to Death</vt:lpstr>
      <vt:lpstr>The Fear to Death</vt:lpstr>
      <vt:lpstr>The Fear to Death</vt:lpstr>
      <vt:lpstr>WHAT IS DEATH?</vt:lpstr>
      <vt:lpstr>The Biblical Concept of Death</vt:lpstr>
      <vt:lpstr>The Biblical Concept of Death</vt:lpstr>
      <vt:lpstr>The Biblical Concept of Death</vt:lpstr>
      <vt:lpstr>Can the Soul Die?</vt:lpstr>
      <vt:lpstr>Where Does Man Return to as a  Result of Sin?</vt:lpstr>
      <vt:lpstr>The Biblical Concept of Death</vt:lpstr>
      <vt:lpstr>The Bible and Immortality</vt:lpstr>
      <vt:lpstr>THE SLEEP OF DEATH</vt:lpstr>
      <vt:lpstr>An Illustration of Death</vt:lpstr>
      <vt:lpstr>1. Those who sleep are  unconscious (Eccl. 9:5)</vt:lpstr>
      <vt:lpstr>2. During sleep, conscious thoughts cease (Ps. 146:4)</vt:lpstr>
      <vt:lpstr>3. Sleep finalizes daily  activities (Eccl. 9:10) </vt:lpstr>
      <vt:lpstr>4. Sleep cuts us off from those who are awake, and from their activities (Eccl. 9:6).</vt:lpstr>
      <vt:lpstr>5. Normal sleep renders conscious emotions inactive (Eccl. 9:6).</vt:lpstr>
      <vt:lpstr>6. During sleep, human beings do not worship God (Ps. 115:17)</vt:lpstr>
      <vt:lpstr>7. Sleep anticipates an awakening  (John 5:28, 29)</vt:lpstr>
      <vt:lpstr>THE HOPE OF RESURRECTION</vt:lpstr>
      <vt:lpstr>The Promise of His Coming</vt:lpstr>
      <vt:lpstr>The Certainty of Resurrection</vt:lpstr>
      <vt:lpstr>Presentación de PowerPoint</vt:lpstr>
      <vt:lpstr>The Time of Resurrection</vt:lpstr>
      <vt:lpstr>Summary</vt:lpstr>
      <vt:lpstr>An Ancient Hope</vt:lpstr>
      <vt:lpstr>An Ancient Hope</vt:lpstr>
      <vt:lpstr>My Decision</vt:lpstr>
      <vt:lpstr>Next Topic:</vt:lpstr>
    </vt:vector>
  </TitlesOfParts>
  <Company>Editorial Safeliz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Ruben Ferreira</cp:lastModifiedBy>
  <cp:revision>491</cp:revision>
  <dcterms:created xsi:type="dcterms:W3CDTF">2016-10-26T07:26:55Z</dcterms:created>
  <dcterms:modified xsi:type="dcterms:W3CDTF">2016-12-28T11:57:14Z</dcterms:modified>
</cp:coreProperties>
</file>